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57" r:id="rId5"/>
    <p:sldId id="265" r:id="rId6"/>
    <p:sldId id="263" r:id="rId7"/>
    <p:sldId id="266" r:id="rId8"/>
    <p:sldId id="267" r:id="rId9"/>
    <p:sldId id="268" r:id="rId10"/>
    <p:sldId id="269" r:id="rId11"/>
    <p:sldId id="270" r:id="rId12"/>
    <p:sldId id="271" r:id="rId13"/>
    <p:sldId id="272" r:id="rId14"/>
  </p:sldIdLst>
  <p:sldSz cx="12192000" cy="6858000"/>
  <p:notesSz cx="6858000" cy="99472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p:cNvPr>
          <p:cNvSpPr>
            <a:spLocks noGrp="1"/>
          </p:cNvSpPr>
          <p:nvPr>
            <p:ph type="dt" sz="half" idx="10"/>
          </p:nvPr>
        </p:nvSpPr>
        <p:spPr/>
        <p:txBody>
          <a:bodyPr/>
          <a:lstStyle>
            <a:lvl1pPr>
              <a:defRPr/>
            </a:lvl1pPr>
          </a:lstStyle>
          <a:p>
            <a:pPr>
              <a:defRPr/>
            </a:pPr>
            <a:fld id="{7FC2A10B-FBF6-43C6-BAC2-1E25775982CF}" type="datetimeFigureOut">
              <a:rPr lang="en-GB"/>
              <a:pPr>
                <a:defRPr/>
              </a:pPr>
              <a:t>03/08/2017</a:t>
            </a:fld>
            <a:endParaRPr lang="en-GB" dirty="0"/>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pPr>
              <a:defRPr/>
            </a:pPr>
            <a:fld id="{4FC40617-57A6-4AE9-8951-2EDF3B9DC9A0}" type="slidenum">
              <a:rPr lang="en-GB"/>
              <a:pPr>
                <a:defRPr/>
              </a:pPr>
              <a:t>‹#›</a:t>
            </a:fld>
            <a:endParaRPr lang="en-GB" dirty="0"/>
          </a:p>
        </p:txBody>
      </p:sp>
    </p:spTree>
    <p:extLst>
      <p:ext uri="{BB962C8B-B14F-4D97-AF65-F5344CB8AC3E}">
        <p14:creationId xmlns:p14="http://schemas.microsoft.com/office/powerpoint/2010/main" val="365560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E3FA6E88-BD2A-43E6-8BB9-4B38F1DCF770}" type="datetimeFigureOut">
              <a:rPr lang="en-GB"/>
              <a:pPr>
                <a:defRPr/>
              </a:pPr>
              <a:t>03/08/2017</a:t>
            </a:fld>
            <a:endParaRPr lang="en-GB" dirty="0"/>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pPr>
              <a:defRPr/>
            </a:pPr>
            <a:fld id="{5881FD64-2C8B-4E34-BC97-1CFE2A010688}" type="slidenum">
              <a:rPr lang="en-GB"/>
              <a:pPr>
                <a:defRPr/>
              </a:pPr>
              <a:t>‹#›</a:t>
            </a:fld>
            <a:endParaRPr lang="en-GB" dirty="0"/>
          </a:p>
        </p:txBody>
      </p:sp>
    </p:spTree>
    <p:extLst>
      <p:ext uri="{BB962C8B-B14F-4D97-AF65-F5344CB8AC3E}">
        <p14:creationId xmlns:p14="http://schemas.microsoft.com/office/powerpoint/2010/main" val="3402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F0C8E1F0-EEBF-4C2F-96CA-8C49E0430BE2}" type="datetimeFigureOut">
              <a:rPr lang="en-GB"/>
              <a:pPr>
                <a:defRPr/>
              </a:pPr>
              <a:t>03/08/2017</a:t>
            </a:fld>
            <a:endParaRPr lang="en-GB" dirty="0"/>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pPr>
              <a:defRPr/>
            </a:pPr>
            <a:fld id="{AB9DDC75-8142-48C7-8735-76E1EBDC8486}" type="slidenum">
              <a:rPr lang="en-GB"/>
              <a:pPr>
                <a:defRPr/>
              </a:pPr>
              <a:t>‹#›</a:t>
            </a:fld>
            <a:endParaRPr lang="en-GB" dirty="0"/>
          </a:p>
        </p:txBody>
      </p:sp>
    </p:spTree>
    <p:extLst>
      <p:ext uri="{BB962C8B-B14F-4D97-AF65-F5344CB8AC3E}">
        <p14:creationId xmlns:p14="http://schemas.microsoft.com/office/powerpoint/2010/main" val="374307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p:cNvPr>
          <p:cNvSpPr>
            <a:spLocks noGrp="1"/>
          </p:cNvSpPr>
          <p:nvPr>
            <p:ph type="dt" sz="half" idx="10"/>
          </p:nvPr>
        </p:nvSpPr>
        <p:spPr/>
        <p:txBody>
          <a:bodyPr/>
          <a:lstStyle>
            <a:lvl1pPr>
              <a:defRPr/>
            </a:lvl1pPr>
          </a:lstStyle>
          <a:p>
            <a:pPr>
              <a:defRPr/>
            </a:pPr>
            <a:fld id="{6ADBC4CE-54CF-4B0D-8613-7AB72E76F8FD}" type="datetimeFigureOut">
              <a:rPr lang="en-GB"/>
              <a:pPr>
                <a:defRPr/>
              </a:pPr>
              <a:t>03/08/2017</a:t>
            </a:fld>
            <a:endParaRPr lang="en-GB" dirty="0"/>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pPr>
              <a:defRPr/>
            </a:pPr>
            <a:fld id="{B80078A2-3F29-4A42-9939-207DF8890B7B}" type="slidenum">
              <a:rPr lang="en-GB"/>
              <a:pPr>
                <a:defRPr/>
              </a:pPr>
              <a:t>‹#›</a:t>
            </a:fld>
            <a:endParaRPr lang="en-GB" dirty="0"/>
          </a:p>
        </p:txBody>
      </p:sp>
    </p:spTree>
    <p:extLst>
      <p:ext uri="{BB962C8B-B14F-4D97-AF65-F5344CB8AC3E}">
        <p14:creationId xmlns:p14="http://schemas.microsoft.com/office/powerpoint/2010/main" val="134390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p:cNvPr>
          <p:cNvSpPr>
            <a:spLocks noGrp="1"/>
          </p:cNvSpPr>
          <p:nvPr>
            <p:ph type="dt" sz="half" idx="10"/>
          </p:nvPr>
        </p:nvSpPr>
        <p:spPr/>
        <p:txBody>
          <a:bodyPr/>
          <a:lstStyle>
            <a:lvl1pPr>
              <a:defRPr/>
            </a:lvl1pPr>
          </a:lstStyle>
          <a:p>
            <a:pPr>
              <a:defRPr/>
            </a:pPr>
            <a:fld id="{EECB1CE4-9335-4E4D-B698-8B7B145BF001}" type="datetimeFigureOut">
              <a:rPr lang="en-GB"/>
              <a:pPr>
                <a:defRPr/>
              </a:pPr>
              <a:t>03/08/2017</a:t>
            </a:fld>
            <a:endParaRPr lang="en-GB" dirty="0"/>
          </a:p>
        </p:txBody>
      </p:sp>
      <p:sp>
        <p:nvSpPr>
          <p:cNvPr id="5" name="Footer Placeholder 4">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p:cNvPr>
          <p:cNvSpPr>
            <a:spLocks noGrp="1"/>
          </p:cNvSpPr>
          <p:nvPr>
            <p:ph type="sldNum" sz="quarter" idx="12"/>
          </p:nvPr>
        </p:nvSpPr>
        <p:spPr/>
        <p:txBody>
          <a:bodyPr/>
          <a:lstStyle>
            <a:lvl1pPr>
              <a:defRPr/>
            </a:lvl1pPr>
          </a:lstStyle>
          <a:p>
            <a:pPr>
              <a:defRPr/>
            </a:pPr>
            <a:fld id="{54B83044-AA0E-42E4-8B1D-3A22CE909081}" type="slidenum">
              <a:rPr lang="en-GB"/>
              <a:pPr>
                <a:defRPr/>
              </a:pPr>
              <a:t>‹#›</a:t>
            </a:fld>
            <a:endParaRPr lang="en-GB" dirty="0"/>
          </a:p>
        </p:txBody>
      </p:sp>
    </p:spTree>
    <p:extLst>
      <p:ext uri="{BB962C8B-B14F-4D97-AF65-F5344CB8AC3E}">
        <p14:creationId xmlns:p14="http://schemas.microsoft.com/office/powerpoint/2010/main" val="96229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p:cNvPr>
          <p:cNvSpPr>
            <a:spLocks noGrp="1"/>
          </p:cNvSpPr>
          <p:nvPr>
            <p:ph type="dt" sz="half" idx="10"/>
          </p:nvPr>
        </p:nvSpPr>
        <p:spPr/>
        <p:txBody>
          <a:bodyPr/>
          <a:lstStyle>
            <a:lvl1pPr>
              <a:defRPr/>
            </a:lvl1pPr>
          </a:lstStyle>
          <a:p>
            <a:pPr>
              <a:defRPr/>
            </a:pPr>
            <a:fld id="{DAC2DD2A-12C7-4EEF-A626-DA853FB546AB}" type="datetimeFigureOut">
              <a:rPr lang="en-GB"/>
              <a:pPr>
                <a:defRPr/>
              </a:pPr>
              <a:t>03/08/2017</a:t>
            </a:fld>
            <a:endParaRPr lang="en-GB" dirty="0"/>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pPr>
              <a:defRPr/>
            </a:pPr>
            <a:fld id="{4D81F735-0C4E-41B8-822F-A59A13B62DFD}" type="slidenum">
              <a:rPr lang="en-GB"/>
              <a:pPr>
                <a:defRPr/>
              </a:pPr>
              <a:t>‹#›</a:t>
            </a:fld>
            <a:endParaRPr lang="en-GB" dirty="0"/>
          </a:p>
        </p:txBody>
      </p:sp>
    </p:spTree>
    <p:extLst>
      <p:ext uri="{BB962C8B-B14F-4D97-AF65-F5344CB8AC3E}">
        <p14:creationId xmlns:p14="http://schemas.microsoft.com/office/powerpoint/2010/main" val="360223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p:cNvPr>
          <p:cNvSpPr>
            <a:spLocks noGrp="1"/>
          </p:cNvSpPr>
          <p:nvPr>
            <p:ph type="dt" sz="half" idx="10"/>
          </p:nvPr>
        </p:nvSpPr>
        <p:spPr/>
        <p:txBody>
          <a:bodyPr/>
          <a:lstStyle>
            <a:lvl1pPr>
              <a:defRPr/>
            </a:lvl1pPr>
          </a:lstStyle>
          <a:p>
            <a:pPr>
              <a:defRPr/>
            </a:pPr>
            <a:fld id="{7F459C59-6BDB-4D03-9090-248984352364}" type="datetimeFigureOut">
              <a:rPr lang="en-GB"/>
              <a:pPr>
                <a:defRPr/>
              </a:pPr>
              <a:t>03/08/2017</a:t>
            </a:fld>
            <a:endParaRPr lang="en-GB" dirty="0"/>
          </a:p>
        </p:txBody>
      </p:sp>
      <p:sp>
        <p:nvSpPr>
          <p:cNvPr id="8" name="Footer Placeholder 4">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p:cNvPr>
          <p:cNvSpPr>
            <a:spLocks noGrp="1"/>
          </p:cNvSpPr>
          <p:nvPr>
            <p:ph type="sldNum" sz="quarter" idx="12"/>
          </p:nvPr>
        </p:nvSpPr>
        <p:spPr/>
        <p:txBody>
          <a:bodyPr/>
          <a:lstStyle>
            <a:lvl1pPr>
              <a:defRPr/>
            </a:lvl1pPr>
          </a:lstStyle>
          <a:p>
            <a:pPr>
              <a:defRPr/>
            </a:pPr>
            <a:fld id="{40C26ACB-2ED1-4EA6-B959-4D32491B7B60}" type="slidenum">
              <a:rPr lang="en-GB"/>
              <a:pPr>
                <a:defRPr/>
              </a:pPr>
              <a:t>‹#›</a:t>
            </a:fld>
            <a:endParaRPr lang="en-GB" dirty="0"/>
          </a:p>
        </p:txBody>
      </p:sp>
    </p:spTree>
    <p:extLst>
      <p:ext uri="{BB962C8B-B14F-4D97-AF65-F5344CB8AC3E}">
        <p14:creationId xmlns:p14="http://schemas.microsoft.com/office/powerpoint/2010/main" val="31260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p:cNvPr>
          <p:cNvSpPr>
            <a:spLocks noGrp="1"/>
          </p:cNvSpPr>
          <p:nvPr>
            <p:ph type="dt" sz="half" idx="10"/>
          </p:nvPr>
        </p:nvSpPr>
        <p:spPr/>
        <p:txBody>
          <a:bodyPr/>
          <a:lstStyle>
            <a:lvl1pPr>
              <a:defRPr/>
            </a:lvl1pPr>
          </a:lstStyle>
          <a:p>
            <a:pPr>
              <a:defRPr/>
            </a:pPr>
            <a:fld id="{47FE2900-D569-4437-9A38-48FCE2471014}" type="datetimeFigureOut">
              <a:rPr lang="en-GB"/>
              <a:pPr>
                <a:defRPr/>
              </a:pPr>
              <a:t>03/08/2017</a:t>
            </a:fld>
            <a:endParaRPr lang="en-GB" dirty="0"/>
          </a:p>
        </p:txBody>
      </p:sp>
      <p:sp>
        <p:nvSpPr>
          <p:cNvPr id="4" name="Footer Placeholder 4">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p:cNvPr>
          <p:cNvSpPr>
            <a:spLocks noGrp="1"/>
          </p:cNvSpPr>
          <p:nvPr>
            <p:ph type="sldNum" sz="quarter" idx="12"/>
          </p:nvPr>
        </p:nvSpPr>
        <p:spPr/>
        <p:txBody>
          <a:bodyPr/>
          <a:lstStyle>
            <a:lvl1pPr>
              <a:defRPr/>
            </a:lvl1pPr>
          </a:lstStyle>
          <a:p>
            <a:pPr>
              <a:defRPr/>
            </a:pPr>
            <a:fld id="{42D30708-29BB-4BFF-A4A5-F7A8B2106A91}" type="slidenum">
              <a:rPr lang="en-GB"/>
              <a:pPr>
                <a:defRPr/>
              </a:pPr>
              <a:t>‹#›</a:t>
            </a:fld>
            <a:endParaRPr lang="en-GB" dirty="0"/>
          </a:p>
        </p:txBody>
      </p:sp>
    </p:spTree>
    <p:extLst>
      <p:ext uri="{BB962C8B-B14F-4D97-AF65-F5344CB8AC3E}">
        <p14:creationId xmlns:p14="http://schemas.microsoft.com/office/powerpoint/2010/main" val="142103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A83C5073-E68A-47A7-9BFC-ED945C1AE35E}" type="datetimeFigureOut">
              <a:rPr lang="en-GB"/>
              <a:pPr>
                <a:defRPr/>
              </a:pPr>
              <a:t>03/08/2017</a:t>
            </a:fld>
            <a:endParaRPr lang="en-GB" dirty="0"/>
          </a:p>
        </p:txBody>
      </p:sp>
      <p:sp>
        <p:nvSpPr>
          <p:cNvPr id="3" name="Footer Placeholder 4">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p:cNvPr>
          <p:cNvSpPr>
            <a:spLocks noGrp="1"/>
          </p:cNvSpPr>
          <p:nvPr>
            <p:ph type="sldNum" sz="quarter" idx="12"/>
          </p:nvPr>
        </p:nvSpPr>
        <p:spPr/>
        <p:txBody>
          <a:bodyPr/>
          <a:lstStyle>
            <a:lvl1pPr>
              <a:defRPr/>
            </a:lvl1pPr>
          </a:lstStyle>
          <a:p>
            <a:pPr>
              <a:defRPr/>
            </a:pPr>
            <a:fld id="{FCA38966-09DF-4230-8C6E-8352F5A1BE74}" type="slidenum">
              <a:rPr lang="en-GB"/>
              <a:pPr>
                <a:defRPr/>
              </a:pPr>
              <a:t>‹#›</a:t>
            </a:fld>
            <a:endParaRPr lang="en-GB" dirty="0"/>
          </a:p>
        </p:txBody>
      </p:sp>
    </p:spTree>
    <p:extLst>
      <p:ext uri="{BB962C8B-B14F-4D97-AF65-F5344CB8AC3E}">
        <p14:creationId xmlns:p14="http://schemas.microsoft.com/office/powerpoint/2010/main" val="367272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pPr>
              <a:defRPr/>
            </a:pPr>
            <a:fld id="{8C91B347-8323-440C-95C7-B4D62DDDFF76}" type="datetimeFigureOut">
              <a:rPr lang="en-GB"/>
              <a:pPr>
                <a:defRPr/>
              </a:pPr>
              <a:t>03/08/2017</a:t>
            </a:fld>
            <a:endParaRPr lang="en-GB" dirty="0"/>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pPr>
              <a:defRPr/>
            </a:pPr>
            <a:fld id="{A97DB37A-ED83-4230-899D-606A4ECDBC6A}" type="slidenum">
              <a:rPr lang="en-GB"/>
              <a:pPr>
                <a:defRPr/>
              </a:pPr>
              <a:t>‹#›</a:t>
            </a:fld>
            <a:endParaRPr lang="en-GB" dirty="0"/>
          </a:p>
        </p:txBody>
      </p:sp>
    </p:spTree>
    <p:extLst>
      <p:ext uri="{BB962C8B-B14F-4D97-AF65-F5344CB8AC3E}">
        <p14:creationId xmlns:p14="http://schemas.microsoft.com/office/powerpoint/2010/main" val="32316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p:cNvPr>
          <p:cNvSpPr>
            <a:spLocks noGrp="1"/>
          </p:cNvSpPr>
          <p:nvPr>
            <p:ph type="dt" sz="half" idx="10"/>
          </p:nvPr>
        </p:nvSpPr>
        <p:spPr/>
        <p:txBody>
          <a:bodyPr/>
          <a:lstStyle>
            <a:lvl1pPr>
              <a:defRPr/>
            </a:lvl1pPr>
          </a:lstStyle>
          <a:p>
            <a:pPr>
              <a:defRPr/>
            </a:pPr>
            <a:fld id="{7A2D74F6-CC45-44A6-A5BE-B3B990DE72E1}" type="datetimeFigureOut">
              <a:rPr lang="en-GB"/>
              <a:pPr>
                <a:defRPr/>
              </a:pPr>
              <a:t>03/08/2017</a:t>
            </a:fld>
            <a:endParaRPr lang="en-GB" dirty="0"/>
          </a:p>
        </p:txBody>
      </p:sp>
      <p:sp>
        <p:nvSpPr>
          <p:cNvPr id="6" name="Footer Placeholder 4">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p:cNvPr>
          <p:cNvSpPr>
            <a:spLocks noGrp="1"/>
          </p:cNvSpPr>
          <p:nvPr>
            <p:ph type="sldNum" sz="quarter" idx="12"/>
          </p:nvPr>
        </p:nvSpPr>
        <p:spPr/>
        <p:txBody>
          <a:bodyPr/>
          <a:lstStyle>
            <a:lvl1pPr>
              <a:defRPr/>
            </a:lvl1pPr>
          </a:lstStyle>
          <a:p>
            <a:pPr>
              <a:defRPr/>
            </a:pPr>
            <a:fld id="{00652E2E-4935-41E6-B868-9BE61F886CDF}" type="slidenum">
              <a:rPr lang="en-GB"/>
              <a:pPr>
                <a:defRPr/>
              </a:pPr>
              <a:t>‹#›</a:t>
            </a:fld>
            <a:endParaRPr lang="en-GB" dirty="0"/>
          </a:p>
        </p:txBody>
      </p:sp>
    </p:spTree>
    <p:extLst>
      <p:ext uri="{BB962C8B-B14F-4D97-AF65-F5344CB8AC3E}">
        <p14:creationId xmlns:p14="http://schemas.microsoft.com/office/powerpoint/2010/main" val="41090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xmlns="" id="{E0BB3D85-EF02-432F-A839-4B95D84B5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405C645-0E28-4C2C-9734-9B641490E11F}" type="datetimeFigureOut">
              <a:rPr lang="en-GB"/>
              <a:pPr>
                <a:defRPr/>
              </a:pPr>
              <a:t>03/08/2017</a:t>
            </a:fld>
            <a:endParaRPr lang="en-GB" dirty="0"/>
          </a:p>
        </p:txBody>
      </p:sp>
      <p:sp>
        <p:nvSpPr>
          <p:cNvPr id="5" name="Footer Placeholder 4">
            <a:extLst>
              <a:ext uri="{FF2B5EF4-FFF2-40B4-BE49-F238E27FC236}">
                <a16:creationId xmlns:a16="http://schemas.microsoft.com/office/drawing/2014/main" xmlns="" id="{D1D6F95A-7603-4E65-B98A-E29D669A89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xmlns="" id="{36378D7C-2C0B-4BE7-AA95-A84A17B4F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F8B0274B-B8D5-43C3-8F9E-015AB6432C71}"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122363"/>
            <a:ext cx="8386763" cy="2609850"/>
          </a:xfrm>
        </p:spPr>
        <p:txBody>
          <a:bodyPr/>
          <a:lstStyle/>
          <a:p>
            <a:pPr eaLnBrk="1" hangingPunct="1"/>
            <a:r>
              <a:rPr lang="en-GB" altLang="en-US"/>
              <a:t> NEW 2017 LAW </a:t>
            </a:r>
            <a:br>
              <a:rPr lang="en-GB" altLang="en-US"/>
            </a:br>
            <a:r>
              <a:rPr lang="en-GB" altLang="en-US"/>
              <a:t>CHANGES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097756"/>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 68 - Claims </a:t>
            </a:r>
          </a:p>
        </p:txBody>
      </p:sp>
      <p:sp>
        <p:nvSpPr>
          <p:cNvPr id="9" name="TextBox 8"/>
          <p:cNvSpPr txBox="1"/>
          <p:nvPr/>
        </p:nvSpPr>
        <p:spPr>
          <a:xfrm>
            <a:off x="1297781" y="1467644"/>
            <a:ext cx="9518469" cy="4524315"/>
          </a:xfrm>
          <a:prstGeom prst="rect">
            <a:avLst/>
          </a:prstGeom>
          <a:noFill/>
        </p:spPr>
        <p:txBody>
          <a:bodyPr wrap="square" rtlCol="0">
            <a:spAutoFit/>
          </a:bodyPr>
          <a:lstStyle/>
          <a:p>
            <a:r>
              <a:rPr lang="en-GB" dirty="0"/>
              <a:t>A claim as always should be accompanied by a clear statement of the line of play, then the player making the claim faces his hand and </a:t>
            </a:r>
            <a:r>
              <a:rPr lang="en-GB" dirty="0">
                <a:solidFill>
                  <a:srgbClr val="FF0000"/>
                </a:solidFill>
              </a:rPr>
              <a:t>play is suspended</a:t>
            </a:r>
            <a:r>
              <a:rPr lang="en-GB" dirty="0"/>
              <a:t>.  </a:t>
            </a:r>
          </a:p>
          <a:p>
            <a:r>
              <a:rPr lang="en-GB" dirty="0"/>
              <a:t>If the claim is doubted by any player, including dummy, either the director should be summoned or, upon the request of the non claiming side, play may continue if all four players concur. If play continues then the claim is </a:t>
            </a:r>
            <a:r>
              <a:rPr lang="en-GB" u="sng" dirty="0">
                <a:solidFill>
                  <a:srgbClr val="FF0000"/>
                </a:solidFill>
              </a:rPr>
              <a:t>void and the score obtained at the table stands.</a:t>
            </a:r>
          </a:p>
          <a:p>
            <a:endParaRPr lang="en-GB" u="sng" dirty="0">
              <a:solidFill>
                <a:srgbClr val="FF0000"/>
              </a:solidFill>
            </a:endParaRPr>
          </a:p>
          <a:p>
            <a:r>
              <a:rPr lang="en-GB" dirty="0">
                <a:solidFill>
                  <a:srgbClr val="000000"/>
                </a:solidFill>
              </a:rPr>
              <a:t>For example </a:t>
            </a:r>
          </a:p>
          <a:p>
            <a:endParaRPr lang="en-GB" dirty="0">
              <a:solidFill>
                <a:srgbClr val="000000"/>
              </a:solidFill>
            </a:endParaRPr>
          </a:p>
          <a:p>
            <a:r>
              <a:rPr lang="en-GB" dirty="0">
                <a:solidFill>
                  <a:srgbClr val="000000"/>
                </a:solidFill>
              </a:rPr>
              <a:t>North is in 4♠ and claims that all his cards are high and he is going to make the rest of the tricks for +1. However he has forgotten that a trump is outstanding and East who holds the trump objects and says play on to which all the other players agree. This wakes North up and he draws the last trump before claiming the rest of the tricks as before.</a:t>
            </a:r>
          </a:p>
          <a:p>
            <a:r>
              <a:rPr lang="en-GB" dirty="0">
                <a:solidFill>
                  <a:srgbClr val="000000"/>
                </a:solidFill>
              </a:rPr>
              <a:t>East feels hard done by as he feels sure he should be entitled to his trump trick and calls the director. The director will tell him he is too late and the result stands.</a:t>
            </a:r>
          </a:p>
          <a:p>
            <a:endParaRPr lang="en-GB" dirty="0">
              <a:solidFill>
                <a:srgbClr val="000000"/>
              </a:solidFill>
            </a:endParaRPr>
          </a:p>
          <a:p>
            <a:r>
              <a:rPr lang="en-GB" dirty="0">
                <a:solidFill>
                  <a:srgbClr val="000000"/>
                </a:solidFill>
              </a:rPr>
              <a:t>The moral of the story – always call the director if you wish to dispute a claim!</a:t>
            </a:r>
          </a:p>
        </p:txBody>
      </p:sp>
    </p:spTree>
    <p:extLst>
      <p:ext uri="{BB962C8B-B14F-4D97-AF65-F5344CB8AC3E}">
        <p14:creationId xmlns:p14="http://schemas.microsoft.com/office/powerpoint/2010/main" val="3774042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9">
                                            <p:txEl>
                                              <p:pRg st="5" end="5"/>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097756"/>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BLUE BOOK CHANGES</a:t>
            </a:r>
          </a:p>
        </p:txBody>
      </p:sp>
      <p:sp>
        <p:nvSpPr>
          <p:cNvPr id="9" name="TextBox 8"/>
          <p:cNvSpPr txBox="1"/>
          <p:nvPr/>
        </p:nvSpPr>
        <p:spPr>
          <a:xfrm>
            <a:off x="1297781" y="1467644"/>
            <a:ext cx="9518469" cy="369332"/>
          </a:xfrm>
          <a:prstGeom prst="rect">
            <a:avLst/>
          </a:prstGeom>
          <a:noFill/>
        </p:spPr>
        <p:txBody>
          <a:bodyPr wrap="square" rtlCol="0">
            <a:spAutoFit/>
          </a:bodyPr>
          <a:lstStyle/>
          <a:p>
            <a:r>
              <a:rPr lang="en-GB" b="1" u="sng" dirty="0">
                <a:solidFill>
                  <a:srgbClr val="7030A0"/>
                </a:solidFill>
              </a:rPr>
              <a:t>REQUIREMENTS FOR A OPENING TWO BID TO BE DESCRIBED AS STRONG</a:t>
            </a:r>
          </a:p>
        </p:txBody>
      </p:sp>
      <p:sp>
        <p:nvSpPr>
          <p:cNvPr id="4" name="TextBox 3"/>
          <p:cNvSpPr txBox="1"/>
          <p:nvPr/>
        </p:nvSpPr>
        <p:spPr>
          <a:xfrm>
            <a:off x="1454331" y="1924594"/>
            <a:ext cx="8116389" cy="4524315"/>
          </a:xfrm>
          <a:prstGeom prst="rect">
            <a:avLst/>
          </a:prstGeom>
          <a:noFill/>
        </p:spPr>
        <p:txBody>
          <a:bodyPr wrap="square" rtlCol="0">
            <a:spAutoFit/>
          </a:bodyPr>
          <a:lstStyle/>
          <a:p>
            <a:r>
              <a:rPr lang="en-GB" dirty="0"/>
              <a:t>To be considered a ‘strong’ opening or overcall, the minimum allowed by agreement is either or both of:</a:t>
            </a:r>
          </a:p>
          <a:p>
            <a:endParaRPr lang="en-GB" dirty="0"/>
          </a:p>
          <a:p>
            <a:pPr marL="342900" indent="-342900">
              <a:buAutoNum type="alphaLcParenR"/>
            </a:pPr>
            <a:r>
              <a:rPr lang="en-GB" dirty="0"/>
              <a:t>Any hand of at least 16 High Card Points or</a:t>
            </a:r>
          </a:p>
          <a:p>
            <a:pPr marL="342900" indent="-342900">
              <a:buAutoNum type="alphaLcParenR"/>
            </a:pPr>
            <a:r>
              <a:rPr lang="en-GB" dirty="0"/>
              <a:t>Any hand of at least 12 High Card Points with at least 5 controls. Controls are defined as A=2 and K=1.</a:t>
            </a:r>
          </a:p>
          <a:p>
            <a:endParaRPr lang="en-GB" dirty="0"/>
          </a:p>
          <a:p>
            <a:r>
              <a:rPr lang="en-GB" dirty="0"/>
              <a:t>Partnerships who agree that an artificial opening such as 2♣ may be made with a hand with a lot of playing strength but limited high cards (such as eight solid spades and little else) must disclose this clearly on their convention card (if you have no convention card the director will rule against you if you do not fulfil the above criteria). When describing this type of opening it could be described as “either a strong hand or eight playing tricks in a major”. This applies even if the agreed strength is in line with b) above.</a:t>
            </a:r>
          </a:p>
          <a:p>
            <a:endParaRPr lang="en-GB" dirty="0"/>
          </a:p>
          <a:p>
            <a:r>
              <a:rPr lang="en-GB" b="1" dirty="0">
                <a:solidFill>
                  <a:srgbClr val="FF0000"/>
                </a:solidFill>
              </a:rPr>
              <a:t>N.B – the rule of 25 has gone. </a:t>
            </a:r>
          </a:p>
        </p:txBody>
      </p:sp>
    </p:spTree>
    <p:extLst>
      <p:ext uri="{BB962C8B-B14F-4D97-AF65-F5344CB8AC3E}">
        <p14:creationId xmlns:p14="http://schemas.microsoft.com/office/powerpoint/2010/main" val="1369300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097756"/>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BLUE BOOK CHANGES</a:t>
            </a:r>
          </a:p>
        </p:txBody>
      </p:sp>
      <p:sp>
        <p:nvSpPr>
          <p:cNvPr id="9" name="TextBox 8"/>
          <p:cNvSpPr txBox="1"/>
          <p:nvPr/>
        </p:nvSpPr>
        <p:spPr>
          <a:xfrm>
            <a:off x="1297781" y="1467644"/>
            <a:ext cx="9518469" cy="369332"/>
          </a:xfrm>
          <a:prstGeom prst="rect">
            <a:avLst/>
          </a:prstGeom>
          <a:noFill/>
        </p:spPr>
        <p:txBody>
          <a:bodyPr wrap="square" rtlCol="0">
            <a:spAutoFit/>
          </a:bodyPr>
          <a:lstStyle/>
          <a:p>
            <a:r>
              <a:rPr lang="en-GB" b="1" u="sng" dirty="0">
                <a:solidFill>
                  <a:srgbClr val="7030A0"/>
                </a:solidFill>
              </a:rPr>
              <a:t>Take out doubles</a:t>
            </a:r>
          </a:p>
        </p:txBody>
      </p:sp>
      <p:sp>
        <p:nvSpPr>
          <p:cNvPr id="4" name="TextBox 3"/>
          <p:cNvSpPr txBox="1"/>
          <p:nvPr/>
        </p:nvSpPr>
        <p:spPr>
          <a:xfrm>
            <a:off x="1454331" y="1924594"/>
            <a:ext cx="8116389" cy="923330"/>
          </a:xfrm>
          <a:prstGeom prst="rect">
            <a:avLst/>
          </a:prstGeom>
          <a:noFill/>
        </p:spPr>
        <p:txBody>
          <a:bodyPr wrap="square" rtlCol="0">
            <a:spAutoFit/>
          </a:bodyPr>
          <a:lstStyle/>
          <a:p>
            <a:r>
              <a:rPr lang="en-GB" dirty="0">
                <a:solidFill>
                  <a:srgbClr val="000000"/>
                </a:solidFill>
              </a:rPr>
              <a:t>Previously the wording was a follows:-</a:t>
            </a:r>
          </a:p>
          <a:p>
            <a:r>
              <a:rPr lang="en-GB" dirty="0">
                <a:solidFill>
                  <a:srgbClr val="000000"/>
                </a:solidFill>
              </a:rPr>
              <a:t>“A take-out double suggests that the doubler wishes to compete, and invites partner to describe his hand. </a:t>
            </a:r>
          </a:p>
        </p:txBody>
      </p:sp>
      <p:sp>
        <p:nvSpPr>
          <p:cNvPr id="6" name="TextBox 5"/>
          <p:cNvSpPr txBox="1"/>
          <p:nvPr/>
        </p:nvSpPr>
        <p:spPr>
          <a:xfrm>
            <a:off x="1454331" y="2778369"/>
            <a:ext cx="8159262" cy="923330"/>
          </a:xfrm>
          <a:prstGeom prst="rect">
            <a:avLst/>
          </a:prstGeom>
          <a:noFill/>
        </p:spPr>
        <p:txBody>
          <a:bodyPr wrap="square" rtlCol="0">
            <a:spAutoFit/>
          </a:bodyPr>
          <a:lstStyle/>
          <a:p>
            <a:r>
              <a:rPr lang="en-GB" dirty="0"/>
              <a:t>Take out doubles are frequently based on shortage in the suit doubled and preparedness to play in the other unbid suits, failing which significant extra values may be expected </a:t>
            </a:r>
          </a:p>
        </p:txBody>
      </p:sp>
      <p:sp>
        <p:nvSpPr>
          <p:cNvPr id="8" name="TextBox 7"/>
          <p:cNvSpPr txBox="1"/>
          <p:nvPr/>
        </p:nvSpPr>
        <p:spPr>
          <a:xfrm>
            <a:off x="1454331" y="2778369"/>
            <a:ext cx="8159262" cy="923330"/>
          </a:xfrm>
          <a:prstGeom prst="rect">
            <a:avLst/>
          </a:prstGeom>
          <a:noFill/>
        </p:spPr>
        <p:txBody>
          <a:bodyPr wrap="square" rtlCol="0">
            <a:spAutoFit/>
          </a:bodyPr>
          <a:lstStyle/>
          <a:p>
            <a:r>
              <a:rPr lang="en-GB" strike="sngStrike" dirty="0"/>
              <a:t>Take out doubles are frequently based on shortage in the suit doubled and preparedness to play in the other unbid suits, failing which significant extra values may be expected </a:t>
            </a:r>
          </a:p>
        </p:txBody>
      </p:sp>
    </p:spTree>
    <p:extLst>
      <p:ext uri="{BB962C8B-B14F-4D97-AF65-F5344CB8AC3E}">
        <p14:creationId xmlns:p14="http://schemas.microsoft.com/office/powerpoint/2010/main" val="1804421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4" grpId="0"/>
      <p:bldP spid="6"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097756"/>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BLUE BOOK CHANGES</a:t>
            </a:r>
          </a:p>
        </p:txBody>
      </p:sp>
      <p:sp>
        <p:nvSpPr>
          <p:cNvPr id="9" name="TextBox 8"/>
          <p:cNvSpPr txBox="1"/>
          <p:nvPr/>
        </p:nvSpPr>
        <p:spPr>
          <a:xfrm>
            <a:off x="1297781" y="1467644"/>
            <a:ext cx="9518469" cy="369332"/>
          </a:xfrm>
          <a:prstGeom prst="rect">
            <a:avLst/>
          </a:prstGeom>
          <a:noFill/>
        </p:spPr>
        <p:txBody>
          <a:bodyPr wrap="square" rtlCol="0">
            <a:spAutoFit/>
          </a:bodyPr>
          <a:lstStyle/>
          <a:p>
            <a:r>
              <a:rPr lang="en-GB" b="1" u="sng" dirty="0">
                <a:solidFill>
                  <a:srgbClr val="7030A0"/>
                </a:solidFill>
              </a:rPr>
              <a:t>Questions and explanations</a:t>
            </a:r>
          </a:p>
        </p:txBody>
      </p:sp>
      <p:sp>
        <p:nvSpPr>
          <p:cNvPr id="4" name="TextBox 3"/>
          <p:cNvSpPr txBox="1"/>
          <p:nvPr/>
        </p:nvSpPr>
        <p:spPr>
          <a:xfrm>
            <a:off x="1586216" y="2972554"/>
            <a:ext cx="8116389" cy="923330"/>
          </a:xfrm>
          <a:prstGeom prst="rect">
            <a:avLst/>
          </a:prstGeom>
          <a:noFill/>
        </p:spPr>
        <p:txBody>
          <a:bodyPr wrap="square" rtlCol="0">
            <a:spAutoFit/>
          </a:bodyPr>
          <a:lstStyle/>
          <a:p>
            <a:r>
              <a:rPr lang="en-GB" dirty="0">
                <a:solidFill>
                  <a:srgbClr val="000000"/>
                </a:solidFill>
              </a:rPr>
              <a:t>Regular play with one partner is likely to lead to knowledge , even if only implicit, of partner’s habits In such a case “no agreement” or “random” is unlikely to be an adequate description of the partnership understanding for the bidding or the play. </a:t>
            </a:r>
          </a:p>
        </p:txBody>
      </p:sp>
      <p:sp>
        <p:nvSpPr>
          <p:cNvPr id="6" name="TextBox 5"/>
          <p:cNvSpPr txBox="1"/>
          <p:nvPr/>
        </p:nvSpPr>
        <p:spPr>
          <a:xfrm>
            <a:off x="1586216" y="4002008"/>
            <a:ext cx="8159262" cy="1477328"/>
          </a:xfrm>
          <a:prstGeom prst="rect">
            <a:avLst/>
          </a:prstGeom>
          <a:noFill/>
        </p:spPr>
        <p:txBody>
          <a:bodyPr wrap="square" rtlCol="0">
            <a:spAutoFit/>
          </a:bodyPr>
          <a:lstStyle/>
          <a:p>
            <a:r>
              <a:rPr lang="en-GB" dirty="0"/>
              <a:t>A player should explain only the partnership understanding not how the player intends to interpret it. The player should say if there is no agreed meaning for partner’s call, but if the meaning is affected by relevant partnership experience the answer should be along the lines of “we have not specifically discussed it, but we have understandings in similar situations which may be relevant”</a:t>
            </a:r>
          </a:p>
        </p:txBody>
      </p:sp>
      <p:sp>
        <p:nvSpPr>
          <p:cNvPr id="5" name="TextBox 4"/>
          <p:cNvSpPr txBox="1"/>
          <p:nvPr/>
        </p:nvSpPr>
        <p:spPr>
          <a:xfrm>
            <a:off x="1586216" y="1943100"/>
            <a:ext cx="8159262" cy="923330"/>
          </a:xfrm>
          <a:prstGeom prst="rect">
            <a:avLst/>
          </a:prstGeom>
          <a:noFill/>
        </p:spPr>
        <p:txBody>
          <a:bodyPr wrap="square" rtlCol="0">
            <a:spAutoFit/>
          </a:bodyPr>
          <a:lstStyle/>
          <a:p>
            <a:r>
              <a:rPr lang="en-GB" dirty="0"/>
              <a:t>Following the answer to a legitimate question, the questioner may ask a supplementary question to clarify the answer or to find out if the call has any additional or alternative meanings. </a:t>
            </a:r>
            <a:r>
              <a:rPr lang="en-GB" dirty="0">
                <a:solidFill>
                  <a:srgbClr val="FF0000"/>
                </a:solidFill>
              </a:rPr>
              <a:t>The questioning must not amount to harassment.</a:t>
            </a:r>
          </a:p>
        </p:txBody>
      </p:sp>
    </p:spTree>
    <p:extLst>
      <p:ext uri="{BB962C8B-B14F-4D97-AF65-F5344CB8AC3E}">
        <p14:creationId xmlns:p14="http://schemas.microsoft.com/office/powerpoint/2010/main" val="3524517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4" grpId="0"/>
      <p:bldP spid="6"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461963" y="806450"/>
            <a:ext cx="10502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dirty="0"/>
              <a:t>NEW 2017 LAW CHANGES</a:t>
            </a:r>
          </a:p>
        </p:txBody>
      </p:sp>
      <p:sp>
        <p:nvSpPr>
          <p:cNvPr id="3" name="TextBox 2">
            <a:extLst>
              <a:ext uri="{FF2B5EF4-FFF2-40B4-BE49-F238E27FC236}">
                <a16:creationId xmlns:a16="http://schemas.microsoft.com/office/drawing/2014/main" xmlns="" id="{45F5737A-A6AF-4D14-BBAA-FE716AB00685}"/>
              </a:ext>
            </a:extLst>
          </p:cNvPr>
          <p:cNvSpPr txBox="1">
            <a:spLocks noChangeArrowheads="1"/>
          </p:cNvSpPr>
          <p:nvPr/>
        </p:nvSpPr>
        <p:spPr bwMode="auto">
          <a:xfrm>
            <a:off x="658813" y="1868488"/>
            <a:ext cx="1010761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GB" altLang="en-US" sz="1800" dirty="0">
                <a:latin typeface="+mn-lt"/>
                <a:cs typeface="Arial" panose="020B0604020202020204" pitchFamily="34" charset="0"/>
              </a:rPr>
              <a:t>The main areas of change are as follows:</a:t>
            </a:r>
          </a:p>
          <a:p>
            <a:pPr eaLnBrk="1" hangingPunct="1">
              <a:lnSpc>
                <a:spcPct val="100000"/>
              </a:lnSpc>
              <a:spcBef>
                <a:spcPct val="0"/>
              </a:spcBef>
              <a:buFontTx/>
              <a:buNone/>
              <a:defRPr/>
            </a:pPr>
            <a:endParaRPr lang="en-GB" altLang="en-US" sz="1800" dirty="0">
              <a:latin typeface="+mn-lt"/>
              <a:cs typeface="Arial" panose="020B0604020202020204" pitchFamily="34" charset="0"/>
            </a:endParaRP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Insufficient bids (Law 27) and Calls Out of Rotation (Laws 29-32)  – introducing the concept of Comparable Call – Law 23</a:t>
            </a: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Position of Board on Table – Law 7</a:t>
            </a: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Adjusted Scores – Law 12</a:t>
            </a: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Misinformation – Law 20</a:t>
            </a: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Penalty Card – Law 50</a:t>
            </a:r>
          </a:p>
          <a:p>
            <a:pPr marL="342900" indent="-342900" eaLnBrk="1" hangingPunct="1">
              <a:lnSpc>
                <a:spcPct val="100000"/>
              </a:lnSpc>
              <a:spcBef>
                <a:spcPct val="0"/>
              </a:spcBef>
              <a:buFont typeface="+mj-lt"/>
              <a:buAutoNum type="arabicPeriod"/>
              <a:defRPr/>
            </a:pPr>
            <a:r>
              <a:rPr lang="en-GB" altLang="en-US" sz="1800" dirty="0">
                <a:latin typeface="+mn-lt"/>
                <a:cs typeface="Arial" panose="020B0604020202020204" pitchFamily="34" charset="0"/>
              </a:rPr>
              <a:t>Claims – Law 68</a:t>
            </a:r>
          </a:p>
          <a:p>
            <a:pPr eaLnBrk="1" hangingPunct="1">
              <a:lnSpc>
                <a:spcPct val="100000"/>
              </a:lnSpc>
              <a:spcBef>
                <a:spcPct val="0"/>
              </a:spcBef>
              <a:buFontTx/>
              <a:buNone/>
              <a:defRPr/>
            </a:pPr>
            <a:endParaRPr lang="en-GB" altLang="en-US" sz="1800" dirty="0">
              <a:latin typeface="+mn-lt"/>
              <a:cs typeface="Arial" panose="020B0604020202020204" pitchFamily="34" charset="0"/>
            </a:endParaRPr>
          </a:p>
        </p:txBody>
      </p:sp>
      <p:sp>
        <p:nvSpPr>
          <p:cNvPr id="3077" name="TextBox 6"/>
          <p:cNvSpPr txBox="1">
            <a:spLocks noChangeArrowheads="1"/>
          </p:cNvSpPr>
          <p:nvPr/>
        </p:nvSpPr>
        <p:spPr bwMode="auto">
          <a:xfrm>
            <a:off x="2651125" y="5235575"/>
            <a:ext cx="2371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400" b="1">
              <a:solidFill>
                <a:srgbClr val="7030A0"/>
              </a:solidFill>
              <a:latin typeface="Arial" panose="020B0604020202020204" pitchFamily="34" charset="0"/>
              <a:cs typeface="Arial" panose="020B0604020202020204" pitchFamily="34" charset="0"/>
            </a:endParaRPr>
          </a:p>
        </p:txBody>
      </p:sp>
      <p:sp>
        <p:nvSpPr>
          <p:cNvPr id="3078" name="TextBox 8"/>
          <p:cNvSpPr txBox="1">
            <a:spLocks noChangeArrowheads="1"/>
          </p:cNvSpPr>
          <p:nvPr/>
        </p:nvSpPr>
        <p:spPr bwMode="auto">
          <a:xfrm>
            <a:off x="7945438" y="5291138"/>
            <a:ext cx="18653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400" b="1">
              <a:solidFill>
                <a:srgbClr val="7030A0"/>
              </a:solidFill>
              <a:latin typeface="Arial" panose="020B0604020202020204" pitchFamily="34" charset="0"/>
              <a:cs typeface="Arial" panose="020B0604020202020204" pitchFamily="34" charset="0"/>
            </a:endParaRPr>
          </a:p>
        </p:txBody>
      </p:sp>
      <p:sp>
        <p:nvSpPr>
          <p:cNvPr id="3079" name="TextBox 9"/>
          <p:cNvSpPr txBox="1">
            <a:spLocks noChangeArrowheads="1"/>
          </p:cNvSpPr>
          <p:nvPr/>
        </p:nvSpPr>
        <p:spPr bwMode="auto">
          <a:xfrm>
            <a:off x="9810750" y="5289550"/>
            <a:ext cx="2200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400" b="1">
              <a:solidFill>
                <a:srgbClr val="7030A0"/>
              </a:solidFill>
              <a:latin typeface="Arial" panose="020B0604020202020204" pitchFamily="34" charset="0"/>
              <a:cs typeface="Arial" panose="020B0604020202020204" pitchFamily="34" charset="0"/>
            </a:endParaRPr>
          </a:p>
        </p:txBody>
      </p:sp>
      <p:sp>
        <p:nvSpPr>
          <p:cNvPr id="3080" name="Rectangle 11"/>
          <p:cNvSpPr>
            <a:spLocks noChangeArrowheads="1"/>
          </p:cNvSpPr>
          <p:nvPr/>
        </p:nvSpPr>
        <p:spPr bwMode="auto">
          <a:xfrm>
            <a:off x="555625" y="2589213"/>
            <a:ext cx="609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80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E5FC4513-FE53-462E-B28E-AE82071E157F}"/>
              </a:ext>
            </a:extLst>
          </p:cNvPr>
          <p:cNvSpPr txBox="1">
            <a:spLocks noChangeArrowheads="1"/>
          </p:cNvSpPr>
          <p:nvPr/>
        </p:nvSpPr>
        <p:spPr bwMode="auto">
          <a:xfrm>
            <a:off x="658813" y="4673600"/>
            <a:ext cx="93868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defRPr/>
            </a:pPr>
            <a:r>
              <a:rPr lang="en-GB" altLang="en-US" sz="1800" dirty="0"/>
              <a:t>Also there have been changes in permitted agreements in the Blue Book:</a:t>
            </a:r>
          </a:p>
          <a:p>
            <a:pPr eaLnBrk="1" hangingPunct="1">
              <a:lnSpc>
                <a:spcPct val="100000"/>
              </a:lnSpc>
              <a:spcBef>
                <a:spcPct val="0"/>
              </a:spcBef>
              <a:buFontTx/>
              <a:buNone/>
              <a:defRPr/>
            </a:pPr>
            <a:endParaRPr lang="en-GB" altLang="en-US" sz="1800" dirty="0"/>
          </a:p>
          <a:p>
            <a:pPr marL="342900" indent="-342900" eaLnBrk="1" hangingPunct="1">
              <a:lnSpc>
                <a:spcPct val="100000"/>
              </a:lnSpc>
              <a:spcBef>
                <a:spcPct val="0"/>
              </a:spcBef>
              <a:buFont typeface="+mj-lt"/>
              <a:buAutoNum type="arabicPeriod"/>
              <a:defRPr/>
            </a:pPr>
            <a:r>
              <a:rPr lang="en-GB" altLang="en-US" sz="1800" dirty="0"/>
              <a:t>Requirements for opening a Strong two bid. </a:t>
            </a:r>
          </a:p>
          <a:p>
            <a:pPr marL="342900" indent="-342900" eaLnBrk="1" hangingPunct="1">
              <a:lnSpc>
                <a:spcPct val="100000"/>
              </a:lnSpc>
              <a:spcBef>
                <a:spcPct val="0"/>
              </a:spcBef>
              <a:buFont typeface="+mj-lt"/>
              <a:buAutoNum type="arabicPeriod"/>
              <a:defRPr/>
            </a:pPr>
            <a:r>
              <a:rPr lang="en-GB" altLang="en-US" sz="1800" dirty="0"/>
              <a:t>Take out doubles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58838" y="371475"/>
            <a:ext cx="104727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dirty="0"/>
              <a:t>NEW 2017 LAW CHANGES</a:t>
            </a:r>
          </a:p>
        </p:txBody>
      </p:sp>
      <p:sp>
        <p:nvSpPr>
          <p:cNvPr id="5" name="TextBox 4"/>
          <p:cNvSpPr txBox="1">
            <a:spLocks noChangeArrowheads="1"/>
          </p:cNvSpPr>
          <p:nvPr/>
        </p:nvSpPr>
        <p:spPr bwMode="auto">
          <a:xfrm>
            <a:off x="1158377" y="1308644"/>
            <a:ext cx="4454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latin typeface="Arial" panose="020B0604020202020204" pitchFamily="34" charset="0"/>
                <a:cs typeface="Arial" panose="020B0604020202020204" pitchFamily="34" charset="0"/>
              </a:rPr>
              <a:t>Comparable Call – Law 23</a:t>
            </a:r>
          </a:p>
        </p:txBody>
      </p:sp>
      <p:sp>
        <p:nvSpPr>
          <p:cNvPr id="4" name="TextBox 3"/>
          <p:cNvSpPr txBox="1">
            <a:spLocks noChangeArrowheads="1"/>
          </p:cNvSpPr>
          <p:nvPr/>
        </p:nvSpPr>
        <p:spPr bwMode="auto">
          <a:xfrm>
            <a:off x="1158376" y="1870347"/>
            <a:ext cx="1017319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dirty="0">
                <a:solidFill>
                  <a:srgbClr val="000000"/>
                </a:solidFill>
                <a:latin typeface="Arial" panose="020B0604020202020204" pitchFamily="34" charset="0"/>
                <a:cs typeface="Arial" panose="020B0604020202020204" pitchFamily="34" charset="0"/>
              </a:rPr>
              <a:t>This is by far the biggest change in the laws which introduces the concept of the comparable call and its application to insufficient bids and bids/calls out of rotation, along with the lead penalties that might arise from those rulings. A calls that replaces a withdrawn call is a comparable call, if it:</a:t>
            </a:r>
          </a:p>
        </p:txBody>
      </p:sp>
      <p:sp>
        <p:nvSpPr>
          <p:cNvPr id="3" name="TextBox 2"/>
          <p:cNvSpPr txBox="1"/>
          <p:nvPr/>
        </p:nvSpPr>
        <p:spPr>
          <a:xfrm>
            <a:off x="1227909" y="2793677"/>
            <a:ext cx="9805851" cy="369332"/>
          </a:xfrm>
          <a:prstGeom prst="rect">
            <a:avLst/>
          </a:prstGeom>
          <a:noFill/>
        </p:spPr>
        <p:txBody>
          <a:bodyPr wrap="square" rtlCol="0">
            <a:spAutoFit/>
          </a:bodyPr>
          <a:lstStyle/>
          <a:p>
            <a:r>
              <a:rPr lang="en-GB" dirty="0"/>
              <a:t>a) Has the same or similar meaning as that attributable to the withdrawn call, or </a:t>
            </a:r>
          </a:p>
        </p:txBody>
      </p:sp>
      <p:sp>
        <p:nvSpPr>
          <p:cNvPr id="6" name="TextBox 5"/>
          <p:cNvSpPr txBox="1"/>
          <p:nvPr/>
        </p:nvSpPr>
        <p:spPr>
          <a:xfrm>
            <a:off x="1227908" y="3163009"/>
            <a:ext cx="9805851" cy="369332"/>
          </a:xfrm>
          <a:prstGeom prst="rect">
            <a:avLst/>
          </a:prstGeom>
          <a:noFill/>
        </p:spPr>
        <p:txBody>
          <a:bodyPr wrap="square" rtlCol="0">
            <a:spAutoFit/>
          </a:bodyPr>
          <a:lstStyle/>
          <a:p>
            <a:r>
              <a:rPr lang="en-GB" dirty="0"/>
              <a:t>b) Defines a subset of the possible meanings attributable to the withdrawn call, or   </a:t>
            </a:r>
          </a:p>
        </p:txBody>
      </p:sp>
      <p:sp>
        <p:nvSpPr>
          <p:cNvPr id="7" name="TextBox 6"/>
          <p:cNvSpPr txBox="1"/>
          <p:nvPr/>
        </p:nvSpPr>
        <p:spPr>
          <a:xfrm>
            <a:off x="1227908" y="3553342"/>
            <a:ext cx="9805851" cy="369332"/>
          </a:xfrm>
          <a:prstGeom prst="rect">
            <a:avLst/>
          </a:prstGeom>
          <a:noFill/>
        </p:spPr>
        <p:txBody>
          <a:bodyPr wrap="square" rtlCol="0">
            <a:spAutoFit/>
          </a:bodyPr>
          <a:lstStyle/>
          <a:p>
            <a:r>
              <a:rPr lang="en-GB" dirty="0"/>
              <a:t>c) Has the same purpose (e.g. an asking bid or a relay) as that attributable to the withdrawn call.   </a:t>
            </a:r>
          </a:p>
        </p:txBody>
      </p:sp>
      <p:sp>
        <p:nvSpPr>
          <p:cNvPr id="8" name="TextBox 7"/>
          <p:cNvSpPr txBox="1"/>
          <p:nvPr/>
        </p:nvSpPr>
        <p:spPr>
          <a:xfrm>
            <a:off x="1158376" y="5135501"/>
            <a:ext cx="9805851" cy="369332"/>
          </a:xfrm>
          <a:prstGeom prst="rect">
            <a:avLst/>
          </a:prstGeom>
          <a:noFill/>
        </p:spPr>
        <p:txBody>
          <a:bodyPr wrap="square" rtlCol="0">
            <a:spAutoFit/>
          </a:bodyPr>
          <a:lstStyle/>
          <a:p>
            <a:r>
              <a:rPr lang="en-GB" dirty="0"/>
              <a:t>We will now see how this concept applies to both insufficient bids and bids/calls out of rotation.  </a:t>
            </a:r>
          </a:p>
        </p:txBody>
      </p:sp>
      <p:sp>
        <p:nvSpPr>
          <p:cNvPr id="9" name="TextBox 8"/>
          <p:cNvSpPr txBox="1"/>
          <p:nvPr/>
        </p:nvSpPr>
        <p:spPr>
          <a:xfrm>
            <a:off x="1158376" y="4114591"/>
            <a:ext cx="9805851" cy="923330"/>
          </a:xfrm>
          <a:prstGeom prst="rect">
            <a:avLst/>
          </a:prstGeom>
          <a:noFill/>
        </p:spPr>
        <p:txBody>
          <a:bodyPr wrap="square" rtlCol="0">
            <a:spAutoFit/>
          </a:bodyPr>
          <a:lstStyle/>
          <a:p>
            <a:r>
              <a:rPr lang="en-GB" dirty="0"/>
              <a:t>The rationale behind this change , and it is a good one, is that we are trying to get more real auctions based on bridge rather someone having to guess the final contract because their partner is barred from bidding.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7"/>
          <p:cNvSpPr txBox="1">
            <a:spLocks noChangeArrowheads="1"/>
          </p:cNvSpPr>
          <p:nvPr/>
        </p:nvSpPr>
        <p:spPr bwMode="auto">
          <a:xfrm>
            <a:off x="4151313" y="3462338"/>
            <a:ext cx="1397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800" b="1">
              <a:solidFill>
                <a:srgbClr val="7030A0"/>
              </a:solidFill>
            </a:endParaRPr>
          </a:p>
        </p:txBody>
      </p:sp>
      <p:sp>
        <p:nvSpPr>
          <p:cNvPr id="20" name="TextBox 19"/>
          <p:cNvSpPr txBox="1">
            <a:spLocks noChangeArrowheads="1"/>
          </p:cNvSpPr>
          <p:nvPr/>
        </p:nvSpPr>
        <p:spPr bwMode="auto">
          <a:xfrm>
            <a:off x="209550" y="231775"/>
            <a:ext cx="111109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dirty="0"/>
              <a:t>NEW 2017 LAW CHANGES</a:t>
            </a:r>
          </a:p>
        </p:txBody>
      </p:sp>
      <p:sp>
        <p:nvSpPr>
          <p:cNvPr id="4" name="TextBox 3"/>
          <p:cNvSpPr txBox="1">
            <a:spLocks noChangeArrowheads="1"/>
          </p:cNvSpPr>
          <p:nvPr/>
        </p:nvSpPr>
        <p:spPr bwMode="auto">
          <a:xfrm>
            <a:off x="1297781" y="124618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 27 – Insufficient Bids</a:t>
            </a:r>
          </a:p>
        </p:txBody>
      </p:sp>
      <p:sp>
        <p:nvSpPr>
          <p:cNvPr id="5" name="TextBox 4"/>
          <p:cNvSpPr txBox="1">
            <a:spLocks noChangeArrowheads="1"/>
          </p:cNvSpPr>
          <p:nvPr/>
        </p:nvSpPr>
        <p:spPr bwMode="auto">
          <a:xfrm>
            <a:off x="1297781" y="1764347"/>
            <a:ext cx="89344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dirty="0"/>
              <a:t>Obviously the same rules apply that an insufficient bid can be accepted and the auction continues as if nothing untoward occurred. Assuming it is not accepted:-</a:t>
            </a:r>
          </a:p>
          <a:p>
            <a:pPr eaLnBrk="1" hangingPunct="1">
              <a:lnSpc>
                <a:spcPct val="100000"/>
              </a:lnSpc>
              <a:spcBef>
                <a:spcPct val="0"/>
              </a:spcBef>
              <a:buFontTx/>
              <a:buNone/>
            </a:pPr>
            <a:endParaRPr lang="en-GB" altLang="en-US" sz="1800" dirty="0"/>
          </a:p>
          <a:p>
            <a:pPr eaLnBrk="1" hangingPunct="1">
              <a:lnSpc>
                <a:spcPct val="100000"/>
              </a:lnSpc>
              <a:spcBef>
                <a:spcPct val="0"/>
              </a:spcBef>
              <a:buFontTx/>
              <a:buNone/>
            </a:pPr>
            <a:r>
              <a:rPr lang="en-GB" altLang="en-US" sz="1800" dirty="0"/>
              <a:t>If an insufficient bid is corrected by a comparable call, the auction proceeds with out further rectification – Here are a couple of examples </a:t>
            </a:r>
          </a:p>
          <a:p>
            <a:pPr eaLnBrk="1" hangingPunct="1">
              <a:lnSpc>
                <a:spcPct val="100000"/>
              </a:lnSpc>
              <a:spcBef>
                <a:spcPct val="0"/>
              </a:spcBef>
              <a:buFontTx/>
              <a:buNone/>
            </a:pPr>
            <a:r>
              <a:rPr lang="en-GB" altLang="en-US" sz="1800" dirty="0"/>
              <a:t>	              Dealer</a:t>
            </a:r>
          </a:p>
          <a:p>
            <a:pPr marL="342900" indent="-342900" eaLnBrk="1" hangingPunct="1">
              <a:lnSpc>
                <a:spcPct val="100000"/>
              </a:lnSpc>
              <a:spcBef>
                <a:spcPct val="0"/>
              </a:spcBef>
              <a:buFontTx/>
              <a:buAutoNum type="arabicParenR"/>
            </a:pPr>
            <a:r>
              <a:rPr lang="en-GB" altLang="en-US" sz="1800" dirty="0"/>
              <a:t>                         North      East        South      West</a:t>
            </a:r>
          </a:p>
          <a:p>
            <a:pPr eaLnBrk="1" hangingPunct="1">
              <a:lnSpc>
                <a:spcPct val="100000"/>
              </a:lnSpc>
              <a:spcBef>
                <a:spcPct val="0"/>
              </a:spcBef>
              <a:buNone/>
            </a:pPr>
            <a:r>
              <a:rPr lang="en-GB" altLang="en-US" sz="1800" dirty="0"/>
              <a:t>Initial Auction        1NT         3</a:t>
            </a:r>
            <a:r>
              <a:rPr lang="en-GB" altLang="en-US" sz="1800" dirty="0">
                <a:solidFill>
                  <a:srgbClr val="FF0000"/>
                </a:solidFill>
              </a:rPr>
              <a:t>♥          </a:t>
            </a:r>
            <a:r>
              <a:rPr lang="en-GB" altLang="en-US" sz="1800" dirty="0">
                <a:solidFill>
                  <a:srgbClr val="000000"/>
                </a:solidFill>
              </a:rPr>
              <a:t>2</a:t>
            </a:r>
            <a:r>
              <a:rPr lang="en-GB" altLang="en-US" sz="1800" dirty="0">
                <a:solidFill>
                  <a:srgbClr val="FF0000"/>
                </a:solidFill>
              </a:rPr>
              <a:t>♥ </a:t>
            </a:r>
            <a:r>
              <a:rPr lang="en-GB" altLang="en-US" sz="1800" dirty="0">
                <a:solidFill>
                  <a:srgbClr val="000000"/>
                </a:solidFill>
              </a:rPr>
              <a:t>(a)</a:t>
            </a:r>
          </a:p>
          <a:p>
            <a:pPr eaLnBrk="1" hangingPunct="1">
              <a:lnSpc>
                <a:spcPct val="100000"/>
              </a:lnSpc>
              <a:spcBef>
                <a:spcPct val="0"/>
              </a:spcBef>
              <a:buNone/>
            </a:pPr>
            <a:endParaRPr lang="en-GB" altLang="en-US" sz="1800" dirty="0">
              <a:solidFill>
                <a:srgbClr val="000000"/>
              </a:solidFill>
            </a:endParaRPr>
          </a:p>
          <a:p>
            <a:pPr marL="342900" indent="-342900" eaLnBrk="1" hangingPunct="1">
              <a:lnSpc>
                <a:spcPct val="100000"/>
              </a:lnSpc>
              <a:spcBef>
                <a:spcPct val="0"/>
              </a:spcBef>
              <a:buAutoNum type="alphaLcParenR"/>
            </a:pPr>
            <a:r>
              <a:rPr lang="en-GB" altLang="en-US" sz="1800" dirty="0">
                <a:solidFill>
                  <a:srgbClr val="000000"/>
                </a:solidFill>
              </a:rPr>
              <a:t>Oh dear meant as a transfer to spades didn’t see the 3</a:t>
            </a:r>
            <a:r>
              <a:rPr lang="en-GB" altLang="en-US" sz="1800" dirty="0">
                <a:solidFill>
                  <a:srgbClr val="FF0000"/>
                </a:solidFill>
              </a:rPr>
              <a:t>♥ </a:t>
            </a:r>
            <a:r>
              <a:rPr lang="en-GB" altLang="en-US" sz="1800" dirty="0">
                <a:solidFill>
                  <a:srgbClr val="000000"/>
                </a:solidFill>
              </a:rPr>
              <a:t>bid.</a:t>
            </a:r>
          </a:p>
          <a:p>
            <a:pPr eaLnBrk="1" hangingPunct="1">
              <a:lnSpc>
                <a:spcPct val="100000"/>
              </a:lnSpc>
              <a:spcBef>
                <a:spcPct val="0"/>
              </a:spcBef>
              <a:buNone/>
            </a:pPr>
            <a:endParaRPr lang="en-GB" altLang="en-US" sz="1800" dirty="0">
              <a:solidFill>
                <a:srgbClr val="FF0000"/>
              </a:solidFill>
            </a:endParaRPr>
          </a:p>
          <a:p>
            <a:pPr eaLnBrk="1" hangingPunct="1">
              <a:lnSpc>
                <a:spcPct val="100000"/>
              </a:lnSpc>
              <a:spcBef>
                <a:spcPct val="0"/>
              </a:spcBef>
              <a:buNone/>
            </a:pPr>
            <a:r>
              <a:rPr lang="en-GB" altLang="en-US" sz="1800" dirty="0">
                <a:solidFill>
                  <a:srgbClr val="FF0000"/>
                </a:solidFill>
              </a:rPr>
              <a:t>New Auction exhibiting a comparable call</a:t>
            </a:r>
          </a:p>
          <a:p>
            <a:pPr eaLnBrk="1" hangingPunct="1">
              <a:lnSpc>
                <a:spcPct val="100000"/>
              </a:lnSpc>
              <a:spcBef>
                <a:spcPct val="0"/>
              </a:spcBef>
              <a:buNone/>
            </a:pPr>
            <a:r>
              <a:rPr lang="en-GB" altLang="en-US" sz="1800" dirty="0">
                <a:solidFill>
                  <a:srgbClr val="FF0000"/>
                </a:solidFill>
              </a:rPr>
              <a:t>	             </a:t>
            </a:r>
            <a:r>
              <a:rPr lang="en-GB" altLang="en-US" sz="1800" dirty="0">
                <a:solidFill>
                  <a:srgbClr val="000000"/>
                </a:solidFill>
              </a:rPr>
              <a:t>Dealer</a:t>
            </a:r>
          </a:p>
          <a:p>
            <a:pPr marL="342900" indent="-342900" eaLnBrk="1" hangingPunct="1">
              <a:lnSpc>
                <a:spcPct val="100000"/>
              </a:lnSpc>
              <a:spcBef>
                <a:spcPct val="0"/>
              </a:spcBef>
              <a:buFontTx/>
              <a:buAutoNum type="arabicParenR"/>
            </a:pPr>
            <a:r>
              <a:rPr lang="en-GB" altLang="en-US" sz="1800" dirty="0"/>
              <a:t>                         North      East        South      West</a:t>
            </a:r>
          </a:p>
          <a:p>
            <a:pPr eaLnBrk="1" hangingPunct="1">
              <a:lnSpc>
                <a:spcPct val="100000"/>
              </a:lnSpc>
              <a:spcBef>
                <a:spcPct val="0"/>
              </a:spcBef>
              <a:buNone/>
            </a:pPr>
            <a:r>
              <a:rPr lang="en-GB" altLang="en-US" sz="1800" dirty="0"/>
              <a:t>New Auction        1NT           3</a:t>
            </a:r>
            <a:r>
              <a:rPr lang="en-GB" altLang="en-US" sz="1800" dirty="0">
                <a:solidFill>
                  <a:srgbClr val="FF0000"/>
                </a:solidFill>
              </a:rPr>
              <a:t>♥          </a:t>
            </a:r>
            <a:r>
              <a:rPr lang="en-GB" altLang="en-US" sz="1800" dirty="0">
                <a:solidFill>
                  <a:srgbClr val="000000"/>
                </a:solidFill>
              </a:rPr>
              <a:t>3♠ (b)</a:t>
            </a:r>
          </a:p>
          <a:p>
            <a:pPr eaLnBrk="1" hangingPunct="1">
              <a:lnSpc>
                <a:spcPct val="100000"/>
              </a:lnSpc>
              <a:spcBef>
                <a:spcPct val="0"/>
              </a:spcBef>
              <a:buNone/>
            </a:pPr>
            <a:endParaRPr lang="en-GB" altLang="en-US" sz="1800" dirty="0">
              <a:solidFill>
                <a:srgbClr val="FF0000"/>
              </a:solidFill>
            </a:endParaRPr>
          </a:p>
          <a:p>
            <a:pPr eaLnBrk="1" hangingPunct="1">
              <a:lnSpc>
                <a:spcPct val="100000"/>
              </a:lnSpc>
              <a:spcBef>
                <a:spcPct val="0"/>
              </a:spcBef>
              <a:buNone/>
            </a:pPr>
            <a:r>
              <a:rPr lang="en-GB" altLang="en-US" sz="1800" dirty="0">
                <a:solidFill>
                  <a:srgbClr val="000000"/>
                </a:solidFill>
              </a:rPr>
              <a:t>b) This is a comparable bid because both bids specify spades.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5">
                                            <p:txEl>
                                              <p:pRg st="11" end="11"/>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
                                            <p:txEl>
                                              <p:pRg st="12" end="12"/>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7"/>
          <p:cNvSpPr txBox="1">
            <a:spLocks noChangeArrowheads="1"/>
          </p:cNvSpPr>
          <p:nvPr/>
        </p:nvSpPr>
        <p:spPr bwMode="auto">
          <a:xfrm>
            <a:off x="4151313" y="3462338"/>
            <a:ext cx="1397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en-US" sz="1800" b="1">
              <a:solidFill>
                <a:srgbClr val="7030A0"/>
              </a:solidFill>
            </a:endParaRPr>
          </a:p>
        </p:txBody>
      </p:sp>
      <p:sp>
        <p:nvSpPr>
          <p:cNvPr id="20" name="TextBox 19"/>
          <p:cNvSpPr txBox="1">
            <a:spLocks noChangeArrowheads="1"/>
          </p:cNvSpPr>
          <p:nvPr/>
        </p:nvSpPr>
        <p:spPr bwMode="auto">
          <a:xfrm>
            <a:off x="209550" y="231775"/>
            <a:ext cx="111109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4" name="TextBox 3"/>
          <p:cNvSpPr txBox="1">
            <a:spLocks noChangeArrowheads="1"/>
          </p:cNvSpPr>
          <p:nvPr/>
        </p:nvSpPr>
        <p:spPr bwMode="auto">
          <a:xfrm>
            <a:off x="1297781" y="124618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 27 – Insufficient Bids - Continued</a:t>
            </a:r>
          </a:p>
        </p:txBody>
      </p:sp>
      <p:sp>
        <p:nvSpPr>
          <p:cNvPr id="5" name="TextBox 4"/>
          <p:cNvSpPr txBox="1">
            <a:spLocks noChangeArrowheads="1"/>
          </p:cNvSpPr>
          <p:nvPr/>
        </p:nvSpPr>
        <p:spPr bwMode="auto">
          <a:xfrm>
            <a:off x="1297781" y="1764347"/>
            <a:ext cx="893445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dirty="0"/>
              <a:t>If an insufficient bid is corrected by a comparable call, the auction proceeds with out further rectification – 2</a:t>
            </a:r>
            <a:r>
              <a:rPr lang="en-GB" altLang="en-US" sz="1800" baseline="30000" dirty="0"/>
              <a:t>nd</a:t>
            </a:r>
            <a:r>
              <a:rPr lang="en-GB" altLang="en-US" sz="1800" dirty="0"/>
              <a:t> example</a:t>
            </a:r>
          </a:p>
          <a:p>
            <a:pPr eaLnBrk="1" hangingPunct="1">
              <a:lnSpc>
                <a:spcPct val="100000"/>
              </a:lnSpc>
              <a:spcBef>
                <a:spcPct val="0"/>
              </a:spcBef>
              <a:buFontTx/>
              <a:buNone/>
            </a:pPr>
            <a:r>
              <a:rPr lang="en-GB" altLang="en-US" sz="1800" dirty="0"/>
              <a:t>	             Dealer</a:t>
            </a:r>
          </a:p>
          <a:p>
            <a:pPr eaLnBrk="1" hangingPunct="1">
              <a:lnSpc>
                <a:spcPct val="100000"/>
              </a:lnSpc>
              <a:spcBef>
                <a:spcPct val="0"/>
              </a:spcBef>
              <a:buNone/>
            </a:pPr>
            <a:r>
              <a:rPr lang="en-GB" altLang="en-US" sz="1800" dirty="0"/>
              <a:t>2)                           North      East        South      West</a:t>
            </a:r>
          </a:p>
          <a:p>
            <a:pPr eaLnBrk="1" hangingPunct="1">
              <a:lnSpc>
                <a:spcPct val="100000"/>
              </a:lnSpc>
              <a:spcBef>
                <a:spcPct val="0"/>
              </a:spcBef>
              <a:buNone/>
            </a:pPr>
            <a:r>
              <a:rPr lang="en-GB" altLang="en-US" sz="1800" dirty="0"/>
              <a:t>Initial Auction        2NT        Pass         2♣</a:t>
            </a:r>
            <a:r>
              <a:rPr lang="en-GB" altLang="en-US" sz="1800" dirty="0">
                <a:solidFill>
                  <a:srgbClr val="FF0000"/>
                </a:solidFill>
              </a:rPr>
              <a:t>          </a:t>
            </a:r>
            <a:endParaRPr lang="en-GB" altLang="en-US" sz="1800" dirty="0">
              <a:solidFill>
                <a:srgbClr val="000000"/>
              </a:solidFill>
            </a:endParaRPr>
          </a:p>
          <a:p>
            <a:pPr eaLnBrk="1" hangingPunct="1">
              <a:lnSpc>
                <a:spcPct val="100000"/>
              </a:lnSpc>
              <a:spcBef>
                <a:spcPct val="0"/>
              </a:spcBef>
              <a:buNone/>
            </a:pPr>
            <a:endParaRPr lang="en-GB" altLang="en-US" sz="1800" dirty="0">
              <a:solidFill>
                <a:srgbClr val="000000"/>
              </a:solidFill>
            </a:endParaRPr>
          </a:p>
          <a:p>
            <a:pPr marL="342900" indent="-342900" eaLnBrk="1" hangingPunct="1">
              <a:lnSpc>
                <a:spcPct val="100000"/>
              </a:lnSpc>
              <a:spcBef>
                <a:spcPct val="0"/>
              </a:spcBef>
              <a:buAutoNum type="alphaLcParenR"/>
            </a:pPr>
            <a:r>
              <a:rPr lang="en-GB" altLang="en-US" sz="1800" dirty="0">
                <a:solidFill>
                  <a:srgbClr val="000000"/>
                </a:solidFill>
              </a:rPr>
              <a:t>Oh dear meant to bid 3♣</a:t>
            </a:r>
          </a:p>
          <a:p>
            <a:pPr eaLnBrk="1" hangingPunct="1">
              <a:lnSpc>
                <a:spcPct val="100000"/>
              </a:lnSpc>
              <a:spcBef>
                <a:spcPct val="0"/>
              </a:spcBef>
              <a:buNone/>
            </a:pPr>
            <a:endParaRPr lang="en-GB" altLang="en-US" sz="1800" dirty="0">
              <a:solidFill>
                <a:srgbClr val="FF0000"/>
              </a:solidFill>
            </a:endParaRPr>
          </a:p>
          <a:p>
            <a:pPr eaLnBrk="1" hangingPunct="1">
              <a:lnSpc>
                <a:spcPct val="100000"/>
              </a:lnSpc>
              <a:spcBef>
                <a:spcPct val="0"/>
              </a:spcBef>
              <a:buNone/>
            </a:pPr>
            <a:r>
              <a:rPr lang="en-GB" altLang="en-US" sz="1800" dirty="0">
                <a:solidFill>
                  <a:srgbClr val="FF0000"/>
                </a:solidFill>
              </a:rPr>
              <a:t>New Auction exhibiting a comparable call</a:t>
            </a:r>
          </a:p>
          <a:p>
            <a:pPr eaLnBrk="1" hangingPunct="1">
              <a:lnSpc>
                <a:spcPct val="100000"/>
              </a:lnSpc>
              <a:spcBef>
                <a:spcPct val="0"/>
              </a:spcBef>
              <a:buNone/>
            </a:pPr>
            <a:r>
              <a:rPr lang="en-GB" altLang="en-US" sz="1800" dirty="0">
                <a:solidFill>
                  <a:srgbClr val="FF0000"/>
                </a:solidFill>
              </a:rPr>
              <a:t>	            </a:t>
            </a:r>
            <a:r>
              <a:rPr lang="en-GB" altLang="en-US" sz="1800" dirty="0">
                <a:solidFill>
                  <a:srgbClr val="000000"/>
                </a:solidFill>
              </a:rPr>
              <a:t>Dealer</a:t>
            </a:r>
          </a:p>
          <a:p>
            <a:pPr eaLnBrk="1" hangingPunct="1">
              <a:lnSpc>
                <a:spcPct val="100000"/>
              </a:lnSpc>
              <a:spcBef>
                <a:spcPct val="0"/>
              </a:spcBef>
              <a:buNone/>
            </a:pPr>
            <a:r>
              <a:rPr lang="en-GB" altLang="en-US" sz="1800" dirty="0"/>
              <a:t>2)                           North      East        South      West</a:t>
            </a:r>
          </a:p>
          <a:p>
            <a:pPr eaLnBrk="1" hangingPunct="1">
              <a:lnSpc>
                <a:spcPct val="100000"/>
              </a:lnSpc>
              <a:spcBef>
                <a:spcPct val="0"/>
              </a:spcBef>
              <a:buNone/>
            </a:pPr>
            <a:r>
              <a:rPr lang="en-GB" altLang="en-US" sz="1800" dirty="0"/>
              <a:t>New Auction          2NT        Pass</a:t>
            </a:r>
            <a:r>
              <a:rPr lang="en-GB" altLang="en-US" sz="1800" dirty="0">
                <a:solidFill>
                  <a:srgbClr val="FF0000"/>
                </a:solidFill>
              </a:rPr>
              <a:t>          </a:t>
            </a:r>
            <a:r>
              <a:rPr lang="en-GB" altLang="en-US" sz="1800" dirty="0">
                <a:solidFill>
                  <a:srgbClr val="000000"/>
                </a:solidFill>
              </a:rPr>
              <a:t>3♣ (b)</a:t>
            </a:r>
          </a:p>
          <a:p>
            <a:pPr eaLnBrk="1" hangingPunct="1">
              <a:lnSpc>
                <a:spcPct val="100000"/>
              </a:lnSpc>
              <a:spcBef>
                <a:spcPct val="0"/>
              </a:spcBef>
              <a:buNone/>
            </a:pPr>
            <a:endParaRPr lang="en-GB" altLang="en-US" sz="1800" dirty="0">
              <a:solidFill>
                <a:srgbClr val="FF0000"/>
              </a:solidFill>
            </a:endParaRPr>
          </a:p>
          <a:p>
            <a:pPr eaLnBrk="1" hangingPunct="1">
              <a:lnSpc>
                <a:spcPct val="100000"/>
              </a:lnSpc>
              <a:spcBef>
                <a:spcPct val="0"/>
              </a:spcBef>
              <a:buNone/>
            </a:pPr>
            <a:r>
              <a:rPr lang="en-GB" altLang="en-US" sz="1800" dirty="0">
                <a:solidFill>
                  <a:srgbClr val="000000"/>
                </a:solidFill>
              </a:rPr>
              <a:t>b) This is a comparable bid even though 2♣ maybe </a:t>
            </a:r>
            <a:r>
              <a:rPr lang="en-GB" altLang="en-US" sz="1800" dirty="0" err="1">
                <a:solidFill>
                  <a:srgbClr val="000000"/>
                </a:solidFill>
              </a:rPr>
              <a:t>stayman</a:t>
            </a:r>
            <a:r>
              <a:rPr lang="en-GB" altLang="en-US" sz="1800" dirty="0">
                <a:solidFill>
                  <a:srgbClr val="000000"/>
                </a:solidFill>
              </a:rPr>
              <a:t> and 3♣ be puppet </a:t>
            </a:r>
            <a:r>
              <a:rPr lang="en-GB" altLang="en-US" sz="1800" dirty="0" err="1">
                <a:solidFill>
                  <a:srgbClr val="000000"/>
                </a:solidFill>
              </a:rPr>
              <a:t>stayman</a:t>
            </a:r>
            <a:r>
              <a:rPr lang="en-GB" altLang="en-US" sz="1800" dirty="0">
                <a:solidFill>
                  <a:srgbClr val="000000"/>
                </a:solidFill>
              </a:rPr>
              <a:t> they are both asking bids which serve the same purpose which is to enquire about Major suit holdings.</a:t>
            </a:r>
          </a:p>
          <a:p>
            <a:pPr marL="342900" indent="-342900" eaLnBrk="1" hangingPunct="1">
              <a:lnSpc>
                <a:spcPct val="100000"/>
              </a:lnSpc>
              <a:spcBef>
                <a:spcPct val="0"/>
              </a:spcBef>
              <a:buFontTx/>
              <a:buAutoNum type="arabicParenR"/>
            </a:pPr>
            <a:endParaRPr lang="en-GB" altLang="en-US" sz="1800" dirty="0"/>
          </a:p>
        </p:txBody>
      </p:sp>
    </p:spTree>
    <p:extLst>
      <p:ext uri="{BB962C8B-B14F-4D97-AF65-F5344CB8AC3E}">
        <p14:creationId xmlns:p14="http://schemas.microsoft.com/office/powerpoint/2010/main" val="725289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1000"/>
                                        <p:tgtEl>
                                          <p:spTgt spid="20">
                                            <p:txEl>
                                              <p:pRg st="0" end="0"/>
                                            </p:txEl>
                                          </p:spTgt>
                                        </p:tgtEl>
                                      </p:cBhvr>
                                    </p:animEffect>
                                    <p:anim calcmode="lin" valueType="num">
                                      <p:cBhvr>
                                        <p:cTn id="8"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24618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Laws 29-32 – Bids/Calls out of Rotation </a:t>
            </a:r>
          </a:p>
        </p:txBody>
      </p:sp>
      <p:sp>
        <p:nvSpPr>
          <p:cNvPr id="4" name="TextBox 3"/>
          <p:cNvSpPr txBox="1"/>
          <p:nvPr/>
        </p:nvSpPr>
        <p:spPr>
          <a:xfrm>
            <a:off x="1297781" y="1616076"/>
            <a:ext cx="9518469" cy="2308324"/>
          </a:xfrm>
          <a:prstGeom prst="rect">
            <a:avLst/>
          </a:prstGeom>
          <a:noFill/>
        </p:spPr>
        <p:txBody>
          <a:bodyPr wrap="square" rtlCol="0">
            <a:spAutoFit/>
          </a:bodyPr>
          <a:lstStyle/>
          <a:p>
            <a:r>
              <a:rPr lang="en-GB" dirty="0"/>
              <a:t>Under the old rules if a player bid at his partners or LHO turn to call and the bid was not accepted, offender’s partner was silenced for the rest of the auction. This was a draconian punishment and essentially gave the offender an incentive to guess the final contract (didn’t we all just shut our eyes and bid 3NT when this happened!). This inevitably created a random result not based on any bridge merit. The new “Comparable Call Law” seeks to rectify the situation rather than penalise the offender. Now under the new rules, offender’s partner may make any legal call and, at his correct turn, the offender may make any legal call. When this is a comparable call, there is no further rectification. When it is not a comparable call, offender’s partner must pass at his next turn to bid.</a:t>
            </a:r>
          </a:p>
        </p:txBody>
      </p:sp>
      <p:sp>
        <p:nvSpPr>
          <p:cNvPr id="5" name="TextBox 4"/>
          <p:cNvSpPr txBox="1"/>
          <p:nvPr/>
        </p:nvSpPr>
        <p:spPr>
          <a:xfrm>
            <a:off x="1310945" y="3924400"/>
            <a:ext cx="9492139" cy="2862322"/>
          </a:xfrm>
          <a:prstGeom prst="rect">
            <a:avLst/>
          </a:prstGeom>
          <a:noFill/>
        </p:spPr>
        <p:txBody>
          <a:bodyPr wrap="square" rtlCol="0">
            <a:spAutoFit/>
          </a:bodyPr>
          <a:lstStyle/>
          <a:p>
            <a:r>
              <a:rPr lang="en-GB" dirty="0"/>
              <a:t>Here is an example</a:t>
            </a:r>
          </a:p>
          <a:p>
            <a:pPr eaLnBrk="1" hangingPunct="1"/>
            <a:r>
              <a:rPr lang="en-GB" altLang="en-US" sz="1800" dirty="0"/>
              <a:t>	              Dealer</a:t>
            </a:r>
          </a:p>
          <a:p>
            <a:pPr marL="342900" indent="-342900" eaLnBrk="1" hangingPunct="1">
              <a:buFontTx/>
              <a:buAutoNum type="arabicParenR"/>
            </a:pPr>
            <a:r>
              <a:rPr lang="en-GB" altLang="en-US" sz="1800" dirty="0"/>
              <a:t>                         North      East        South      West</a:t>
            </a:r>
          </a:p>
          <a:p>
            <a:pPr eaLnBrk="1" hangingPunct="1"/>
            <a:r>
              <a:rPr lang="en-GB" altLang="en-US" sz="1800" dirty="0"/>
              <a:t>Initial Auction        1♣         </a:t>
            </a:r>
            <a:r>
              <a:rPr lang="en-GB" altLang="en-US" sz="1800" dirty="0">
                <a:solidFill>
                  <a:srgbClr val="FF0000"/>
                </a:solidFill>
              </a:rPr>
              <a:t>                                   </a:t>
            </a:r>
            <a:r>
              <a:rPr lang="en-GB" altLang="en-US" sz="1800" dirty="0">
                <a:solidFill>
                  <a:srgbClr val="000000"/>
                </a:solidFill>
              </a:rPr>
              <a:t>1♠ (a) </a:t>
            </a:r>
          </a:p>
          <a:p>
            <a:pPr marL="342900" indent="-342900" eaLnBrk="1" hangingPunct="1">
              <a:buAutoNum type="alphaLcParenR"/>
            </a:pPr>
            <a:r>
              <a:rPr lang="en-GB" altLang="en-US" dirty="0">
                <a:solidFill>
                  <a:srgbClr val="000000"/>
                </a:solidFill>
              </a:rPr>
              <a:t>Out of turn </a:t>
            </a:r>
          </a:p>
          <a:p>
            <a:pPr eaLnBrk="1" hangingPunct="1"/>
            <a:endParaRPr lang="en-GB" altLang="en-US" sz="1800" dirty="0">
              <a:solidFill>
                <a:srgbClr val="000000"/>
              </a:solidFill>
            </a:endParaRPr>
          </a:p>
          <a:p>
            <a:pPr eaLnBrk="1" hangingPunct="1"/>
            <a:r>
              <a:rPr lang="en-GB" altLang="en-US" dirty="0">
                <a:solidFill>
                  <a:srgbClr val="000000"/>
                </a:solidFill>
              </a:rPr>
              <a:t>New Auction          1♣            X               1</a:t>
            </a:r>
            <a:r>
              <a:rPr lang="en-GB" altLang="en-US" dirty="0">
                <a:solidFill>
                  <a:srgbClr val="FF0000"/>
                </a:solidFill>
              </a:rPr>
              <a:t>♥         </a:t>
            </a:r>
            <a:r>
              <a:rPr lang="en-GB" altLang="en-US" dirty="0">
                <a:solidFill>
                  <a:srgbClr val="000000"/>
                </a:solidFill>
              </a:rPr>
              <a:t>1♠ (b)</a:t>
            </a:r>
          </a:p>
          <a:p>
            <a:pPr eaLnBrk="1" hangingPunct="1"/>
            <a:r>
              <a:rPr lang="en-GB" altLang="en-US" sz="1800" dirty="0">
                <a:solidFill>
                  <a:srgbClr val="000000"/>
                </a:solidFill>
              </a:rPr>
              <a:t>Or	               1♣            X	               3♣         3♠ (c) </a:t>
            </a:r>
          </a:p>
          <a:p>
            <a:pPr eaLnBrk="1" hangingPunct="1"/>
            <a:endParaRPr lang="en-GB" altLang="en-US" dirty="0">
              <a:solidFill>
                <a:srgbClr val="000000"/>
              </a:solidFill>
            </a:endParaRPr>
          </a:p>
          <a:p>
            <a:pPr eaLnBrk="1" hangingPunct="1"/>
            <a:r>
              <a:rPr lang="en-GB" altLang="en-US" dirty="0">
                <a:solidFill>
                  <a:srgbClr val="000000"/>
                </a:solidFill>
              </a:rPr>
              <a:t>B</a:t>
            </a:r>
            <a:r>
              <a:rPr lang="en-GB" altLang="en-US" sz="1800" dirty="0">
                <a:solidFill>
                  <a:srgbClr val="000000"/>
                </a:solidFill>
              </a:rPr>
              <a:t>oth b) and c) would be deemed comparable calls as west has bid spades at the minimum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24618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Laws 29-32 – Bids/Calls out of Rotation </a:t>
            </a:r>
          </a:p>
        </p:txBody>
      </p:sp>
      <p:sp>
        <p:nvSpPr>
          <p:cNvPr id="4" name="TextBox 3"/>
          <p:cNvSpPr txBox="1"/>
          <p:nvPr/>
        </p:nvSpPr>
        <p:spPr>
          <a:xfrm>
            <a:off x="1297781" y="1616076"/>
            <a:ext cx="9518469" cy="1200329"/>
          </a:xfrm>
          <a:prstGeom prst="rect">
            <a:avLst/>
          </a:prstGeom>
          <a:noFill/>
        </p:spPr>
        <p:txBody>
          <a:bodyPr wrap="square" rtlCol="0">
            <a:spAutoFit/>
          </a:bodyPr>
          <a:lstStyle/>
          <a:p>
            <a:r>
              <a:rPr lang="en-GB" dirty="0"/>
              <a:t>Passing at Partner’s turn to open would previously have required a pass from offender at his first legal call, but now any call that shows a hand of less than opening strength (because it defines a subset of the possible meanings attributable to the withdrawn call) would satisfy the definition of a comparable call</a:t>
            </a:r>
          </a:p>
        </p:txBody>
      </p:sp>
      <p:sp>
        <p:nvSpPr>
          <p:cNvPr id="5" name="TextBox 4"/>
          <p:cNvSpPr txBox="1"/>
          <p:nvPr/>
        </p:nvSpPr>
        <p:spPr>
          <a:xfrm>
            <a:off x="1297781" y="2731159"/>
            <a:ext cx="9492139" cy="4031873"/>
          </a:xfrm>
          <a:prstGeom prst="rect">
            <a:avLst/>
          </a:prstGeom>
          <a:noFill/>
        </p:spPr>
        <p:txBody>
          <a:bodyPr wrap="square" rtlCol="0">
            <a:spAutoFit/>
          </a:bodyPr>
          <a:lstStyle/>
          <a:p>
            <a:r>
              <a:rPr lang="en-GB" dirty="0"/>
              <a:t>Here is an example</a:t>
            </a:r>
          </a:p>
          <a:p>
            <a:pPr eaLnBrk="1" hangingPunct="1"/>
            <a:r>
              <a:rPr lang="en-GB" altLang="en-US" sz="1800" dirty="0"/>
              <a:t>	             Dealer</a:t>
            </a:r>
          </a:p>
          <a:p>
            <a:pPr marL="342900" indent="-342900" eaLnBrk="1" hangingPunct="1">
              <a:buFontTx/>
              <a:buAutoNum type="arabicParenR"/>
            </a:pPr>
            <a:r>
              <a:rPr lang="en-GB" altLang="en-US" sz="1800" dirty="0"/>
              <a:t>                         North      East        South      West</a:t>
            </a:r>
          </a:p>
          <a:p>
            <a:pPr eaLnBrk="1" hangingPunct="1"/>
            <a:r>
              <a:rPr lang="en-GB" altLang="en-US" sz="1800" dirty="0"/>
              <a:t>Initial </a:t>
            </a:r>
            <a:r>
              <a:rPr lang="en-GB" altLang="en-US" sz="1800" dirty="0">
                <a:solidFill>
                  <a:srgbClr val="000000"/>
                </a:solidFill>
              </a:rPr>
              <a:t>Auction                                        Pass (a)     </a:t>
            </a:r>
          </a:p>
          <a:p>
            <a:pPr marL="342900" indent="-342900" eaLnBrk="1" hangingPunct="1">
              <a:buAutoNum type="alphaLcParenR"/>
            </a:pPr>
            <a:r>
              <a:rPr lang="en-GB" altLang="en-US" dirty="0">
                <a:solidFill>
                  <a:srgbClr val="000000"/>
                </a:solidFill>
              </a:rPr>
              <a:t>Out of turn </a:t>
            </a:r>
          </a:p>
          <a:p>
            <a:pPr eaLnBrk="1" hangingPunct="1"/>
            <a:endParaRPr lang="en-GB" altLang="en-US" sz="1100" dirty="0">
              <a:solidFill>
                <a:srgbClr val="000000"/>
              </a:solidFill>
            </a:endParaRPr>
          </a:p>
          <a:p>
            <a:pPr eaLnBrk="1" hangingPunct="1"/>
            <a:r>
              <a:rPr lang="en-GB" altLang="en-US" dirty="0">
                <a:solidFill>
                  <a:srgbClr val="000000"/>
                </a:solidFill>
              </a:rPr>
              <a:t>New Auction          1</a:t>
            </a:r>
            <a:r>
              <a:rPr lang="en-GB" altLang="en-US" dirty="0">
                <a:solidFill>
                  <a:srgbClr val="FF0000"/>
                </a:solidFill>
              </a:rPr>
              <a:t>♥</a:t>
            </a:r>
            <a:r>
              <a:rPr lang="en-GB" altLang="en-US" dirty="0">
                <a:solidFill>
                  <a:srgbClr val="000000"/>
                </a:solidFill>
              </a:rPr>
              <a:t>          Pass            2</a:t>
            </a:r>
            <a:r>
              <a:rPr lang="en-GB" altLang="en-US" dirty="0">
                <a:solidFill>
                  <a:srgbClr val="FF0000"/>
                </a:solidFill>
              </a:rPr>
              <a:t>♥   </a:t>
            </a:r>
            <a:r>
              <a:rPr lang="en-GB" altLang="en-US" dirty="0">
                <a:solidFill>
                  <a:srgbClr val="000000"/>
                </a:solidFill>
              </a:rPr>
              <a:t>(b)     </a:t>
            </a:r>
          </a:p>
          <a:p>
            <a:pPr eaLnBrk="1" hangingPunct="1"/>
            <a:r>
              <a:rPr lang="en-GB" altLang="en-US" sz="1800" dirty="0">
                <a:solidFill>
                  <a:srgbClr val="000000"/>
                </a:solidFill>
              </a:rPr>
              <a:t>Or	               1♣          Pass            1NT  (c)     </a:t>
            </a:r>
          </a:p>
          <a:p>
            <a:pPr eaLnBrk="1" hangingPunct="1"/>
            <a:endParaRPr lang="en-GB" altLang="en-US" dirty="0">
              <a:solidFill>
                <a:srgbClr val="000000"/>
              </a:solidFill>
            </a:endParaRPr>
          </a:p>
          <a:p>
            <a:pPr eaLnBrk="1" hangingPunct="1"/>
            <a:r>
              <a:rPr lang="en-GB" altLang="en-US" dirty="0">
                <a:solidFill>
                  <a:srgbClr val="000000"/>
                </a:solidFill>
              </a:rPr>
              <a:t>B</a:t>
            </a:r>
            <a:r>
              <a:rPr lang="en-GB" altLang="en-US" sz="1800" dirty="0">
                <a:solidFill>
                  <a:srgbClr val="000000"/>
                </a:solidFill>
              </a:rPr>
              <a:t>oth b) and c) would be deemed comparable calls as they are a subset of a hand that would have less than opening values. However </a:t>
            </a:r>
            <a:r>
              <a:rPr lang="en-GB" altLang="en-US" sz="1800" dirty="0">
                <a:solidFill>
                  <a:srgbClr val="FF0000"/>
                </a:solidFill>
              </a:rPr>
              <a:t>note very carefully.</a:t>
            </a:r>
          </a:p>
          <a:p>
            <a:pPr eaLnBrk="1" hangingPunct="1"/>
            <a:endParaRPr lang="en-GB" altLang="en-US" sz="1100" dirty="0">
              <a:solidFill>
                <a:srgbClr val="000000"/>
              </a:solidFill>
            </a:endParaRPr>
          </a:p>
          <a:p>
            <a:pPr eaLnBrk="1" hangingPunct="1"/>
            <a:r>
              <a:rPr lang="en-GB" altLang="en-US" dirty="0">
                <a:solidFill>
                  <a:srgbClr val="000000"/>
                </a:solidFill>
              </a:rPr>
              <a:t>New Auction          1</a:t>
            </a:r>
            <a:r>
              <a:rPr lang="en-GB" altLang="en-US" dirty="0">
                <a:solidFill>
                  <a:srgbClr val="FF0000"/>
                </a:solidFill>
              </a:rPr>
              <a:t>♥</a:t>
            </a:r>
            <a:r>
              <a:rPr lang="en-GB" altLang="en-US" dirty="0">
                <a:solidFill>
                  <a:srgbClr val="000000"/>
                </a:solidFill>
              </a:rPr>
              <a:t>          Pass            1♠</a:t>
            </a:r>
            <a:r>
              <a:rPr lang="en-GB" altLang="en-US" dirty="0">
                <a:solidFill>
                  <a:srgbClr val="FF0000"/>
                </a:solidFill>
              </a:rPr>
              <a:t>   </a:t>
            </a:r>
            <a:r>
              <a:rPr lang="en-GB" altLang="en-US" dirty="0">
                <a:solidFill>
                  <a:srgbClr val="000000"/>
                </a:solidFill>
              </a:rPr>
              <a:t>(d)   </a:t>
            </a:r>
          </a:p>
          <a:p>
            <a:pPr eaLnBrk="1" hangingPunct="1"/>
            <a:r>
              <a:rPr lang="en-GB" altLang="en-US" dirty="0">
                <a:solidFill>
                  <a:srgbClr val="000000"/>
                </a:solidFill>
              </a:rPr>
              <a:t>d) Would not be a comparable call as the hand could have any strength (not a hand limited to less than opening strength).</a:t>
            </a:r>
            <a:endParaRPr lang="en-GB" altLang="en-US" sz="1800" dirty="0">
              <a:solidFill>
                <a:srgbClr val="000000"/>
              </a:solidFill>
            </a:endParaRPr>
          </a:p>
        </p:txBody>
      </p:sp>
    </p:spTree>
    <p:extLst>
      <p:ext uri="{BB962C8B-B14F-4D97-AF65-F5344CB8AC3E}">
        <p14:creationId xmlns:p14="http://schemas.microsoft.com/office/powerpoint/2010/main" val="317432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24618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Laws 29-32 – Bids/Calls out of Rotation </a:t>
            </a:r>
          </a:p>
        </p:txBody>
      </p:sp>
      <p:sp>
        <p:nvSpPr>
          <p:cNvPr id="4" name="TextBox 3"/>
          <p:cNvSpPr txBox="1"/>
          <p:nvPr/>
        </p:nvSpPr>
        <p:spPr>
          <a:xfrm>
            <a:off x="1297781" y="1616076"/>
            <a:ext cx="9518469" cy="923330"/>
          </a:xfrm>
          <a:prstGeom prst="rect">
            <a:avLst/>
          </a:prstGeom>
          <a:noFill/>
        </p:spPr>
        <p:txBody>
          <a:bodyPr wrap="square" rtlCol="0">
            <a:spAutoFit/>
          </a:bodyPr>
          <a:lstStyle/>
          <a:p>
            <a:r>
              <a:rPr lang="en-GB" dirty="0"/>
              <a:t>If a player bids at his RHO’s turn to call and that player bids the offender can make any comparable call and there are no constraints on partner. If he does not make a comparable call then partner is silenced for one round.</a:t>
            </a:r>
          </a:p>
        </p:txBody>
      </p:sp>
      <p:sp>
        <p:nvSpPr>
          <p:cNvPr id="5" name="TextBox 4"/>
          <p:cNvSpPr txBox="1"/>
          <p:nvPr/>
        </p:nvSpPr>
        <p:spPr>
          <a:xfrm>
            <a:off x="1297781" y="2748743"/>
            <a:ext cx="9492139" cy="3308598"/>
          </a:xfrm>
          <a:prstGeom prst="rect">
            <a:avLst/>
          </a:prstGeom>
          <a:noFill/>
        </p:spPr>
        <p:txBody>
          <a:bodyPr wrap="square" rtlCol="0">
            <a:spAutoFit/>
          </a:bodyPr>
          <a:lstStyle/>
          <a:p>
            <a:r>
              <a:rPr lang="en-GB" dirty="0"/>
              <a:t>Here is an example</a:t>
            </a:r>
          </a:p>
          <a:p>
            <a:pPr eaLnBrk="1" hangingPunct="1"/>
            <a:r>
              <a:rPr lang="en-GB" altLang="en-US" sz="1800" dirty="0"/>
              <a:t>	             Dealer</a:t>
            </a:r>
          </a:p>
          <a:p>
            <a:pPr marL="342900" indent="-342900" eaLnBrk="1" hangingPunct="1">
              <a:buFontTx/>
              <a:buAutoNum type="arabicParenR"/>
            </a:pPr>
            <a:r>
              <a:rPr lang="en-GB" altLang="en-US" sz="1800" dirty="0"/>
              <a:t>                         North      East        South      West</a:t>
            </a:r>
          </a:p>
          <a:p>
            <a:pPr eaLnBrk="1" hangingPunct="1"/>
            <a:r>
              <a:rPr lang="en-GB" altLang="en-US" sz="1800" dirty="0"/>
              <a:t>Initial </a:t>
            </a:r>
            <a:r>
              <a:rPr lang="en-GB" altLang="en-US" sz="1800" dirty="0">
                <a:solidFill>
                  <a:srgbClr val="000000"/>
                </a:solidFill>
              </a:rPr>
              <a:t>Auction                         1♠(a)     </a:t>
            </a:r>
          </a:p>
          <a:p>
            <a:pPr marL="342900" indent="-342900" eaLnBrk="1" hangingPunct="1">
              <a:buAutoNum type="alphaLcParenR"/>
            </a:pPr>
            <a:r>
              <a:rPr lang="en-GB" altLang="en-US" dirty="0">
                <a:solidFill>
                  <a:srgbClr val="000000"/>
                </a:solidFill>
              </a:rPr>
              <a:t>Out of turn </a:t>
            </a:r>
          </a:p>
          <a:p>
            <a:pPr eaLnBrk="1" hangingPunct="1"/>
            <a:endParaRPr lang="en-GB" altLang="en-US" sz="1100" dirty="0">
              <a:solidFill>
                <a:srgbClr val="000000"/>
              </a:solidFill>
            </a:endParaRPr>
          </a:p>
          <a:p>
            <a:pPr eaLnBrk="1" hangingPunct="1"/>
            <a:r>
              <a:rPr lang="en-GB" altLang="en-US" dirty="0">
                <a:solidFill>
                  <a:srgbClr val="000000"/>
                </a:solidFill>
              </a:rPr>
              <a:t>New Auction          1</a:t>
            </a:r>
            <a:r>
              <a:rPr lang="en-GB" altLang="en-US" dirty="0">
                <a:solidFill>
                  <a:srgbClr val="FF0000"/>
                </a:solidFill>
              </a:rPr>
              <a:t>♥           </a:t>
            </a:r>
            <a:r>
              <a:rPr lang="en-GB" altLang="en-US" dirty="0">
                <a:solidFill>
                  <a:srgbClr val="000000"/>
                </a:solidFill>
              </a:rPr>
              <a:t>1♠ (b)</a:t>
            </a:r>
          </a:p>
          <a:p>
            <a:pPr eaLnBrk="1" hangingPunct="1"/>
            <a:r>
              <a:rPr lang="en-GB" altLang="en-US" sz="1800" dirty="0">
                <a:solidFill>
                  <a:srgbClr val="000000"/>
                </a:solidFill>
              </a:rPr>
              <a:t>Or	               2♣           2♠ (c)   </a:t>
            </a:r>
          </a:p>
          <a:p>
            <a:pPr eaLnBrk="1" hangingPunct="1"/>
            <a:r>
              <a:rPr lang="en-GB" altLang="en-US" dirty="0">
                <a:solidFill>
                  <a:srgbClr val="000000"/>
                </a:solidFill>
              </a:rPr>
              <a:t>Or 	               1</a:t>
            </a:r>
            <a:r>
              <a:rPr lang="en-GB" altLang="en-US" dirty="0">
                <a:solidFill>
                  <a:srgbClr val="FF0000"/>
                </a:solidFill>
              </a:rPr>
              <a:t>♥           </a:t>
            </a:r>
            <a:r>
              <a:rPr lang="en-GB" altLang="en-US" dirty="0">
                <a:solidFill>
                  <a:srgbClr val="000000"/>
                </a:solidFill>
              </a:rPr>
              <a:t>2♠ (weak) (d)</a:t>
            </a:r>
            <a:r>
              <a:rPr lang="en-GB" altLang="en-US" sz="1800" dirty="0">
                <a:solidFill>
                  <a:srgbClr val="000000"/>
                </a:solidFill>
              </a:rPr>
              <a:t>  </a:t>
            </a:r>
          </a:p>
          <a:p>
            <a:pPr eaLnBrk="1" hangingPunct="1"/>
            <a:endParaRPr lang="en-GB" altLang="en-US" dirty="0">
              <a:solidFill>
                <a:srgbClr val="000000"/>
              </a:solidFill>
            </a:endParaRPr>
          </a:p>
          <a:p>
            <a:pPr eaLnBrk="1" hangingPunct="1"/>
            <a:r>
              <a:rPr lang="en-GB" altLang="en-US" dirty="0">
                <a:solidFill>
                  <a:srgbClr val="000000"/>
                </a:solidFill>
              </a:rPr>
              <a:t>B</a:t>
            </a:r>
            <a:r>
              <a:rPr lang="en-GB" altLang="en-US" sz="1800" dirty="0">
                <a:solidFill>
                  <a:srgbClr val="000000"/>
                </a:solidFill>
              </a:rPr>
              <a:t>oth b) and c) would be deemed comparable calls but d) would not as </a:t>
            </a:r>
            <a:r>
              <a:rPr lang="en-GB" altLang="en-US" dirty="0">
                <a:solidFill>
                  <a:srgbClr val="000000"/>
                </a:solidFill>
              </a:rPr>
              <a:t>a one spade opening is deemed to have </a:t>
            </a:r>
            <a:r>
              <a:rPr lang="en-GB" altLang="en-US" sz="1800" dirty="0">
                <a:solidFill>
                  <a:srgbClr val="000000"/>
                </a:solidFill>
              </a:rPr>
              <a:t>opening values. </a:t>
            </a:r>
            <a:endParaRPr lang="en-GB" altLang="en-US" sz="1100" dirty="0">
              <a:solidFill>
                <a:srgbClr val="000000"/>
              </a:solidFill>
            </a:endParaRPr>
          </a:p>
        </p:txBody>
      </p:sp>
    </p:spTree>
    <p:extLst>
      <p:ext uri="{BB962C8B-B14F-4D97-AF65-F5344CB8AC3E}">
        <p14:creationId xmlns:p14="http://schemas.microsoft.com/office/powerpoint/2010/main" val="17357214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16000" y="268288"/>
            <a:ext cx="1037748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GB" altLang="en-US" sz="6000"/>
              <a:t>NEW 2017 LAW CHANGES</a:t>
            </a:r>
          </a:p>
        </p:txBody>
      </p:sp>
      <p:sp>
        <p:nvSpPr>
          <p:cNvPr id="3" name="TextBox 2"/>
          <p:cNvSpPr txBox="1">
            <a:spLocks noChangeArrowheads="1"/>
          </p:cNvSpPr>
          <p:nvPr/>
        </p:nvSpPr>
        <p:spPr bwMode="auto">
          <a:xfrm>
            <a:off x="1297781" y="1097756"/>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 20 - Misinformation </a:t>
            </a:r>
          </a:p>
        </p:txBody>
      </p:sp>
      <p:sp>
        <p:nvSpPr>
          <p:cNvPr id="4" name="TextBox 3"/>
          <p:cNvSpPr txBox="1"/>
          <p:nvPr/>
        </p:nvSpPr>
        <p:spPr>
          <a:xfrm>
            <a:off x="1297779" y="1356916"/>
            <a:ext cx="9518469" cy="1754326"/>
          </a:xfrm>
          <a:prstGeom prst="rect">
            <a:avLst/>
          </a:prstGeom>
          <a:noFill/>
        </p:spPr>
        <p:txBody>
          <a:bodyPr wrap="square" rtlCol="0">
            <a:spAutoFit/>
          </a:bodyPr>
          <a:lstStyle/>
          <a:p>
            <a:r>
              <a:rPr lang="en-GB" dirty="0"/>
              <a:t>If a player realises during the auction that </a:t>
            </a:r>
            <a:r>
              <a:rPr lang="en-GB" u="sng" dirty="0"/>
              <a:t>his</a:t>
            </a:r>
            <a:r>
              <a:rPr lang="en-GB" dirty="0"/>
              <a:t> own explanation was erroneous or incomplete, he must summon the director before the opening lead is faced and correct the explanation. He may elect to call the director sooner, but is under no obligation to do so. This limits the ability of the non-offending side to use the knowledge that the offending side has had a misunderstanding. Subsequently the non-offending side may get an adjustment on the basis of being given the wrong explanation but not that there has been a misunderstanding. </a:t>
            </a:r>
          </a:p>
        </p:txBody>
      </p:sp>
      <p:sp>
        <p:nvSpPr>
          <p:cNvPr id="6" name="TextBox 5"/>
          <p:cNvSpPr txBox="1">
            <a:spLocks noChangeArrowheads="1"/>
          </p:cNvSpPr>
          <p:nvPr/>
        </p:nvSpPr>
        <p:spPr bwMode="auto">
          <a:xfrm>
            <a:off x="1297781" y="3055878"/>
            <a:ext cx="8934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n-US" sz="1800" b="1" dirty="0">
                <a:solidFill>
                  <a:srgbClr val="7030A0"/>
                </a:solidFill>
              </a:rPr>
              <a:t>Law 50 – Penalty Card </a:t>
            </a:r>
          </a:p>
        </p:txBody>
      </p:sp>
      <p:sp>
        <p:nvSpPr>
          <p:cNvPr id="9" name="TextBox 8"/>
          <p:cNvSpPr txBox="1"/>
          <p:nvPr/>
        </p:nvSpPr>
        <p:spPr>
          <a:xfrm>
            <a:off x="1297778" y="3322279"/>
            <a:ext cx="9518469" cy="3416320"/>
          </a:xfrm>
          <a:prstGeom prst="rect">
            <a:avLst/>
          </a:prstGeom>
          <a:noFill/>
        </p:spPr>
        <p:txBody>
          <a:bodyPr wrap="square" rtlCol="0">
            <a:spAutoFit/>
          </a:bodyPr>
          <a:lstStyle/>
          <a:p>
            <a:r>
              <a:rPr lang="en-GB" dirty="0"/>
              <a:t>Changes have been made as to whether information derived from a penalty card is authorised or unauthorised (to the offender’s partner). When a Penalty card is on the table, information is authorised (but the director may still adjust if unfair advantage has been gained, but when a card is returned to the hand it is unauthorised. Also when a penalty card has been played, the original circumstances are unauthorised. Here is an example. </a:t>
            </a:r>
          </a:p>
          <a:p>
            <a:r>
              <a:rPr lang="en-GB" dirty="0"/>
              <a:t>South is in a spade contract. He leads a winning heart to which west and north follow, but east trumps with the (singleton) K♠. East discovers in time that he has a heart and therefore the K♠ becomes a major penalty card. South now leads Q♠ and West knowing his partner has K♠ can be allowed to play low (from A2). At the end of the hand, declarer may argue that west should consider playing A♠ (dropping partner’s bare King), in order to then exit with a small spade to avoid a possible end-play. The director may then award an adjusted score on the basis that West has been assisted in his play in the suit.</a:t>
            </a:r>
          </a:p>
        </p:txBody>
      </p:sp>
    </p:spTree>
    <p:extLst>
      <p:ext uri="{BB962C8B-B14F-4D97-AF65-F5344CB8AC3E}">
        <p14:creationId xmlns:p14="http://schemas.microsoft.com/office/powerpoint/2010/main" val="2542688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1680</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NEW 2017 LAW  CHANGES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Checkback over 1NT rebid</dc:title>
  <dc:creator>David Eddleston</dc:creator>
  <cp:lastModifiedBy>Scorer</cp:lastModifiedBy>
  <cp:revision>146</cp:revision>
  <cp:lastPrinted>2017-08-03T10:09:26Z</cp:lastPrinted>
  <dcterms:created xsi:type="dcterms:W3CDTF">2016-10-05T13:10:56Z</dcterms:created>
  <dcterms:modified xsi:type="dcterms:W3CDTF">2017-08-03T10:09:32Z</dcterms:modified>
</cp:coreProperties>
</file>