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90" r:id="rId1"/>
  </p:sldMasterIdLst>
  <p:notesMasterIdLst>
    <p:notesMasterId r:id="rId16"/>
  </p:notesMasterIdLst>
  <p:sldIdLst>
    <p:sldId id="259" r:id="rId2"/>
    <p:sldId id="281" r:id="rId3"/>
    <p:sldId id="288" r:id="rId4"/>
    <p:sldId id="267" r:id="rId5"/>
    <p:sldId id="289" r:id="rId6"/>
    <p:sldId id="290" r:id="rId7"/>
    <p:sldId id="291" r:id="rId8"/>
    <p:sldId id="292" r:id="rId9"/>
    <p:sldId id="293" r:id="rId10"/>
    <p:sldId id="283" r:id="rId11"/>
    <p:sldId id="294" r:id="rId12"/>
    <p:sldId id="295" r:id="rId13"/>
    <p:sldId id="284" r:id="rId14"/>
    <p:sldId id="296" r:id="rId15"/>
  </p:sldIdLst>
  <p:sldSz cx="12192000" cy="6858000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67050" cy="469900"/>
          </a:xfrm>
          <a:prstGeom prst="rect">
            <a:avLst/>
          </a:prstGeom>
        </p:spPr>
        <p:txBody>
          <a:bodyPr vert="horz" lIns="91430" tIns="45714" rIns="91430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1"/>
            <a:ext cx="3067050" cy="469900"/>
          </a:xfrm>
          <a:prstGeom prst="rect">
            <a:avLst/>
          </a:prstGeom>
        </p:spPr>
        <p:txBody>
          <a:bodyPr vert="horz" lIns="91430" tIns="45714" rIns="91430" bIns="45714" rtlCol="0"/>
          <a:lstStyle>
            <a:lvl1pPr algn="r">
              <a:defRPr sz="1200"/>
            </a:lvl1pPr>
          </a:lstStyle>
          <a:p>
            <a:fld id="{0DC7C65F-99DC-4AA8-B049-53BD73A971C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0250" y="1169988"/>
            <a:ext cx="5616575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4" rIns="91430" bIns="457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6" y="4505326"/>
            <a:ext cx="5661025" cy="3687763"/>
          </a:xfrm>
          <a:prstGeom prst="rect">
            <a:avLst/>
          </a:prstGeom>
        </p:spPr>
        <p:txBody>
          <a:bodyPr vert="horz" lIns="91430" tIns="45714" rIns="91430" bIns="457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30" tIns="45714" rIns="91430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30" tIns="45714" rIns="91430" bIns="45714" rtlCol="0" anchor="b"/>
          <a:lstStyle>
            <a:lvl1pPr algn="r">
              <a:defRPr sz="1200"/>
            </a:lvl1pPr>
          </a:lstStyle>
          <a:p>
            <a:fld id="{2BAE4923-AED3-40D2-BBA7-262EF2B55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650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A07F5-DF7C-47B8-82E0-2CD721F3DEC4}" type="datetime2">
              <a:rPr lang="en-US" smtClean="0"/>
              <a:t>Monday, December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4132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F0CE-DC24-4B5C-A12E-197C9C39B65F}" type="datetime2">
              <a:rPr lang="en-US" smtClean="0"/>
              <a:t>Monday, December 7,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043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20B5-6A4B-497E-B13E-6C85D1CBB8C3}" type="datetime2">
              <a:rPr lang="en-US" smtClean="0"/>
              <a:t>Monday, December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194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C2BD5-61EB-4329-92E5-AFD693910758}" type="datetime2">
              <a:rPr lang="en-US" smtClean="0"/>
              <a:t>Monday, December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200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ECC88-2EDB-4B72-9C2A-2996567D5E2D}" type="datetime2">
              <a:rPr lang="en-US" smtClean="0"/>
              <a:t>Monday, December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274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D6D1-2217-4B2C-8B02-B7DEAD8093FB}" type="datetime2">
              <a:rPr lang="en-US" smtClean="0"/>
              <a:t>Monday, December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6602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8D10B-FE37-4859-8D89-B00EC47668CB}" type="datetime2">
              <a:rPr lang="en-US" smtClean="0"/>
              <a:t>Monday, December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824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94D65-0981-4635-AA4F-F691D894F636}" type="datetime2">
              <a:rPr lang="en-US" smtClean="0"/>
              <a:t>Monday, December 7,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229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99C8-3B43-4B36-B42A-E55BBB059620}" type="datetime2">
              <a:rPr lang="en-US" smtClean="0"/>
              <a:t>Monday, December 7,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11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5BE2-6AC4-4422-A557-12D5599C2BB7}" type="datetime2">
              <a:rPr lang="en-US" smtClean="0"/>
              <a:t>Monday, December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56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12C1-DF8B-4C8E-97F1-256A58DD68A0}" type="datetime2">
              <a:rPr lang="en-US" smtClean="0"/>
              <a:t>Monday, December 7,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19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75BE-8354-4325-B370-4AD2071B4672}" type="datetime2">
              <a:rPr lang="en-US" smtClean="0"/>
              <a:t>Monday, December 7,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367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02876-B67F-4A9E-9168-B3BD47D57C4C}" type="datetime2">
              <a:rPr lang="en-US" smtClean="0"/>
              <a:t>Monday, December 7,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28730-2C1D-4D6F-9C08-2C5F9E301700}" type="datetime2">
              <a:rPr lang="en-US" smtClean="0"/>
              <a:t>Monday, December 7,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623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2285D-0DBD-4910-A650-445E4D62C94F}" type="datetime2">
              <a:rPr lang="en-US" smtClean="0"/>
              <a:t>Monday, December 7,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EC506-C11F-4DCD-94B7-812D79D9B60D}" type="datetime2">
              <a:rPr lang="en-US" smtClean="0"/>
              <a:t>Monday, December 7,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548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DF6A6-CA29-46A1-BA6F-F99A739F623C}" type="datetime2">
              <a:rPr lang="en-US" smtClean="0"/>
              <a:t>Monday, December 7,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8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493E7C8-C77A-4105-9624-97C24BD4A436}" type="datetime2">
              <a:rPr lang="en-US" smtClean="0"/>
              <a:t>Monday, December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067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  <p:sldLayoutId id="2147483902" r:id="rId12"/>
    <p:sldLayoutId id="2147483903" r:id="rId13"/>
    <p:sldLayoutId id="2147483904" r:id="rId14"/>
    <p:sldLayoutId id="2147483905" r:id="rId15"/>
    <p:sldLayoutId id="2147483906" r:id="rId16"/>
    <p:sldLayoutId id="2147483907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ngimg.com/download/2914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ngimg.com/download/2914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eativecommons.org/licenses/by-sa/3.0/" TargetMode="External"/><Relationship Id="rId5" Type="http://schemas.openxmlformats.org/officeDocument/2006/relationships/hyperlink" Target="https://en.wikipedia.org/wiki/Superman" TargetMode="External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kamikazeegirl.wordpress.com/2010/10/28/superman-earth-one-a-new-face-for-a-familiar-superhero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antdude3001/35343564791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EBFDA-F0C6-4091-AE77-045A826CC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294" y="3006026"/>
            <a:ext cx="11548580" cy="11865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solidFill>
                  <a:schemeClr val="tx1"/>
                </a:solidFill>
                <a:latin typeface="Arial Black" panose="020B0A04020102020204" pitchFamily="34" charset="0"/>
              </a:rPr>
              <a:t>And Super Accepts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0C81C1-8786-4F9D-944B-8304681BC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DFB17-1C6B-423E-A694-D00D080DFD58}"/>
              </a:ext>
            </a:extLst>
          </p:cNvPr>
          <p:cNvSpPr txBox="1"/>
          <p:nvPr/>
        </p:nvSpPr>
        <p:spPr>
          <a:xfrm>
            <a:off x="387263" y="-125969"/>
            <a:ext cx="84124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chemeClr val="bg1"/>
                </a:solidFill>
                <a:latin typeface="AR DARLING" panose="02000000000000000000" pitchFamily="2" charset="0"/>
              </a:rPr>
              <a:t>Jacoby Transfers</a:t>
            </a:r>
            <a:endParaRPr lang="en-US" sz="4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FF8290-20DD-48EF-84E8-2920721CE9F8}"/>
              </a:ext>
            </a:extLst>
          </p:cNvPr>
          <p:cNvSpPr txBox="1"/>
          <p:nvPr/>
        </p:nvSpPr>
        <p:spPr>
          <a:xfrm>
            <a:off x="525295" y="5680953"/>
            <a:ext cx="8822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Colorado Front Range Bridge, Dec 2020</a:t>
            </a:r>
          </a:p>
        </p:txBody>
      </p:sp>
    </p:spTree>
    <p:extLst>
      <p:ext uri="{BB962C8B-B14F-4D97-AF65-F5344CB8AC3E}">
        <p14:creationId xmlns:p14="http://schemas.microsoft.com/office/powerpoint/2010/main" val="3966394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EBFDA-F0C6-4091-AE77-045A826CC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8315" y="1674426"/>
            <a:ext cx="10128739" cy="4395634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With the right hand…</a:t>
            </a:r>
          </a:p>
          <a:p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Opener can super accept</a:t>
            </a:r>
          </a:p>
          <a:p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Responder is asked to 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    re-evaluate his hand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     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0C81C1-8786-4F9D-944B-8304681BC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10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DFB17-1C6B-423E-A694-D00D080DFD58}"/>
              </a:ext>
            </a:extLst>
          </p:cNvPr>
          <p:cNvSpPr txBox="1"/>
          <p:nvPr/>
        </p:nvSpPr>
        <p:spPr>
          <a:xfrm>
            <a:off x="723365" y="561803"/>
            <a:ext cx="91993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6000" dirty="0">
                <a:solidFill>
                  <a:schemeClr val="bg1"/>
                </a:solidFill>
                <a:latin typeface="Arial Black" panose="020B0A04020102020204" pitchFamily="34" charset="0"/>
              </a:rPr>
              <a:t>Super Accepts</a:t>
            </a:r>
          </a:p>
        </p:txBody>
      </p:sp>
      <p:pic>
        <p:nvPicPr>
          <p:cNvPr id="6" name="Picture 5" descr="Logo, icon&#10;&#10;Description automatically generated">
            <a:extLst>
              <a:ext uri="{FF2B5EF4-FFF2-40B4-BE49-F238E27FC236}">
                <a16:creationId xmlns:a16="http://schemas.microsoft.com/office/drawing/2014/main" id="{3C91487C-3CC9-4E77-B4AB-BB32ACF749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781726">
            <a:off x="7995512" y="715565"/>
            <a:ext cx="3014097" cy="1917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5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EBFDA-F0C6-4091-AE77-045A826CC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8315" y="1674426"/>
            <a:ext cx="10128739" cy="4395634"/>
          </a:xfrm>
        </p:spPr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With 17 points</a:t>
            </a:r>
          </a:p>
          <a:p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4 cards in target suit</a:t>
            </a:r>
          </a:p>
          <a:p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Jump one level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     1NT  -  2H  -  3S 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     1NT  -  2D  -  3H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     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0C81C1-8786-4F9D-944B-8304681BC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11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DFB17-1C6B-423E-A694-D00D080DFD58}"/>
              </a:ext>
            </a:extLst>
          </p:cNvPr>
          <p:cNvSpPr txBox="1"/>
          <p:nvPr/>
        </p:nvSpPr>
        <p:spPr>
          <a:xfrm>
            <a:off x="759941" y="602782"/>
            <a:ext cx="9199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 Original Super…</a:t>
            </a:r>
          </a:p>
        </p:txBody>
      </p:sp>
      <p:pic>
        <p:nvPicPr>
          <p:cNvPr id="6" name="Picture 5" descr="Logo, icon&#10;&#10;Description automatically generated">
            <a:extLst>
              <a:ext uri="{FF2B5EF4-FFF2-40B4-BE49-F238E27FC236}">
                <a16:creationId xmlns:a16="http://schemas.microsoft.com/office/drawing/2014/main" id="{3C91487C-3CC9-4E77-B4AB-BB32ACF749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598184" y="4699941"/>
            <a:ext cx="1907261" cy="1213496"/>
          </a:xfrm>
          <a:prstGeom prst="rect">
            <a:avLst/>
          </a:prstGeom>
        </p:spPr>
      </p:pic>
      <p:pic>
        <p:nvPicPr>
          <p:cNvPr id="16" name="Picture 15" descr="A picture containing text&#10;&#10;Description automatically generated">
            <a:extLst>
              <a:ext uri="{FF2B5EF4-FFF2-40B4-BE49-F238E27FC236}">
                <a16:creationId xmlns:a16="http://schemas.microsoft.com/office/drawing/2014/main" id="{197DE16B-8C77-4AF2-970B-CCF9A1155E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8913839" y="599161"/>
            <a:ext cx="2381250" cy="3429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D99DA29-5A8B-4F57-89F9-E5F28D37B7C4}"/>
              </a:ext>
            </a:extLst>
          </p:cNvPr>
          <p:cNvSpPr txBox="1"/>
          <p:nvPr/>
        </p:nvSpPr>
        <p:spPr>
          <a:xfrm>
            <a:off x="9533058" y="6310707"/>
            <a:ext cx="2381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5" tooltip="https://en.wikipedia.org/wiki/Superman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6" tooltip="https://creativecommons.org/licenses/by-sa/3.0/"/>
              </a:rPr>
              <a:t>CC BY-SA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2590826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EBFDA-F0C6-4091-AE77-045A826CC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8315" y="1674426"/>
            <a:ext cx="10128739" cy="4395634"/>
          </a:xfrm>
        </p:spPr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With 17 points</a:t>
            </a:r>
          </a:p>
          <a:p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3 trump</a:t>
            </a:r>
          </a:p>
          <a:p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Opener bids 2NT!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     responder can 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     retransfer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     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0C81C1-8786-4F9D-944B-8304681BC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12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DFB17-1C6B-423E-A694-D00D080DFD58}"/>
              </a:ext>
            </a:extLst>
          </p:cNvPr>
          <p:cNvSpPr txBox="1"/>
          <p:nvPr/>
        </p:nvSpPr>
        <p:spPr>
          <a:xfrm>
            <a:off x="759941" y="602782"/>
            <a:ext cx="9199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 New and Improved…</a:t>
            </a:r>
          </a:p>
        </p:txBody>
      </p:sp>
      <p:pic>
        <p:nvPicPr>
          <p:cNvPr id="7" name="Picture 6" descr="A picture containing person&#10;&#10;Description automatically generated">
            <a:extLst>
              <a:ext uri="{FF2B5EF4-FFF2-40B4-BE49-F238E27FC236}">
                <a16:creationId xmlns:a16="http://schemas.microsoft.com/office/drawing/2014/main" id="{491E00C5-610E-46A1-87E0-0654A4738E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806957" y="1658726"/>
            <a:ext cx="3896095" cy="393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151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EBFDA-F0C6-4091-AE77-045A826CC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228" y="1529444"/>
            <a:ext cx="10229727" cy="438399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0C81C1-8786-4F9D-944B-8304681BC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13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DFB17-1C6B-423E-A694-D00D080DFD58}"/>
              </a:ext>
            </a:extLst>
          </p:cNvPr>
          <p:cNvSpPr txBox="1"/>
          <p:nvPr/>
        </p:nvSpPr>
        <p:spPr>
          <a:xfrm>
            <a:off x="537750" y="466049"/>
            <a:ext cx="96303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       What if </a:t>
            </a:r>
            <a:r>
              <a:rPr lang="en-US" sz="4800" dirty="0" err="1">
                <a:solidFill>
                  <a:schemeClr val="bg1"/>
                </a:solidFill>
                <a:latin typeface="Arial Black" panose="020B0A04020102020204" pitchFamily="34" charset="0"/>
              </a:rPr>
              <a:t>Opps</a:t>
            </a:r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Interfer</a:t>
            </a:r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651AAE-794D-4310-8D71-5621F75510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1329676"/>
            <a:ext cx="12192000" cy="554719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A58FF63-FCA8-4094-B87C-88A0F35E7548}"/>
              </a:ext>
            </a:extLst>
          </p:cNvPr>
          <p:cNvSpPr txBox="1"/>
          <p:nvPr/>
        </p:nvSpPr>
        <p:spPr>
          <a:xfrm>
            <a:off x="0" y="6716089"/>
            <a:ext cx="49377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www.flickr.com/photos/antdude3001/35343564791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sa/3.0/"/>
              </a:rPr>
              <a:t>CC BY-SA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32437115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0C81C1-8786-4F9D-944B-8304681BC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14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DFB17-1C6B-423E-A694-D00D080DFD58}"/>
              </a:ext>
            </a:extLst>
          </p:cNvPr>
          <p:cNvSpPr txBox="1"/>
          <p:nvPr/>
        </p:nvSpPr>
        <p:spPr>
          <a:xfrm>
            <a:off x="537750" y="466049"/>
            <a:ext cx="96303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       What if </a:t>
            </a:r>
            <a:r>
              <a:rPr lang="en-US" sz="4800" dirty="0" err="1">
                <a:solidFill>
                  <a:schemeClr val="bg1"/>
                </a:solidFill>
                <a:latin typeface="Arial Black" panose="020B0A04020102020204" pitchFamily="34" charset="0"/>
              </a:rPr>
              <a:t>Opps</a:t>
            </a:r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Interfer</a:t>
            </a:r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8282FC-83BD-46DA-AC4A-A51FA603CCED}"/>
              </a:ext>
            </a:extLst>
          </p:cNvPr>
          <p:cNvSpPr txBox="1"/>
          <p:nvPr/>
        </p:nvSpPr>
        <p:spPr>
          <a:xfrm>
            <a:off x="1085088" y="1889760"/>
            <a:ext cx="1003401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4000" b="1" dirty="0"/>
              <a:t>Discuss with partner – always a really good idea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4000" b="1" dirty="0"/>
              <a:t>Transfers can be ON if space is available at 2 level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4000" b="1" dirty="0"/>
              <a:t>Double could mean “Stolen Bid”</a:t>
            </a:r>
          </a:p>
          <a:p>
            <a:r>
              <a:rPr lang="en-US" sz="4000" b="1" dirty="0"/>
              <a:t>        </a:t>
            </a:r>
            <a:r>
              <a:rPr lang="en-US" sz="3200" b="1" i="1" dirty="0"/>
              <a:t>Mark your convention card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636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EBFDA-F0C6-4091-AE77-045A826CC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405" y="1896894"/>
            <a:ext cx="10179996" cy="4244024"/>
          </a:xfrm>
        </p:spPr>
        <p:txBody>
          <a:bodyPr>
            <a:normAutofit fontScale="85000" lnSpcReduction="20000"/>
          </a:bodyPr>
          <a:lstStyle/>
          <a:p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sz="4700" dirty="0">
                <a:solidFill>
                  <a:schemeClr val="tx1"/>
                </a:solidFill>
                <a:latin typeface="Arial Black" panose="020B0A04020102020204" pitchFamily="34" charset="0"/>
              </a:rPr>
              <a:t>1NT is 15-17</a:t>
            </a:r>
          </a:p>
          <a:p>
            <a:endParaRPr lang="en-US" sz="47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sz="4700" dirty="0">
                <a:solidFill>
                  <a:schemeClr val="tx1"/>
                </a:solidFill>
                <a:latin typeface="Arial Black" panose="020B0A04020102020204" pitchFamily="34" charset="0"/>
              </a:rPr>
              <a:t>  2D or 2H are “transfers”</a:t>
            </a:r>
          </a:p>
          <a:p>
            <a:pPr marL="0" indent="0">
              <a:buNone/>
            </a:pPr>
            <a:endParaRPr lang="en-US" sz="47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sz="4700" dirty="0">
                <a:solidFill>
                  <a:schemeClr val="tx1"/>
                </a:solidFill>
                <a:latin typeface="Arial Black" panose="020B0A04020102020204" pitchFamily="34" charset="0"/>
              </a:rPr>
              <a:t>  Responder has 5 or more cards</a:t>
            </a:r>
          </a:p>
          <a:p>
            <a:pPr marL="0" indent="0">
              <a:buNone/>
            </a:pPr>
            <a:r>
              <a:rPr lang="en-US" sz="4700" dirty="0">
                <a:solidFill>
                  <a:schemeClr val="tx1"/>
                </a:solidFill>
                <a:latin typeface="Arial Black" panose="020B0A04020102020204" pitchFamily="34" charset="0"/>
              </a:rPr>
              <a:t>      in the suit directly above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0C81C1-8786-4F9D-944B-8304681BC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DFB17-1C6B-423E-A694-D00D080DFD58}"/>
              </a:ext>
            </a:extLst>
          </p:cNvPr>
          <p:cNvSpPr txBox="1"/>
          <p:nvPr/>
        </p:nvSpPr>
        <p:spPr>
          <a:xfrm>
            <a:off x="533399" y="466595"/>
            <a:ext cx="9199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Assumptions </a:t>
            </a:r>
          </a:p>
        </p:txBody>
      </p:sp>
    </p:spTree>
    <p:extLst>
      <p:ext uri="{BB962C8B-B14F-4D97-AF65-F5344CB8AC3E}">
        <p14:creationId xmlns:p14="http://schemas.microsoft.com/office/powerpoint/2010/main" val="3459220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EBFDA-F0C6-4091-AE77-045A826CC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4323" y="1674426"/>
            <a:ext cx="9927077" cy="4466492"/>
          </a:xfrm>
        </p:spPr>
        <p:txBody>
          <a:bodyPr>
            <a:normAutofit lnSpcReduction="10000"/>
          </a:bodyPr>
          <a:lstStyle/>
          <a:p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Strong hand stays concealed</a:t>
            </a:r>
          </a:p>
          <a:p>
            <a:endParaRPr lang="en-US" sz="4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Favorable lead into big hand</a:t>
            </a:r>
          </a:p>
          <a:p>
            <a:pPr marL="0" indent="0">
              <a:buNone/>
            </a:pPr>
            <a:endParaRPr lang="en-US" sz="4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sz="4000" dirty="0">
                <a:solidFill>
                  <a:schemeClr val="tx1"/>
                </a:solidFill>
                <a:latin typeface="Arial Black" panose="020B0A04020102020204" pitchFamily="34" charset="0"/>
              </a:rPr>
              <a:t>  Safely stop at 2 level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  <a:latin typeface="Arial Black" panose="020B0A04020102020204" pitchFamily="34" charset="0"/>
              </a:rPr>
              <a:t>       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0C81C1-8786-4F9D-944B-8304681BC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DFB17-1C6B-423E-A694-D00D080DFD58}"/>
              </a:ext>
            </a:extLst>
          </p:cNvPr>
          <p:cNvSpPr txBox="1"/>
          <p:nvPr/>
        </p:nvSpPr>
        <p:spPr>
          <a:xfrm>
            <a:off x="533399" y="466595"/>
            <a:ext cx="9199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Why Transfers? </a:t>
            </a:r>
          </a:p>
        </p:txBody>
      </p:sp>
    </p:spTree>
    <p:extLst>
      <p:ext uri="{BB962C8B-B14F-4D97-AF65-F5344CB8AC3E}">
        <p14:creationId xmlns:p14="http://schemas.microsoft.com/office/powerpoint/2010/main" val="4139869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0A710F-D980-45DC-987A-F88F9472BA73}"/>
              </a:ext>
            </a:extLst>
          </p:cNvPr>
          <p:cNvSpPr txBox="1"/>
          <p:nvPr/>
        </p:nvSpPr>
        <p:spPr>
          <a:xfrm>
            <a:off x="1245140" y="745038"/>
            <a:ext cx="3521413" cy="3447098"/>
          </a:xfrm>
          <a:prstGeom prst="rect">
            <a:avLst/>
          </a:prstGeom>
          <a:solidFill>
            <a:srgbClr val="0070C0"/>
          </a:solidFill>
          <a:ln w="50800">
            <a:solidFill>
              <a:schemeClr val="bg1"/>
            </a:solidFill>
          </a:ln>
        </p:spPr>
        <p:txBody>
          <a:bodyPr wrap="square" lIns="91440" tIns="91440" bIns="91440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      </a:t>
            </a:r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   </a:t>
            </a:r>
          </a:p>
          <a:p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       </a:t>
            </a:r>
            <a:r>
              <a:rPr lang="en-US" sz="2000" b="1" u="sng" dirty="0">
                <a:latin typeface="Arial Black" panose="020B0A04020102020204" pitchFamily="34" charset="0"/>
              </a:rPr>
              <a:t>Responder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T x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r>
              <a:rPr lang="en-US" sz="3200" b="1" dirty="0">
                <a:latin typeface="Arial Black" panose="020B0A04020102020204" pitchFamily="34" charset="0"/>
              </a:rPr>
              <a:t>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x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K J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r>
              <a:rPr lang="en-US" sz="3200" b="1" dirty="0">
                <a:latin typeface="Arial Black" panose="020B0A04020102020204" pitchFamily="34" charset="0"/>
              </a:rPr>
              <a:t>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x</a:t>
            </a:r>
            <a:r>
              <a:rPr lang="en-US" sz="2800" b="1" dirty="0">
                <a:latin typeface="Arial Black" panose="020B0A04020102020204" pitchFamily="34" charset="0"/>
              </a:rPr>
              <a:t>  </a:t>
            </a:r>
            <a:r>
              <a:rPr lang="en-US" sz="2800" b="1" dirty="0" err="1">
                <a:latin typeface="Arial Black" panose="020B0A04020102020204" pitchFamily="34" charset="0"/>
              </a:rPr>
              <a:t>x</a:t>
            </a:r>
            <a:endParaRPr lang="en-US" sz="2800" b="1" dirty="0">
              <a:latin typeface="Arial Black" panose="020B0A04020102020204" pitchFamily="34" charset="0"/>
            </a:endParaRPr>
          </a:p>
          <a:p>
            <a:r>
              <a:rPr lang="en-US" sz="2800" b="1" dirty="0">
                <a:latin typeface="Arial Black" panose="020B0A04020102020204" pitchFamily="34" charset="0"/>
              </a:rPr>
              <a:t>    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03305D-C472-4679-8D45-8CC4CC0D066F}"/>
              </a:ext>
            </a:extLst>
          </p:cNvPr>
          <p:cNvSpPr txBox="1"/>
          <p:nvPr/>
        </p:nvSpPr>
        <p:spPr>
          <a:xfrm>
            <a:off x="5496128" y="779647"/>
            <a:ext cx="62370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>
                <a:solidFill>
                  <a:schemeClr val="bg1"/>
                </a:solidFill>
                <a:latin typeface="Arial Black" panose="020B0A04020102020204" pitchFamily="34" charset="0"/>
              </a:rPr>
              <a:t>    Opener          Responder       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       1 NT                 2 H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       2 S                    ??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4942E3-2F4D-458D-BEA2-F20F1E133798}"/>
              </a:ext>
            </a:extLst>
          </p:cNvPr>
          <p:cNvSpPr txBox="1"/>
          <p:nvPr/>
        </p:nvSpPr>
        <p:spPr>
          <a:xfrm>
            <a:off x="5586337" y="3408650"/>
            <a:ext cx="591910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Commentary:</a:t>
            </a:r>
          </a:p>
          <a:p>
            <a:endParaRPr lang="en-US" sz="1600" b="1" dirty="0"/>
          </a:p>
          <a:p>
            <a:r>
              <a:rPr lang="en-US" sz="3200" b="1" dirty="0"/>
              <a:t>PASS is your bid.  Game is out of reach.  Just let partner play in 2S and cheer.</a:t>
            </a:r>
          </a:p>
          <a:p>
            <a:endParaRPr lang="en-US" sz="28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7FAE12-0E46-4F36-BDA7-70407DF1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4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644770-674B-4741-8BD6-F22F6614490E}"/>
              </a:ext>
            </a:extLst>
          </p:cNvPr>
          <p:cNvSpPr/>
          <p:nvPr/>
        </p:nvSpPr>
        <p:spPr>
          <a:xfrm>
            <a:off x="458805" y="666632"/>
            <a:ext cx="63198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9230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0A710F-D980-45DC-987A-F88F9472BA73}"/>
              </a:ext>
            </a:extLst>
          </p:cNvPr>
          <p:cNvSpPr txBox="1"/>
          <p:nvPr/>
        </p:nvSpPr>
        <p:spPr>
          <a:xfrm>
            <a:off x="1245140" y="745038"/>
            <a:ext cx="3521413" cy="3447098"/>
          </a:xfrm>
          <a:prstGeom prst="rect">
            <a:avLst/>
          </a:prstGeom>
          <a:solidFill>
            <a:srgbClr val="0070C0"/>
          </a:solidFill>
          <a:ln w="50800">
            <a:solidFill>
              <a:schemeClr val="bg1"/>
            </a:solidFill>
          </a:ln>
        </p:spPr>
        <p:txBody>
          <a:bodyPr wrap="square" lIns="91440" tIns="91440" bIns="91440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      </a:t>
            </a:r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   </a:t>
            </a:r>
          </a:p>
          <a:p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       </a:t>
            </a:r>
            <a:r>
              <a:rPr lang="en-US" sz="2000" b="1" u="sng" dirty="0">
                <a:latin typeface="Arial Black" panose="020B0A04020102020204" pitchFamily="34" charset="0"/>
              </a:rPr>
              <a:t>Responder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K J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r>
              <a:rPr lang="en-US" sz="3200" b="1" dirty="0">
                <a:latin typeface="Arial Black" panose="020B0A04020102020204" pitchFamily="34" charset="0"/>
              </a:rPr>
              <a:t>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K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Q x</a:t>
            </a:r>
            <a:r>
              <a:rPr lang="en-US" sz="2800" b="1" dirty="0">
                <a:latin typeface="Arial Black" panose="020B0A04020102020204" pitchFamily="34" charset="0"/>
              </a:rPr>
              <a:t>  x</a:t>
            </a:r>
          </a:p>
          <a:p>
            <a:r>
              <a:rPr lang="en-US" sz="2800" b="1" dirty="0">
                <a:latin typeface="Arial Black" panose="020B0A04020102020204" pitchFamily="34" charset="0"/>
              </a:rPr>
              <a:t>    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03305D-C472-4679-8D45-8CC4CC0D066F}"/>
              </a:ext>
            </a:extLst>
          </p:cNvPr>
          <p:cNvSpPr txBox="1"/>
          <p:nvPr/>
        </p:nvSpPr>
        <p:spPr>
          <a:xfrm>
            <a:off x="5496128" y="779647"/>
            <a:ext cx="62370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>
                <a:solidFill>
                  <a:schemeClr val="bg1"/>
                </a:solidFill>
                <a:latin typeface="Arial Black" panose="020B0A04020102020204" pitchFamily="34" charset="0"/>
              </a:rPr>
              <a:t>    Opener          Responder       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       1 NT                 2 D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       2 H                   ??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4942E3-2F4D-458D-BEA2-F20F1E133798}"/>
              </a:ext>
            </a:extLst>
          </p:cNvPr>
          <p:cNvSpPr txBox="1"/>
          <p:nvPr/>
        </p:nvSpPr>
        <p:spPr>
          <a:xfrm>
            <a:off x="5586337" y="3408650"/>
            <a:ext cx="5919107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Commentary:</a:t>
            </a:r>
          </a:p>
          <a:p>
            <a:endParaRPr lang="en-US" sz="1600" b="1" dirty="0"/>
          </a:p>
          <a:p>
            <a:r>
              <a:rPr lang="en-US" sz="3200" b="1" dirty="0"/>
              <a:t>2NT</a:t>
            </a:r>
          </a:p>
          <a:p>
            <a:r>
              <a:rPr lang="en-US" sz="3200" b="1" dirty="0"/>
              <a:t>Balanced hand, 5 </a:t>
            </a:r>
            <a:r>
              <a:rPr lang="en-US" sz="3200" b="1" dirty="0" err="1"/>
              <a:t>hcpts</a:t>
            </a:r>
            <a:r>
              <a:rPr lang="en-US" sz="3200" b="1" dirty="0"/>
              <a:t>, 5 card suit.  Invite.  </a:t>
            </a:r>
            <a:r>
              <a:rPr lang="en-US" sz="3200" b="1" dirty="0" err="1"/>
              <a:t>Parter</a:t>
            </a:r>
            <a:r>
              <a:rPr lang="en-US" sz="3200" b="1" dirty="0"/>
              <a:t> can pass, bid 3H, 4H or 3NT.</a:t>
            </a:r>
          </a:p>
          <a:p>
            <a:endParaRPr lang="en-US" sz="28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7FAE12-0E46-4F36-BDA7-70407DF1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5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644770-674B-4741-8BD6-F22F6614490E}"/>
              </a:ext>
            </a:extLst>
          </p:cNvPr>
          <p:cNvSpPr/>
          <p:nvPr/>
        </p:nvSpPr>
        <p:spPr>
          <a:xfrm>
            <a:off x="458805" y="666632"/>
            <a:ext cx="63198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</a:t>
            </a:r>
            <a:endParaRPr lang="en-US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71344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0A710F-D980-45DC-987A-F88F9472BA73}"/>
              </a:ext>
            </a:extLst>
          </p:cNvPr>
          <p:cNvSpPr txBox="1"/>
          <p:nvPr/>
        </p:nvSpPr>
        <p:spPr>
          <a:xfrm>
            <a:off x="1245140" y="745038"/>
            <a:ext cx="3521413" cy="3447098"/>
          </a:xfrm>
          <a:prstGeom prst="rect">
            <a:avLst/>
          </a:prstGeom>
          <a:solidFill>
            <a:srgbClr val="0070C0"/>
          </a:solidFill>
          <a:ln w="50800">
            <a:solidFill>
              <a:schemeClr val="bg1"/>
            </a:solidFill>
          </a:ln>
        </p:spPr>
        <p:txBody>
          <a:bodyPr wrap="square" lIns="91440" tIns="91440" bIns="91440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      </a:t>
            </a:r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   </a:t>
            </a:r>
          </a:p>
          <a:p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       </a:t>
            </a:r>
            <a:r>
              <a:rPr lang="en-US" sz="2000" b="1" u="sng" dirty="0">
                <a:latin typeface="Arial Black" panose="020B0A04020102020204" pitchFamily="34" charset="0"/>
              </a:rPr>
              <a:t>Responder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A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Q T x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r>
              <a:rPr lang="en-US" sz="3200" b="1" dirty="0">
                <a:latin typeface="Arial Black" panose="020B0A04020102020204" pitchFamily="34" charset="0"/>
              </a:rPr>
              <a:t>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x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J x</a:t>
            </a:r>
            <a:r>
              <a:rPr lang="en-US" sz="2800" b="1" dirty="0">
                <a:latin typeface="Arial Black" panose="020B0A04020102020204" pitchFamily="34" charset="0"/>
              </a:rPr>
              <a:t>  x</a:t>
            </a:r>
          </a:p>
          <a:p>
            <a:r>
              <a:rPr lang="en-US" sz="2800" b="1" dirty="0">
                <a:latin typeface="Arial Black" panose="020B0A04020102020204" pitchFamily="34" charset="0"/>
              </a:rPr>
              <a:t>    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03305D-C472-4679-8D45-8CC4CC0D066F}"/>
              </a:ext>
            </a:extLst>
          </p:cNvPr>
          <p:cNvSpPr txBox="1"/>
          <p:nvPr/>
        </p:nvSpPr>
        <p:spPr>
          <a:xfrm>
            <a:off x="5496128" y="779647"/>
            <a:ext cx="62370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>
                <a:solidFill>
                  <a:schemeClr val="bg1"/>
                </a:solidFill>
                <a:latin typeface="Arial Black" panose="020B0A04020102020204" pitchFamily="34" charset="0"/>
              </a:rPr>
              <a:t>    Opener          Responder       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       1 NT                 2 D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       2 H                   ??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4942E3-2F4D-458D-BEA2-F20F1E133798}"/>
              </a:ext>
            </a:extLst>
          </p:cNvPr>
          <p:cNvSpPr txBox="1"/>
          <p:nvPr/>
        </p:nvSpPr>
        <p:spPr>
          <a:xfrm>
            <a:off x="5586337" y="3408650"/>
            <a:ext cx="591910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Commentary:</a:t>
            </a:r>
          </a:p>
          <a:p>
            <a:endParaRPr lang="en-US" sz="1600" b="1" dirty="0"/>
          </a:p>
          <a:p>
            <a:r>
              <a:rPr lang="en-US" sz="3200" b="1" dirty="0"/>
              <a:t>3H</a:t>
            </a:r>
          </a:p>
          <a:p>
            <a:r>
              <a:rPr lang="en-US" sz="3200" b="1" dirty="0"/>
              <a:t>With a 6 card suit, singleton,</a:t>
            </a:r>
          </a:p>
          <a:p>
            <a:r>
              <a:rPr lang="en-US" sz="3200" b="1" dirty="0"/>
              <a:t>invite to game.  Partner will </a:t>
            </a:r>
          </a:p>
          <a:p>
            <a:r>
              <a:rPr lang="en-US" sz="3200" b="1" dirty="0"/>
              <a:t>expect 6 trump (Hearts)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7FAE12-0E46-4F36-BDA7-70407DF1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6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644770-674B-4741-8BD6-F22F6614490E}"/>
              </a:ext>
            </a:extLst>
          </p:cNvPr>
          <p:cNvSpPr/>
          <p:nvPr/>
        </p:nvSpPr>
        <p:spPr>
          <a:xfrm>
            <a:off x="458805" y="666632"/>
            <a:ext cx="63198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</a:t>
            </a:r>
            <a:endParaRPr lang="en-US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8253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0A710F-D980-45DC-987A-F88F9472BA73}"/>
              </a:ext>
            </a:extLst>
          </p:cNvPr>
          <p:cNvSpPr txBox="1"/>
          <p:nvPr/>
        </p:nvSpPr>
        <p:spPr>
          <a:xfrm>
            <a:off x="1245140" y="745038"/>
            <a:ext cx="3521413" cy="3447098"/>
          </a:xfrm>
          <a:prstGeom prst="rect">
            <a:avLst/>
          </a:prstGeom>
          <a:solidFill>
            <a:srgbClr val="0070C0"/>
          </a:solidFill>
          <a:ln w="50800">
            <a:solidFill>
              <a:schemeClr val="bg1"/>
            </a:solidFill>
          </a:ln>
        </p:spPr>
        <p:txBody>
          <a:bodyPr wrap="square" lIns="91440" tIns="91440" bIns="91440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      </a:t>
            </a:r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   </a:t>
            </a:r>
          </a:p>
          <a:p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       </a:t>
            </a:r>
            <a:r>
              <a:rPr lang="en-US" sz="2000" b="1" u="sng" dirty="0">
                <a:latin typeface="Arial Black" panose="020B0A04020102020204" pitchFamily="34" charset="0"/>
              </a:rPr>
              <a:t>Responder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K J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r>
              <a:rPr lang="en-US" sz="3200" b="1" dirty="0">
                <a:latin typeface="Arial Black" panose="020B0A04020102020204" pitchFamily="34" charset="0"/>
              </a:rPr>
              <a:t>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A x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Q x x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T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2800" b="1" dirty="0">
              <a:latin typeface="Arial Black" panose="020B0A04020102020204" pitchFamily="34" charset="0"/>
            </a:endParaRPr>
          </a:p>
          <a:p>
            <a:r>
              <a:rPr lang="en-US" sz="2800" b="1" dirty="0">
                <a:latin typeface="Arial Black" panose="020B0A04020102020204" pitchFamily="34" charset="0"/>
              </a:rPr>
              <a:t>    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03305D-C472-4679-8D45-8CC4CC0D066F}"/>
              </a:ext>
            </a:extLst>
          </p:cNvPr>
          <p:cNvSpPr txBox="1"/>
          <p:nvPr/>
        </p:nvSpPr>
        <p:spPr>
          <a:xfrm>
            <a:off x="5496128" y="779647"/>
            <a:ext cx="62370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>
                <a:solidFill>
                  <a:schemeClr val="bg1"/>
                </a:solidFill>
                <a:latin typeface="Arial Black" panose="020B0A04020102020204" pitchFamily="34" charset="0"/>
              </a:rPr>
              <a:t>    Opener          Responder       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       1 NT                 2 H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       2 S                   ??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4942E3-2F4D-458D-BEA2-F20F1E133798}"/>
              </a:ext>
            </a:extLst>
          </p:cNvPr>
          <p:cNvSpPr txBox="1"/>
          <p:nvPr/>
        </p:nvSpPr>
        <p:spPr>
          <a:xfrm>
            <a:off x="5496128" y="3339142"/>
            <a:ext cx="5919107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Commentary:</a:t>
            </a:r>
          </a:p>
          <a:p>
            <a:endParaRPr lang="en-US" sz="1600" b="1" dirty="0"/>
          </a:p>
          <a:p>
            <a:r>
              <a:rPr lang="en-US" sz="3200" b="1" dirty="0"/>
              <a:t>3NT</a:t>
            </a:r>
          </a:p>
          <a:p>
            <a:r>
              <a:rPr lang="en-US" sz="3200" b="1" dirty="0"/>
              <a:t>Don’t invite with game going </a:t>
            </a:r>
          </a:p>
          <a:p>
            <a:r>
              <a:rPr lang="en-US" sz="3200" b="1" dirty="0"/>
              <a:t>Values (10+) but offer partner</a:t>
            </a:r>
          </a:p>
          <a:p>
            <a:r>
              <a:rPr lang="en-US" sz="3200" b="1" dirty="0"/>
              <a:t>A choice of 3NT or 4S</a:t>
            </a:r>
          </a:p>
          <a:p>
            <a:endParaRPr lang="en-US" sz="28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7FAE12-0E46-4F36-BDA7-70407DF1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7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644770-674B-4741-8BD6-F22F6614490E}"/>
              </a:ext>
            </a:extLst>
          </p:cNvPr>
          <p:cNvSpPr/>
          <p:nvPr/>
        </p:nvSpPr>
        <p:spPr>
          <a:xfrm>
            <a:off x="458805" y="666632"/>
            <a:ext cx="63198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467105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0A710F-D980-45DC-987A-F88F9472BA73}"/>
              </a:ext>
            </a:extLst>
          </p:cNvPr>
          <p:cNvSpPr txBox="1"/>
          <p:nvPr/>
        </p:nvSpPr>
        <p:spPr>
          <a:xfrm>
            <a:off x="1245140" y="745038"/>
            <a:ext cx="3521413" cy="3447098"/>
          </a:xfrm>
          <a:prstGeom prst="rect">
            <a:avLst/>
          </a:prstGeom>
          <a:solidFill>
            <a:srgbClr val="0070C0"/>
          </a:solidFill>
          <a:ln w="50800">
            <a:solidFill>
              <a:schemeClr val="bg1"/>
            </a:solidFill>
          </a:ln>
        </p:spPr>
        <p:txBody>
          <a:bodyPr wrap="square" lIns="91440" tIns="91440" bIns="91440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      </a:t>
            </a:r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   </a:t>
            </a:r>
          </a:p>
          <a:p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       </a:t>
            </a:r>
            <a:r>
              <a:rPr lang="en-US" sz="2000" b="1" u="sng" dirty="0">
                <a:latin typeface="Arial Black" panose="020B0A04020102020204" pitchFamily="34" charset="0"/>
              </a:rPr>
              <a:t>Responder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K J T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r>
              <a:rPr lang="en-US" sz="3200" b="1" dirty="0">
                <a:latin typeface="Arial Black" panose="020B0A04020102020204" pitchFamily="34" charset="0"/>
              </a:rPr>
              <a:t>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x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A J x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T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2800" b="1" dirty="0">
              <a:latin typeface="Arial Black" panose="020B0A04020102020204" pitchFamily="34" charset="0"/>
            </a:endParaRPr>
          </a:p>
          <a:p>
            <a:r>
              <a:rPr lang="en-US" sz="2800" b="1" dirty="0">
                <a:latin typeface="Arial Black" panose="020B0A04020102020204" pitchFamily="34" charset="0"/>
              </a:rPr>
              <a:t>    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03305D-C472-4679-8D45-8CC4CC0D066F}"/>
              </a:ext>
            </a:extLst>
          </p:cNvPr>
          <p:cNvSpPr txBox="1"/>
          <p:nvPr/>
        </p:nvSpPr>
        <p:spPr>
          <a:xfrm>
            <a:off x="5496128" y="779647"/>
            <a:ext cx="62370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>
                <a:solidFill>
                  <a:schemeClr val="bg1"/>
                </a:solidFill>
                <a:latin typeface="Arial Black" panose="020B0A04020102020204" pitchFamily="34" charset="0"/>
              </a:rPr>
              <a:t>    Opener          Responder       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       1 NT                 2 H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       2 S                   ??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4942E3-2F4D-458D-BEA2-F20F1E133798}"/>
              </a:ext>
            </a:extLst>
          </p:cNvPr>
          <p:cNvSpPr txBox="1"/>
          <p:nvPr/>
        </p:nvSpPr>
        <p:spPr>
          <a:xfrm>
            <a:off x="5496128" y="3013450"/>
            <a:ext cx="591910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Commentary:</a:t>
            </a:r>
          </a:p>
          <a:p>
            <a:endParaRPr lang="en-US" sz="1600" b="1" dirty="0"/>
          </a:p>
          <a:p>
            <a:r>
              <a:rPr lang="en-US" sz="3200" b="1" dirty="0"/>
              <a:t>4 Spades</a:t>
            </a:r>
          </a:p>
          <a:p>
            <a:r>
              <a:rPr lang="en-US" sz="3200" b="1" dirty="0"/>
              <a:t>Another, don’t invite with game going values (10+) and you expect a fit with partner having 2+ spades.</a:t>
            </a:r>
          </a:p>
          <a:p>
            <a:endParaRPr lang="en-US" sz="28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7FAE12-0E46-4F36-BDA7-70407DF1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8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644770-674B-4741-8BD6-F22F6614490E}"/>
              </a:ext>
            </a:extLst>
          </p:cNvPr>
          <p:cNvSpPr/>
          <p:nvPr/>
        </p:nvSpPr>
        <p:spPr>
          <a:xfrm>
            <a:off x="458805" y="666632"/>
            <a:ext cx="63198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</a:t>
            </a:r>
            <a:endParaRPr lang="en-US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8185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0A710F-D980-45DC-987A-F88F9472BA73}"/>
              </a:ext>
            </a:extLst>
          </p:cNvPr>
          <p:cNvSpPr txBox="1"/>
          <p:nvPr/>
        </p:nvSpPr>
        <p:spPr>
          <a:xfrm>
            <a:off x="1245140" y="745038"/>
            <a:ext cx="3521413" cy="3447098"/>
          </a:xfrm>
          <a:prstGeom prst="rect">
            <a:avLst/>
          </a:prstGeom>
          <a:solidFill>
            <a:srgbClr val="0070C0"/>
          </a:solidFill>
          <a:ln w="50800">
            <a:solidFill>
              <a:schemeClr val="bg1"/>
            </a:solidFill>
          </a:ln>
        </p:spPr>
        <p:txBody>
          <a:bodyPr wrap="square" lIns="91440" tIns="91440" bIns="91440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      </a:t>
            </a:r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   </a:t>
            </a:r>
          </a:p>
          <a:p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        </a:t>
            </a:r>
            <a:r>
              <a:rPr lang="en-US" sz="2000" b="1" u="sng" dirty="0">
                <a:latin typeface="Arial Black" panose="020B0A04020102020204" pitchFamily="34" charset="0"/>
              </a:rPr>
              <a:t>Responder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K J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r>
              <a:rPr lang="en-US" sz="3200" b="1" dirty="0">
                <a:latin typeface="Arial Black" panose="020B0A04020102020204" pitchFamily="34" charset="0"/>
              </a:rPr>
              <a:t>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endParaRPr lang="en-US" sz="3200" b="1" dirty="0">
              <a:latin typeface="Arial Black" panose="020B0A04020102020204" pitchFamily="34" charset="0"/>
            </a:endParaRPr>
          </a:p>
          <a:p>
            <a:r>
              <a:rPr lang="en-US" sz="3200" b="1" dirty="0">
                <a:latin typeface="Arial Black" panose="020B0A04020102020204" pitchFamily="34" charset="0"/>
              </a:rPr>
              <a:t>    A K x </a:t>
            </a:r>
            <a:r>
              <a:rPr lang="en-US" sz="3200" b="1" dirty="0" err="1">
                <a:latin typeface="Arial Black" panose="020B0A04020102020204" pitchFamily="34" charset="0"/>
              </a:rPr>
              <a:t>x</a:t>
            </a:r>
            <a:r>
              <a:rPr lang="en-US" sz="3200" b="1" dirty="0">
                <a:latin typeface="Arial Black" panose="020B0A04020102020204" pitchFamily="34" charset="0"/>
              </a:rPr>
              <a:t> x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x x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    x</a:t>
            </a:r>
            <a:endParaRPr lang="en-US" sz="2800" b="1" dirty="0">
              <a:latin typeface="Arial Black" panose="020B0A04020102020204" pitchFamily="34" charset="0"/>
            </a:endParaRPr>
          </a:p>
          <a:p>
            <a:r>
              <a:rPr lang="en-US" sz="2800" b="1" dirty="0">
                <a:latin typeface="Arial Black" panose="020B0A04020102020204" pitchFamily="34" charset="0"/>
              </a:rPr>
              <a:t>    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03305D-C472-4679-8D45-8CC4CC0D066F}"/>
              </a:ext>
            </a:extLst>
          </p:cNvPr>
          <p:cNvSpPr txBox="1"/>
          <p:nvPr/>
        </p:nvSpPr>
        <p:spPr>
          <a:xfrm>
            <a:off x="5496128" y="779647"/>
            <a:ext cx="62370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>
                <a:solidFill>
                  <a:schemeClr val="bg1"/>
                </a:solidFill>
                <a:latin typeface="Arial Black" panose="020B0A04020102020204" pitchFamily="34" charset="0"/>
              </a:rPr>
              <a:t>    Opener          Responder       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       1 NT                2 H</a:t>
            </a:r>
          </a:p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       2 S                   ??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4942E3-2F4D-458D-BEA2-F20F1E133798}"/>
              </a:ext>
            </a:extLst>
          </p:cNvPr>
          <p:cNvSpPr txBox="1"/>
          <p:nvPr/>
        </p:nvSpPr>
        <p:spPr>
          <a:xfrm>
            <a:off x="5178168" y="3013450"/>
            <a:ext cx="623706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Commentary:</a:t>
            </a:r>
          </a:p>
          <a:p>
            <a:endParaRPr lang="en-US" sz="1600" b="1" dirty="0"/>
          </a:p>
          <a:p>
            <a:r>
              <a:rPr lang="en-US" sz="3200" b="1" dirty="0"/>
              <a:t>3 H  Show another 5 card suit and tell partner you have game going values (10+).  Trust partner to pick between 4H, 4S or 3NT</a:t>
            </a:r>
          </a:p>
          <a:p>
            <a:endParaRPr lang="en-US" sz="28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7FAE12-0E46-4F36-BDA7-70407DF1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t>9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644770-674B-4741-8BD6-F22F6614490E}"/>
              </a:ext>
            </a:extLst>
          </p:cNvPr>
          <p:cNvSpPr/>
          <p:nvPr/>
        </p:nvSpPr>
        <p:spPr>
          <a:xfrm>
            <a:off x="458805" y="666632"/>
            <a:ext cx="63198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255171352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12776</TotalTime>
  <Words>574</Words>
  <Application>Microsoft Office PowerPoint</Application>
  <PresentationFormat>Widescreen</PresentationFormat>
  <Paragraphs>157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 DARLING</vt:lpstr>
      <vt:lpstr>Arial Black</vt:lpstr>
      <vt:lpstr>Calibri</vt:lpstr>
      <vt:lpstr>Century Gothic</vt:lpstr>
      <vt:lpstr>Wingdings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Minor Forcing</dc:title>
  <dc:creator>John Grossmann</dc:creator>
  <cp:lastModifiedBy>John Grossmann</cp:lastModifiedBy>
  <cp:revision>61</cp:revision>
  <cp:lastPrinted>2020-12-08T07:23:59Z</cp:lastPrinted>
  <dcterms:created xsi:type="dcterms:W3CDTF">2020-09-18T22:45:08Z</dcterms:created>
  <dcterms:modified xsi:type="dcterms:W3CDTF">2020-12-08T07:24:03Z</dcterms:modified>
</cp:coreProperties>
</file>