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2" r:id="rId1"/>
  </p:sldMasterIdLst>
  <p:notesMasterIdLst>
    <p:notesMasterId r:id="rId13"/>
  </p:notesMasterIdLst>
  <p:sldIdLst>
    <p:sldId id="271" r:id="rId2"/>
    <p:sldId id="259" r:id="rId3"/>
    <p:sldId id="276" r:id="rId4"/>
    <p:sldId id="281" r:id="rId5"/>
    <p:sldId id="283" r:id="rId6"/>
    <p:sldId id="284" r:id="rId7"/>
    <p:sldId id="267" r:id="rId8"/>
    <p:sldId id="285" r:id="rId9"/>
    <p:sldId id="286" r:id="rId10"/>
    <p:sldId id="280" r:id="rId11"/>
    <p:sldId id="287" r:id="rId12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67050" cy="469900"/>
          </a:xfrm>
          <a:prstGeom prst="rect">
            <a:avLst/>
          </a:prstGeom>
        </p:spPr>
        <p:txBody>
          <a:bodyPr vert="horz" lIns="91430" tIns="45714" rIns="91430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1"/>
            <a:ext cx="3067050" cy="469900"/>
          </a:xfrm>
          <a:prstGeom prst="rect">
            <a:avLst/>
          </a:prstGeom>
        </p:spPr>
        <p:txBody>
          <a:bodyPr vert="horz" lIns="91430" tIns="45714" rIns="91430" bIns="45714" rtlCol="0"/>
          <a:lstStyle>
            <a:lvl1pPr algn="r">
              <a:defRPr sz="1200"/>
            </a:lvl1pPr>
          </a:lstStyle>
          <a:p>
            <a:fld id="{0DC7C65F-99DC-4AA8-B049-53BD73A971C5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0250" y="1169988"/>
            <a:ext cx="561657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4" rIns="91430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6" y="4505326"/>
            <a:ext cx="5661025" cy="3687763"/>
          </a:xfrm>
          <a:prstGeom prst="rect">
            <a:avLst/>
          </a:prstGeom>
        </p:spPr>
        <p:txBody>
          <a:bodyPr vert="horz" lIns="91430" tIns="45714" rIns="91430" bIns="457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30" tIns="45714" rIns="91430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30" tIns="45714" rIns="91430" bIns="45714" rtlCol="0" anchor="b"/>
          <a:lstStyle>
            <a:lvl1pPr algn="r">
              <a:defRPr sz="1200"/>
            </a:lvl1pPr>
          </a:lstStyle>
          <a:p>
            <a:fld id="{2BAE4923-AED3-40D2-BBA7-262EF2B5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50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A07F5-DF7C-47B8-82E0-2CD721F3DEC4}" type="datetime2">
              <a:rPr lang="en-US" smtClean="0"/>
              <a:t>Tuesday, December 1,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70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F0CE-DC24-4B5C-A12E-197C9C39B65F}" type="datetime2">
              <a:rPr lang="en-US" smtClean="0"/>
              <a:t>Tuesday, December 1,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232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20B5-6A4B-497E-B13E-6C85D1CBB8C3}" type="datetime2">
              <a:rPr lang="en-US" smtClean="0"/>
              <a:t>Tuesday, December 1,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55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2BD5-61EB-4329-92E5-AFD693910758}" type="datetime2">
              <a:rPr lang="en-US" smtClean="0"/>
              <a:t>Tuesday, December 1,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3562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ECC88-2EDB-4B72-9C2A-2996567D5E2D}" type="datetime2">
              <a:rPr lang="en-US" smtClean="0"/>
              <a:t>Tuesday, December 1,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63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D6D1-2217-4B2C-8B02-B7DEAD8093FB}" type="datetime2">
              <a:rPr lang="en-US" smtClean="0"/>
              <a:t>Tuesday, December 1,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2618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D10B-FE37-4859-8D89-B00EC47668CB}" type="datetime2">
              <a:rPr lang="en-US" smtClean="0"/>
              <a:t>Tuesday, December 1,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927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94D65-0981-4635-AA4F-F691D894F636}" type="datetime2">
              <a:rPr lang="en-US" smtClean="0"/>
              <a:t>Tuesday, December 1,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50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99C8-3B43-4B36-B42A-E55BBB059620}" type="datetime2">
              <a:rPr lang="en-US" smtClean="0"/>
              <a:t>Tuesday, December 1,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6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5BE2-6AC4-4422-A557-12D5599C2BB7}" type="datetime2">
              <a:rPr lang="en-US" smtClean="0"/>
              <a:t>Tuesday, December 1,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0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12C1-DF8B-4C8E-97F1-256A58DD68A0}" type="datetime2">
              <a:rPr lang="en-US" smtClean="0"/>
              <a:t>Tuesday, December 1,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75BE-8354-4325-B370-4AD2071B4672}" type="datetime2">
              <a:rPr lang="en-US" smtClean="0"/>
              <a:t>Tuesday, December 1,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46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2876-B67F-4A9E-9168-B3BD47D57C4C}" type="datetime2">
              <a:rPr lang="en-US" smtClean="0"/>
              <a:t>Tuesday, December 1,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62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28730-2C1D-4D6F-9C08-2C5F9E301700}" type="datetime2">
              <a:rPr lang="en-US" smtClean="0"/>
              <a:t>Tuesday, December 1,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4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285D-0DBD-4910-A650-445E4D62C94F}" type="datetime2">
              <a:rPr lang="en-US" smtClean="0"/>
              <a:t>Tuesday, December 1,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89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EC506-C11F-4DCD-94B7-812D79D9B60D}" type="datetime2">
              <a:rPr lang="en-US" smtClean="0"/>
              <a:t>Tuesday, December 1,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763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DF6A6-CA29-46A1-BA6F-F99A739F623C}" type="datetime2">
              <a:rPr lang="en-US" smtClean="0"/>
              <a:t>Tuesday, December 1,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2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493E7C8-C77A-4105-9624-97C24BD4A436}" type="datetime2">
              <a:rPr lang="en-US" smtClean="0"/>
              <a:t>Tuesday, December 1,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7362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  <p:sldLayoutId id="21474838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28000">
              <a:srgbClr val="D24634"/>
            </a:gs>
            <a:gs pos="4000">
              <a:srgbClr val="FFFF00"/>
            </a:gs>
            <a:gs pos="97345">
              <a:schemeClr val="accent1">
                <a:lumMod val="75000"/>
              </a:schemeClr>
            </a:gs>
            <a:gs pos="67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C5456-9FF3-4523-ABDF-DD5641C69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983" y="418744"/>
            <a:ext cx="5238207" cy="1606609"/>
          </a:xfrm>
        </p:spPr>
        <p:txBody>
          <a:bodyPr>
            <a:noAutofit/>
          </a:bodyPr>
          <a:lstStyle/>
          <a:p>
            <a:r>
              <a:rPr lang="en-US" sz="12000">
                <a:solidFill>
                  <a:schemeClr val="bg1"/>
                </a:solidFill>
                <a:latin typeface="AR DARLING" panose="02000000000000000000" pitchFamily="2" charset="0"/>
              </a:rPr>
              <a:t>HSGT</a:t>
            </a:r>
            <a:endParaRPr lang="en-US" sz="12000" dirty="0">
              <a:solidFill>
                <a:schemeClr val="bg1"/>
              </a:solidFill>
              <a:latin typeface="AR DARLING" panose="02000000000000000000" pitchFamily="2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5D90DCA-8553-4953-8207-D9F897495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5743" y="5529128"/>
            <a:ext cx="10480516" cy="639707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tx1"/>
                </a:solidFill>
              </a:rPr>
              <a:t>Colorado</a:t>
            </a:r>
            <a:r>
              <a:rPr lang="en-US" sz="3200" b="1">
                <a:solidFill>
                  <a:schemeClr val="bg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b="1">
                <a:solidFill>
                  <a:schemeClr val="tx1"/>
                </a:solidFill>
              </a:rPr>
              <a:t>Front Range Bridge</a:t>
            </a: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640810-11B2-44DF-A947-DB97E9060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33133">
            <a:off x="1339780" y="758563"/>
            <a:ext cx="4300244" cy="387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7CE27A1-93DE-4FBF-B845-F56816D71380}"/>
              </a:ext>
            </a:extLst>
          </p:cNvPr>
          <p:cNvSpPr txBox="1"/>
          <p:nvPr/>
        </p:nvSpPr>
        <p:spPr>
          <a:xfrm>
            <a:off x="8017590" y="2274838"/>
            <a:ext cx="26070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latin typeface="Arial Black" panose="020B0A04020102020204" pitchFamily="34" charset="0"/>
              </a:rPr>
              <a:t>Help</a:t>
            </a:r>
          </a:p>
          <a:p>
            <a:r>
              <a:rPr lang="en-US" sz="4000" b="1">
                <a:solidFill>
                  <a:schemeClr val="bg1"/>
                </a:solidFill>
                <a:latin typeface="Arial Black" panose="020B0A04020102020204" pitchFamily="34" charset="0"/>
              </a:rPr>
              <a:t>Suit</a:t>
            </a:r>
          </a:p>
          <a:p>
            <a:r>
              <a:rPr lang="en-US" sz="4000" b="1">
                <a:solidFill>
                  <a:schemeClr val="bg1"/>
                </a:solidFill>
                <a:latin typeface="Arial Black" panose="020B0A04020102020204" pitchFamily="34" charset="0"/>
              </a:rPr>
              <a:t>Game</a:t>
            </a:r>
          </a:p>
          <a:p>
            <a:r>
              <a:rPr lang="en-US" sz="4000" b="1">
                <a:solidFill>
                  <a:schemeClr val="bg1"/>
                </a:solidFill>
                <a:latin typeface="Arial Black" panose="020B0A04020102020204" pitchFamily="34" charset="0"/>
              </a:rPr>
              <a:t>Try</a:t>
            </a:r>
            <a:endParaRPr lang="en-US" sz="4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769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964" y="1282560"/>
            <a:ext cx="10814504" cy="48584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It’s all about partnership agreements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Ask a better question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sz="3600" dirty="0">
                <a:latin typeface="Arial Black" panose="020B0A04020102020204" pitchFamily="34" charset="0"/>
              </a:rPr>
              <a:t>Engage partner in the decision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Find good games, avoid overbidding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tx1"/>
                </a:solidFill>
                <a:latin typeface="Arial Black" panose="020B0A04020102020204" pitchFamily="34" charset="0"/>
              </a:rPr>
              <a:t>     </a:t>
            </a:r>
            <a:r>
              <a:rPr lang="en-US" sz="3900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</a:p>
          <a:p>
            <a:pPr marL="0" indent="0">
              <a:buNone/>
            </a:pPr>
            <a:r>
              <a:rPr lang="en-US" sz="3900" dirty="0">
                <a:solidFill>
                  <a:schemeClr val="tx1"/>
                </a:solidFill>
                <a:latin typeface="Arial Black" panose="020B0A04020102020204" pitchFamily="34" charset="0"/>
              </a:rPr>
              <a:t>     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A02A11-3667-4B47-845A-4829673E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051389" cy="669925"/>
          </a:xfrm>
        </p:spPr>
        <p:txBody>
          <a:bodyPr/>
          <a:lstStyle/>
          <a:p>
            <a:fld id="{1621B6DD-29C1-4FEA-923F-71EA1347694C}" type="slidenum">
              <a:rPr lang="en-US" smtClean="0">
                <a:solidFill>
                  <a:schemeClr val="bg1"/>
                </a:solidFill>
              </a:r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601277" y="451563"/>
            <a:ext cx="91054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Recommendations</a:t>
            </a:r>
            <a:r>
              <a:rPr lang="en-US" sz="4800" dirty="0">
                <a:latin typeface="Arial Black" panose="020B0A040201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33578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C5456-9FF3-4523-ABDF-DD5641C69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983" y="418745"/>
            <a:ext cx="889945" cy="1244686"/>
          </a:xfrm>
        </p:spPr>
        <p:txBody>
          <a:bodyPr>
            <a:noAutofit/>
          </a:bodyPr>
          <a:lstStyle/>
          <a:p>
            <a:r>
              <a:rPr lang="en-US" sz="12000" dirty="0">
                <a:solidFill>
                  <a:schemeClr val="bg1"/>
                </a:solidFill>
                <a:latin typeface="AR DARLING" panose="02000000000000000000" pitchFamily="2" charset="0"/>
              </a:rPr>
              <a:t> 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5D90DCA-8553-4953-8207-D9F897495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5743" y="5529128"/>
            <a:ext cx="10480516" cy="639707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tx1"/>
                </a:solidFill>
              </a:rPr>
              <a:t>Colorado</a:t>
            </a:r>
            <a:r>
              <a:rPr lang="en-US" sz="3200" b="1">
                <a:solidFill>
                  <a:schemeClr val="bg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b="1">
                <a:solidFill>
                  <a:schemeClr val="tx1"/>
                </a:solidFill>
              </a:rPr>
              <a:t>Front Range Bridge</a:t>
            </a: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640810-11B2-44DF-A947-DB97E9060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33133">
            <a:off x="1884878" y="1382670"/>
            <a:ext cx="3292864" cy="2963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7CE27A1-93DE-4FBF-B845-F56816D71380}"/>
              </a:ext>
            </a:extLst>
          </p:cNvPr>
          <p:cNvSpPr txBox="1"/>
          <p:nvPr/>
        </p:nvSpPr>
        <p:spPr>
          <a:xfrm>
            <a:off x="6332706" y="846306"/>
            <a:ext cx="4880366" cy="381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Black" panose="020B0A04020102020204" pitchFamily="34" charset="0"/>
              </a:rPr>
              <a:t>Help</a:t>
            </a:r>
          </a:p>
          <a:p>
            <a:r>
              <a:rPr lang="en-US" sz="6000" b="1" dirty="0">
                <a:solidFill>
                  <a:schemeClr val="bg1"/>
                </a:solidFill>
                <a:latin typeface="Arial Black" panose="020B0A04020102020204" pitchFamily="34" charset="0"/>
              </a:rPr>
              <a:t>Suit</a:t>
            </a:r>
          </a:p>
          <a:p>
            <a:r>
              <a:rPr lang="en-US" sz="6000" b="1" dirty="0">
                <a:solidFill>
                  <a:schemeClr val="bg1"/>
                </a:solidFill>
                <a:latin typeface="Arial Black" panose="020B0A04020102020204" pitchFamily="34" charset="0"/>
              </a:rPr>
              <a:t>Game</a:t>
            </a:r>
          </a:p>
          <a:p>
            <a:r>
              <a:rPr lang="en-US" sz="6000" b="1" dirty="0">
                <a:solidFill>
                  <a:schemeClr val="bg1"/>
                </a:solidFill>
                <a:latin typeface="Arial Black" panose="020B0A04020102020204" pitchFamily="34" charset="0"/>
              </a:rPr>
              <a:t>Try</a:t>
            </a:r>
          </a:p>
        </p:txBody>
      </p:sp>
    </p:spTree>
    <p:extLst>
      <p:ext uri="{BB962C8B-B14F-4D97-AF65-F5344CB8AC3E}">
        <p14:creationId xmlns:p14="http://schemas.microsoft.com/office/powerpoint/2010/main" val="3686276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962" y="1674426"/>
            <a:ext cx="10750912" cy="3627148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You open 1 Heart or 1 Spade</a:t>
            </a:r>
            <a:endParaRPr lang="en-US" sz="1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sz="36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Partner raised your suit one level</a:t>
            </a:r>
          </a:p>
          <a:p>
            <a:pPr marL="0" indent="0">
              <a:buNone/>
            </a:pPr>
            <a:r>
              <a:rPr lang="en-US" sz="3600" dirty="0">
                <a:latin typeface="Arial Black" panose="020B0A04020102020204" pitchFamily="34" charset="0"/>
              </a:rPr>
              <a:t>        typically 3 card support, 6-9 </a:t>
            </a:r>
            <a:endParaRPr lang="en-US" sz="3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766642" y="648988"/>
            <a:ext cx="8412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Scenario</a:t>
            </a:r>
          </a:p>
        </p:txBody>
      </p:sp>
    </p:spTree>
    <p:extLst>
      <p:ext uri="{BB962C8B-B14F-4D97-AF65-F5344CB8AC3E}">
        <p14:creationId xmlns:p14="http://schemas.microsoft.com/office/powerpoint/2010/main" val="3966394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028" y="1626576"/>
            <a:ext cx="10427454" cy="39518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       1H </a:t>
            </a:r>
            <a:r>
              <a:rPr lang="en-US" sz="4000" dirty="0">
                <a:solidFill>
                  <a:schemeClr val="bg1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 2H   or  1S  2S</a:t>
            </a:r>
            <a:r>
              <a:rPr lang="en-US" sz="4000" u="sng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4000" u="sng" dirty="0">
                <a:solidFill>
                  <a:schemeClr val="bg1"/>
                </a:solidFill>
                <a:latin typeface="Arial Black" panose="020B0A04020102020204" pitchFamily="34" charset="0"/>
              </a:rPr>
              <a:t> 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endParaRPr lang="en-US" sz="36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  Minimum           12-15       Pass          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  Strong               19-21       Bid Game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  Intermediate     16-18       ??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A02A11-3667-4B47-845A-4829673E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051389" cy="669925"/>
          </a:xfrm>
        </p:spPr>
        <p:txBody>
          <a:bodyPr/>
          <a:lstStyle/>
          <a:p>
            <a:fld id="{1621B6DD-29C1-4FEA-923F-71EA1347694C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515497" y="415774"/>
            <a:ext cx="91054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Opener 2</a:t>
            </a:r>
            <a:r>
              <a:rPr lang="en-US" sz="4800" baseline="30000" dirty="0">
                <a:solidFill>
                  <a:schemeClr val="bg1"/>
                </a:solidFill>
                <a:latin typeface="Arial Black" panose="020B0A04020102020204" pitchFamily="34" charset="0"/>
              </a:rPr>
              <a:t>nd</a:t>
            </a:r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 Bid   </a:t>
            </a:r>
            <a:r>
              <a:rPr lang="en-US" sz="4800" dirty="0">
                <a:latin typeface="Arial Black" panose="020B0A04020102020204" pitchFamily="34" charset="0"/>
              </a:rPr>
              <a:t>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DD8D954-09FD-4E5B-B92B-66FE615C53FE}"/>
              </a:ext>
            </a:extLst>
          </p:cNvPr>
          <p:cNvCxnSpPr/>
          <p:nvPr/>
        </p:nvCxnSpPr>
        <p:spPr>
          <a:xfrm>
            <a:off x="884478" y="2964606"/>
            <a:ext cx="9762095" cy="0"/>
          </a:xfrm>
          <a:prstGeom prst="line">
            <a:avLst/>
          </a:prstGeom>
          <a:ln w="1270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070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082" y="1674426"/>
            <a:ext cx="9923318" cy="446649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Not a clear question</a:t>
            </a:r>
          </a:p>
          <a:p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Gives partner minimal information</a:t>
            </a:r>
          </a:p>
          <a:p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Result 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     often overbidding 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     games missed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786318" y="602782"/>
            <a:ext cx="9199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Old System  1M-2M-3M </a:t>
            </a:r>
          </a:p>
        </p:txBody>
      </p:sp>
    </p:spTree>
    <p:extLst>
      <p:ext uri="{BB962C8B-B14F-4D97-AF65-F5344CB8AC3E}">
        <p14:creationId xmlns:p14="http://schemas.microsoft.com/office/powerpoint/2010/main" val="3459220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8315" y="1674426"/>
            <a:ext cx="10128739" cy="328443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A clearer question</a:t>
            </a: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Engages partner in re-evaluation</a:t>
            </a: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Better results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    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759941" y="602782"/>
            <a:ext cx="9199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 HSGT to the rescue</a:t>
            </a:r>
          </a:p>
        </p:txBody>
      </p:sp>
    </p:spTree>
    <p:extLst>
      <p:ext uri="{BB962C8B-B14F-4D97-AF65-F5344CB8AC3E}">
        <p14:creationId xmlns:p14="http://schemas.microsoft.com/office/powerpoint/2010/main" val="79125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28" y="1529444"/>
            <a:ext cx="10229727" cy="4383993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Bid any suit under 3 of Major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       shows toothy suit like  K J x </a:t>
            </a:r>
            <a:r>
              <a:rPr lang="en-US" sz="4000" dirty="0" err="1">
                <a:solidFill>
                  <a:schemeClr val="tx1"/>
                </a:solidFill>
                <a:latin typeface="Arial Black" panose="020B0A04020102020204" pitchFamily="34" charset="0"/>
              </a:rPr>
              <a:t>x</a:t>
            </a:r>
            <a:endParaRPr lang="en-US" sz="4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2NT – with 18 points balanced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       no clear cut help</a:t>
            </a: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3 Major 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       partner, good trump honors?</a:t>
            </a:r>
          </a:p>
          <a:p>
            <a:pPr marL="0" indent="0">
              <a:buNone/>
            </a:pPr>
            <a:endParaRPr lang="en-US" sz="3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537750" y="466049"/>
            <a:ext cx="9199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 HSGT – how it works</a:t>
            </a:r>
          </a:p>
        </p:txBody>
      </p:sp>
    </p:spTree>
    <p:extLst>
      <p:ext uri="{BB962C8B-B14F-4D97-AF65-F5344CB8AC3E}">
        <p14:creationId xmlns:p14="http://schemas.microsoft.com/office/powerpoint/2010/main" val="3243711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0A710F-D980-45DC-987A-F88F9472BA73}"/>
              </a:ext>
            </a:extLst>
          </p:cNvPr>
          <p:cNvSpPr txBox="1"/>
          <p:nvPr/>
        </p:nvSpPr>
        <p:spPr>
          <a:xfrm>
            <a:off x="1245140" y="745038"/>
            <a:ext cx="3832698" cy="5847755"/>
          </a:xfrm>
          <a:prstGeom prst="rect">
            <a:avLst/>
          </a:prstGeom>
          <a:solidFill>
            <a:schemeClr val="tx2">
              <a:lumMod val="50000"/>
            </a:schemeClr>
          </a:solidFill>
          <a:ln w="50800">
            <a:solidFill>
              <a:schemeClr val="bg1"/>
            </a:solidFill>
          </a:ln>
        </p:spPr>
        <p:txBody>
          <a:bodyPr wrap="square" lIns="91440" tIns="91440" bIns="91440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</a:t>
            </a: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 </a:t>
            </a:r>
            <a:r>
              <a:rPr lang="en-US" sz="2000" b="1" u="sng" dirty="0">
                <a:latin typeface="Arial Black" panose="020B0A04020102020204" pitchFamily="34" charset="0"/>
              </a:rPr>
              <a:t>Opener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K Q T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K Q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A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x</a:t>
            </a:r>
          </a:p>
          <a:p>
            <a:endParaRPr lang="en-US" sz="2800" b="1" dirty="0"/>
          </a:p>
          <a:p>
            <a:endParaRPr lang="en-US" sz="2800" b="1" dirty="0">
              <a:latin typeface="Arial Black" panose="020B0A04020102020204" pitchFamily="34" charset="0"/>
            </a:endParaRPr>
          </a:p>
          <a:p>
            <a:r>
              <a:rPr lang="en-US" sz="2800" b="1" dirty="0">
                <a:latin typeface="Arial Black" panose="020B0A04020102020204" pitchFamily="34" charset="0"/>
              </a:rPr>
              <a:t>        </a:t>
            </a:r>
            <a:r>
              <a:rPr lang="en-US" sz="2000" b="1" u="sng" dirty="0">
                <a:latin typeface="Arial Black" panose="020B0A04020102020204" pitchFamily="34" charset="0"/>
              </a:rPr>
              <a:t>Responder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x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J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K Q J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03305D-C472-4679-8D45-8CC4CC0D066F}"/>
              </a:ext>
            </a:extLst>
          </p:cNvPr>
          <p:cNvSpPr txBox="1"/>
          <p:nvPr/>
        </p:nvSpPr>
        <p:spPr>
          <a:xfrm>
            <a:off x="5496128" y="779647"/>
            <a:ext cx="62370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latin typeface="Arial Black" panose="020B0A04020102020204" pitchFamily="34" charset="0"/>
              </a:rPr>
              <a:t>    Opener          Responder      </a:t>
            </a:r>
            <a:r>
              <a:rPr lang="en-US" sz="3200" u="sng" dirty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        1 S                 2 S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        ? 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4942E3-2F4D-458D-BEA2-F20F1E133798}"/>
              </a:ext>
            </a:extLst>
          </p:cNvPr>
          <p:cNvSpPr txBox="1"/>
          <p:nvPr/>
        </p:nvSpPr>
        <p:spPr>
          <a:xfrm>
            <a:off x="5586337" y="3408650"/>
            <a:ext cx="591910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Commentary:</a:t>
            </a:r>
          </a:p>
          <a:p>
            <a:r>
              <a:rPr lang="en-US" sz="2800" b="1" dirty="0"/>
              <a:t>OK, opener does not have 16+ but with extra trump, bid 3D! (alert) asking for help in Diamonds.</a:t>
            </a:r>
          </a:p>
          <a:p>
            <a:endParaRPr lang="en-US" sz="28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7FAE12-0E46-4F36-BDA7-70407DF1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7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644770-674B-4741-8BD6-F22F6614490E}"/>
              </a:ext>
            </a:extLst>
          </p:cNvPr>
          <p:cNvSpPr/>
          <p:nvPr/>
        </p:nvSpPr>
        <p:spPr>
          <a:xfrm>
            <a:off x="458805" y="666632"/>
            <a:ext cx="6319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9230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0A710F-D980-45DC-987A-F88F9472BA73}"/>
              </a:ext>
            </a:extLst>
          </p:cNvPr>
          <p:cNvSpPr txBox="1"/>
          <p:nvPr/>
        </p:nvSpPr>
        <p:spPr>
          <a:xfrm>
            <a:off x="1245140" y="745038"/>
            <a:ext cx="3832698" cy="5847755"/>
          </a:xfrm>
          <a:prstGeom prst="rect">
            <a:avLst/>
          </a:prstGeom>
          <a:solidFill>
            <a:schemeClr val="tx2">
              <a:lumMod val="50000"/>
            </a:schemeClr>
          </a:solidFill>
          <a:ln w="50800">
            <a:solidFill>
              <a:schemeClr val="bg1"/>
            </a:solidFill>
          </a:ln>
        </p:spPr>
        <p:txBody>
          <a:bodyPr wrap="square" lIns="91440" tIns="91440" bIns="91440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</a:t>
            </a: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 </a:t>
            </a:r>
            <a:r>
              <a:rPr lang="en-US" sz="2000" b="1" u="sng" dirty="0">
                <a:latin typeface="Arial Black" panose="020B0A04020102020204" pitchFamily="34" charset="0"/>
              </a:rPr>
              <a:t>Opener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J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A K Q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A K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x</a:t>
            </a:r>
          </a:p>
          <a:p>
            <a:endParaRPr lang="en-US" sz="2800" b="1" dirty="0"/>
          </a:p>
          <a:p>
            <a:endParaRPr lang="en-US" sz="2800" b="1" dirty="0">
              <a:latin typeface="Arial Black" panose="020B0A04020102020204" pitchFamily="34" charset="0"/>
            </a:endParaRPr>
          </a:p>
          <a:p>
            <a:r>
              <a:rPr lang="en-US" sz="2800" b="1" dirty="0">
                <a:latin typeface="Arial Black" panose="020B0A04020102020204" pitchFamily="34" charset="0"/>
              </a:rPr>
              <a:t>        </a:t>
            </a:r>
            <a:r>
              <a:rPr lang="en-US" sz="2000" b="1" u="sng" dirty="0">
                <a:latin typeface="Arial Black" panose="020B0A04020102020204" pitchFamily="34" charset="0"/>
              </a:rPr>
              <a:t>Responder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K Q x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Q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x x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03305D-C472-4679-8D45-8CC4CC0D066F}"/>
              </a:ext>
            </a:extLst>
          </p:cNvPr>
          <p:cNvSpPr txBox="1"/>
          <p:nvPr/>
        </p:nvSpPr>
        <p:spPr>
          <a:xfrm>
            <a:off x="5496128" y="779647"/>
            <a:ext cx="62370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latin typeface="Arial Black" panose="020B0A04020102020204" pitchFamily="34" charset="0"/>
              </a:rPr>
              <a:t>    Opener          Responder      </a:t>
            </a:r>
            <a:r>
              <a:rPr lang="en-US" sz="3200" u="sng" dirty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        1 S                 2 S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        ? 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4942E3-2F4D-458D-BEA2-F20F1E133798}"/>
              </a:ext>
            </a:extLst>
          </p:cNvPr>
          <p:cNvSpPr txBox="1"/>
          <p:nvPr/>
        </p:nvSpPr>
        <p:spPr>
          <a:xfrm>
            <a:off x="5586337" y="3408650"/>
            <a:ext cx="591910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Commentary:</a:t>
            </a:r>
          </a:p>
          <a:p>
            <a:r>
              <a:rPr lang="en-US" sz="2800" b="1" dirty="0"/>
              <a:t>Opener has 17 HCPs and his side suits are good.  Raise 3S asking partner about trump quality.</a:t>
            </a:r>
          </a:p>
          <a:p>
            <a:endParaRPr lang="en-US" sz="28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7FAE12-0E46-4F36-BDA7-70407DF1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8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644770-674B-4741-8BD6-F22F6614490E}"/>
              </a:ext>
            </a:extLst>
          </p:cNvPr>
          <p:cNvSpPr/>
          <p:nvPr/>
        </p:nvSpPr>
        <p:spPr>
          <a:xfrm>
            <a:off x="458805" y="666632"/>
            <a:ext cx="6319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4168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0A710F-D980-45DC-987A-F88F9472BA73}"/>
              </a:ext>
            </a:extLst>
          </p:cNvPr>
          <p:cNvSpPr txBox="1"/>
          <p:nvPr/>
        </p:nvSpPr>
        <p:spPr>
          <a:xfrm>
            <a:off x="1245140" y="745038"/>
            <a:ext cx="3832698" cy="5847755"/>
          </a:xfrm>
          <a:prstGeom prst="rect">
            <a:avLst/>
          </a:prstGeom>
          <a:solidFill>
            <a:schemeClr val="tx2">
              <a:lumMod val="50000"/>
            </a:schemeClr>
          </a:solidFill>
          <a:ln w="50800">
            <a:solidFill>
              <a:schemeClr val="bg1"/>
            </a:solidFill>
          </a:ln>
        </p:spPr>
        <p:txBody>
          <a:bodyPr wrap="square" lIns="91440" tIns="91440" bIns="91440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</a:t>
            </a: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 </a:t>
            </a:r>
            <a:r>
              <a:rPr lang="en-US" sz="2000" b="1" u="sng" dirty="0">
                <a:latin typeface="Arial Black" panose="020B0A04020102020204" pitchFamily="34" charset="0"/>
              </a:rPr>
              <a:t>Opener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A K Q T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Q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A J T x</a:t>
            </a:r>
          </a:p>
          <a:p>
            <a:endParaRPr lang="en-US" sz="2800" b="1" dirty="0"/>
          </a:p>
          <a:p>
            <a:endParaRPr lang="en-US" sz="2800" b="1" dirty="0">
              <a:latin typeface="Arial Black" panose="020B0A04020102020204" pitchFamily="34" charset="0"/>
            </a:endParaRPr>
          </a:p>
          <a:p>
            <a:r>
              <a:rPr lang="en-US" sz="2800" b="1" dirty="0">
                <a:latin typeface="Arial Black" panose="020B0A04020102020204" pitchFamily="34" charset="0"/>
              </a:rPr>
              <a:t>        </a:t>
            </a:r>
            <a:r>
              <a:rPr lang="en-US" sz="2000" b="1" u="sng" dirty="0">
                <a:latin typeface="Arial Black" panose="020B0A04020102020204" pitchFamily="34" charset="0"/>
              </a:rPr>
              <a:t>Responder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J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A K T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03305D-C472-4679-8D45-8CC4CC0D066F}"/>
              </a:ext>
            </a:extLst>
          </p:cNvPr>
          <p:cNvSpPr txBox="1"/>
          <p:nvPr/>
        </p:nvSpPr>
        <p:spPr>
          <a:xfrm>
            <a:off x="5496128" y="779647"/>
            <a:ext cx="62370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latin typeface="Arial Black" panose="020B0A04020102020204" pitchFamily="34" charset="0"/>
              </a:rPr>
              <a:t>    Opener          Responder      </a:t>
            </a:r>
            <a:r>
              <a:rPr lang="en-US" sz="3200" u="sng" dirty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        1 H                 2 H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        ? 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4942E3-2F4D-458D-BEA2-F20F1E133798}"/>
              </a:ext>
            </a:extLst>
          </p:cNvPr>
          <p:cNvSpPr txBox="1"/>
          <p:nvPr/>
        </p:nvSpPr>
        <p:spPr>
          <a:xfrm>
            <a:off x="5586337" y="3408650"/>
            <a:ext cx="591910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Commentary:</a:t>
            </a:r>
          </a:p>
          <a:p>
            <a:r>
              <a:rPr lang="en-US" sz="2800" b="1" dirty="0"/>
              <a:t>Opener has 16 HCPs and can ask for help in Clubs.  Responder can’t help there, but can bid 3D showing an excellent side suit.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7FAE12-0E46-4F36-BDA7-70407DF1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9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644770-674B-4741-8BD6-F22F6614490E}"/>
              </a:ext>
            </a:extLst>
          </p:cNvPr>
          <p:cNvSpPr/>
          <p:nvPr/>
        </p:nvSpPr>
        <p:spPr>
          <a:xfrm>
            <a:off x="458805" y="666632"/>
            <a:ext cx="6319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03687180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12714</TotalTime>
  <Words>418</Words>
  <Application>Microsoft Office PowerPoint</Application>
  <PresentationFormat>Widescreen</PresentationFormat>
  <Paragraphs>116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 DARLING</vt:lpstr>
      <vt:lpstr>Arial Black</vt:lpstr>
      <vt:lpstr>Calibri</vt:lpstr>
      <vt:lpstr>Century Gothic</vt:lpstr>
      <vt:lpstr>Wingdings</vt:lpstr>
      <vt:lpstr>Wingdings 3</vt:lpstr>
      <vt:lpstr>Slice</vt:lpstr>
      <vt:lpstr>HSGT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Minor Forcing</dc:title>
  <dc:creator>John Grossmann</dc:creator>
  <cp:lastModifiedBy>John Grossmann</cp:lastModifiedBy>
  <cp:revision>54</cp:revision>
  <cp:lastPrinted>2020-12-01T18:08:34Z</cp:lastPrinted>
  <dcterms:created xsi:type="dcterms:W3CDTF">2020-09-18T22:45:08Z</dcterms:created>
  <dcterms:modified xsi:type="dcterms:W3CDTF">2020-12-01T18:18:59Z</dcterms:modified>
</cp:coreProperties>
</file>