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notesMasterIdLst>
    <p:notesMasterId r:id="rId17"/>
  </p:notesMasterIdLst>
  <p:sldIdLst>
    <p:sldId id="256" r:id="rId2"/>
    <p:sldId id="417" r:id="rId3"/>
    <p:sldId id="489" r:id="rId4"/>
    <p:sldId id="466" r:id="rId5"/>
    <p:sldId id="501" r:id="rId6"/>
    <p:sldId id="502" r:id="rId7"/>
    <p:sldId id="503" r:id="rId8"/>
    <p:sldId id="498" r:id="rId9"/>
    <p:sldId id="465" r:id="rId10"/>
    <p:sldId id="418" r:id="rId11"/>
    <p:sldId id="491" r:id="rId12"/>
    <p:sldId id="494" r:id="rId13"/>
    <p:sldId id="497" r:id="rId14"/>
    <p:sldId id="499" r:id="rId15"/>
    <p:sldId id="472" r:id="rId1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99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69" autoAdjust="0"/>
    <p:restoredTop sz="95474" autoAdjust="0"/>
  </p:normalViewPr>
  <p:slideViewPr>
    <p:cSldViewPr>
      <p:cViewPr varScale="1">
        <p:scale>
          <a:sx n="48" d="100"/>
          <a:sy n="48" d="100"/>
        </p:scale>
        <p:origin x="1716" y="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F7F84F5-89C4-A090-2004-677910DD920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F10B87-339D-F170-6E08-6819BB93260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1C9AFF29-8D18-435B-AD95-D12CB6DE86A1}" type="datetimeFigureOut">
              <a:rPr lang="en-US"/>
              <a:pPr>
                <a:defRPr/>
              </a:pPr>
              <a:t>6/22/2025</a:t>
            </a:fld>
            <a:endParaRPr lang="en-US" dirty="0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787C151-D1B9-F29B-08AD-64F13B09660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EC45104-7FCB-EE0F-7E58-4D25E78126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A88EB8-62C4-028F-2BBD-F168E33E870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009070-8B09-E25C-88AC-686058450D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DDF1D04-A449-4187-AAE2-E27ADEBCA36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2DFD28F5-A744-B186-A03E-AE5456710EA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CFC61F3A-EF6F-2E91-4647-3FB67EEBBAB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IE" altLang="en-US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C873EE76-670F-636D-349F-D5C3221DAA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55650" indent="-2905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63638" indent="-23177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30363" indent="-23177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95500" indent="-23177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228549A-EDAF-4CFF-B337-3E04AEEC6730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>
            <a:extLst>
              <a:ext uri="{FF2B5EF4-FFF2-40B4-BE49-F238E27FC236}">
                <a16:creationId xmlns:a16="http://schemas.microsoft.com/office/drawing/2014/main" id="{5824DAAD-78C4-868E-BFB0-744B2E51220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>
            <a:extLst>
              <a:ext uri="{FF2B5EF4-FFF2-40B4-BE49-F238E27FC236}">
                <a16:creationId xmlns:a16="http://schemas.microsoft.com/office/drawing/2014/main" id="{7C25AB9E-4696-7489-3817-5A718F1C4C9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IE" altLang="en-US"/>
          </a:p>
        </p:txBody>
      </p:sp>
      <p:sp>
        <p:nvSpPr>
          <p:cNvPr id="23556" name="Slide Number Placeholder 3">
            <a:extLst>
              <a:ext uri="{FF2B5EF4-FFF2-40B4-BE49-F238E27FC236}">
                <a16:creationId xmlns:a16="http://schemas.microsoft.com/office/drawing/2014/main" id="{56A4F5A2-946A-868F-CE69-01BED60DB1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55650" indent="-2905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63638" indent="-23177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30363" indent="-23177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95500" indent="-23177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E8FC58A-1BC0-4D98-BEF1-0F216289FF99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7">
            <a:extLst>
              <a:ext uri="{FF2B5EF4-FFF2-40B4-BE49-F238E27FC236}">
                <a16:creationId xmlns:a16="http://schemas.microsoft.com/office/drawing/2014/main" id="{CE07CC4F-8F31-E187-E3B1-62568DF6184E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1219200"/>
            <a:ext cx="0" cy="2057400"/>
          </a:xfrm>
          <a:prstGeom prst="line">
            <a:avLst/>
          </a:prstGeom>
          <a:noFill/>
          <a:ln w="3492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3" name="Oval 8">
            <a:extLst>
              <a:ext uri="{FF2B5EF4-FFF2-40B4-BE49-F238E27FC236}">
                <a16:creationId xmlns:a16="http://schemas.microsoft.com/office/drawing/2014/main" id="{F4285296-B551-F0F8-57D1-BD00D08373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513" y="2103438"/>
            <a:ext cx="347662" cy="347662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endParaRPr lang="en-US" altLang="en-US" sz="2400" dirty="0">
              <a:latin typeface="Times New Roman" pitchFamily="18" charset="0"/>
            </a:endParaRPr>
          </a:p>
        </p:txBody>
      </p:sp>
      <p:sp>
        <p:nvSpPr>
          <p:cNvPr id="4" name="Oval 9">
            <a:extLst>
              <a:ext uri="{FF2B5EF4-FFF2-40B4-BE49-F238E27FC236}">
                <a16:creationId xmlns:a16="http://schemas.microsoft.com/office/drawing/2014/main" id="{CA55A4E8-6193-0CF5-8DC0-95E7658337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775" y="2105025"/>
            <a:ext cx="349250" cy="34766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endParaRPr lang="en-US" altLang="en-US" sz="2400" dirty="0">
              <a:latin typeface="Times New Roman" pitchFamily="18" charset="0"/>
            </a:endParaRPr>
          </a:p>
        </p:txBody>
      </p:sp>
      <p:sp>
        <p:nvSpPr>
          <p:cNvPr id="5" name="Oval 10">
            <a:extLst>
              <a:ext uri="{FF2B5EF4-FFF2-40B4-BE49-F238E27FC236}">
                <a16:creationId xmlns:a16="http://schemas.microsoft.com/office/drawing/2014/main" id="{327DA960-9E9F-8915-FE0E-6F86BA3C24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25" y="2105025"/>
            <a:ext cx="347663" cy="34766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endParaRPr lang="en-US" altLang="en-US" sz="2400" dirty="0">
              <a:latin typeface="Times New Roman" pitchFamily="18" charset="0"/>
            </a:endParaRPr>
          </a:p>
        </p:txBody>
      </p:sp>
      <p:sp>
        <p:nvSpPr>
          <p:cNvPr id="829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33600" y="1371600"/>
            <a:ext cx="6477000" cy="1752600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733800"/>
            <a:ext cx="6477000" cy="19812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2A97044A-FDD1-2CDB-6821-763A9A93D4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7086600" y="6248400"/>
            <a:ext cx="1524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EC62E621-B4D0-39D6-2FCD-73D03BCDB3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810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E6566BD5-9129-8E38-92EA-D411E5A6A2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22098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B52AA5-A1BC-4BCC-98D9-8E164D549EA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18256681"/>
      </p:ext>
    </p:extLst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68C1B8-BAE9-9721-5CBD-45B27B4153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7E6AADA-4D38-6911-34EE-C24B7750EA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73B11A1-C2B7-1F19-14D7-40450D1748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DC3C2C-2D52-4B61-8FF1-BB43407D3C0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75547202"/>
      </p:ext>
    </p:extLst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90500"/>
            <a:ext cx="1752600" cy="5829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190500"/>
            <a:ext cx="5105400" cy="5829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035EAD4-9F69-F126-CEB9-49FBD002C5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5BC19F8-DCCA-751A-C80B-453A46C77C0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FF51359-CCC1-3D7B-FC15-15176A31B8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04A1AF-AD06-46D8-AFE0-2565F891E2B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37548934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05000"/>
            <a:ext cx="7368480" cy="4692352"/>
          </a:xfrm>
        </p:spPr>
        <p:txBody>
          <a:bodyPr/>
          <a:lstStyle>
            <a:lvl1pPr marL="342900" indent="-342900">
              <a:buFont typeface="Wingdings" panose="05000000000000000000" pitchFamily="2" charset="2"/>
              <a:buChar char="§"/>
              <a:defRPr/>
            </a:lvl1pPr>
            <a:lvl2pPr marL="742950" indent="-285750">
              <a:buFont typeface="Arial" panose="020B0604020202020204" pitchFamily="34" charset="0"/>
              <a:buChar char="•"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717735256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7040E20-58EB-F28E-FA20-0601A4C933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0DC89D0-DE2F-C468-8AA4-393FBA522A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0B8F797-E04B-CA2A-EE0D-975D70F306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0EE9B2-3826-4B69-AC04-6C98F8746E4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02186354"/>
      </p:ext>
    </p:extLst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0" y="19050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19050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93084F9-B631-8A23-D605-5C8CAB1261B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8AF1B9B-6020-8CF4-D1AE-83859AA7B8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013D5F0-697C-67CB-C68E-E63E32B058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339556-75A6-49E8-A4F3-DEEC147C296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73814674"/>
      </p:ext>
    </p:extLst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2E6CED1-B0FD-11C8-5659-4E593C7206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9911057-3CFC-418B-1E63-CEFD13D2AA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2253A38-7B71-6255-5A36-11AAA53AE1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EF1917-B320-4EB4-8C49-7794D5EEED3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75250013"/>
      </p:ext>
    </p:extLst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BC89F81-36F1-7863-472C-0E7AB42C80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ED461B8-B913-6187-BE33-448EF451B2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A38BEBE-1723-9CF5-1734-F641EC49948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893B25-0F3D-4C7A-9E6A-DE78AE17BA3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5278457"/>
      </p:ext>
    </p:extLst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5870A2E-CA16-2111-CC4B-A23258A485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75682F0-32EE-438D-2CA0-F8373239A8E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7CF4E56-5E5E-456D-6618-F1F35101B4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B479C1-AED7-4F0F-B99A-AFE9A96D681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27718421"/>
      </p:ext>
    </p:extLst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53B5F02-2E65-F66B-9F34-4FB985FF91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1CDB7B8-BBFA-7514-1D89-DDE79C91218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BBFC8C1-D10C-CD00-D95F-C78BEBED1CC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0DA3EF-EC0B-49B5-B457-494C6EA9CC5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54549918"/>
      </p:ext>
    </p:extLst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IE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CBB265D-9415-FE92-853B-22CDC24F3A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4F03417-E6F7-7CEB-07EE-0B50274755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8B94126-4A01-F624-B3F9-0F02FCEDA2E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95624A-9346-47E5-A6E2-8AC1E6FE355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37166710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833614E-A933-BB3B-99B1-788A4FF6E0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190500"/>
            <a:ext cx="7010400" cy="152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4222115-6798-4831-B9ED-F47A5228B7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0" y="1905000"/>
            <a:ext cx="7010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81924" name="Rectangle 4">
            <a:extLst>
              <a:ext uri="{FF2B5EF4-FFF2-40B4-BE49-F238E27FC236}">
                <a16:creationId xmlns:a16="http://schemas.microsoft.com/office/drawing/2014/main" id="{74DFEF55-477C-2A52-DC29-2FF4A163D1D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5" name="Rectangle 5">
            <a:extLst>
              <a:ext uri="{FF2B5EF4-FFF2-40B4-BE49-F238E27FC236}">
                <a16:creationId xmlns:a16="http://schemas.microsoft.com/office/drawing/2014/main" id="{5D013374-2D3A-93EF-A9BC-1F972DADD5D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6" name="Rectangle 6">
            <a:extLst>
              <a:ext uri="{FF2B5EF4-FFF2-40B4-BE49-F238E27FC236}">
                <a16:creationId xmlns:a16="http://schemas.microsoft.com/office/drawing/2014/main" id="{2D8A46EC-D82A-5589-FA84-04AEEF9C7D7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24000" y="624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fld id="{2300872A-1339-4059-8808-9F94465C73D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1031" name="Line 7">
            <a:extLst>
              <a:ext uri="{FF2B5EF4-FFF2-40B4-BE49-F238E27FC236}">
                <a16:creationId xmlns:a16="http://schemas.microsoft.com/office/drawing/2014/main" id="{D680F9E1-0E32-E99F-611C-B00DE23168A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71600" y="304800"/>
            <a:ext cx="0" cy="12954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1032" name="Oval 8">
            <a:extLst>
              <a:ext uri="{FF2B5EF4-FFF2-40B4-BE49-F238E27FC236}">
                <a16:creationId xmlns:a16="http://schemas.microsoft.com/office/drawing/2014/main" id="{AAF93E2F-AF3E-2E07-26C3-837854550E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838200"/>
            <a:ext cx="228600" cy="2286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endParaRPr lang="en-US" altLang="en-US" sz="2400" dirty="0">
              <a:latin typeface="Times New Roman" pitchFamily="18" charset="0"/>
            </a:endParaRPr>
          </a:p>
        </p:txBody>
      </p:sp>
      <p:sp>
        <p:nvSpPr>
          <p:cNvPr id="1033" name="Oval 9">
            <a:extLst>
              <a:ext uri="{FF2B5EF4-FFF2-40B4-BE49-F238E27FC236}">
                <a16:creationId xmlns:a16="http://schemas.microsoft.com/office/drawing/2014/main" id="{3C423AA6-CE25-D3D6-E11A-C69C52DE12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838200"/>
            <a:ext cx="228600" cy="2286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endParaRPr lang="en-US" altLang="en-US" sz="2400" dirty="0">
              <a:latin typeface="Times New Roman" pitchFamily="18" charset="0"/>
            </a:endParaRPr>
          </a:p>
        </p:txBody>
      </p:sp>
      <p:sp>
        <p:nvSpPr>
          <p:cNvPr id="1034" name="Oval 10">
            <a:extLst>
              <a:ext uri="{FF2B5EF4-FFF2-40B4-BE49-F238E27FC236}">
                <a16:creationId xmlns:a16="http://schemas.microsoft.com/office/drawing/2014/main" id="{93292649-ADBB-0DF7-1DBB-48A22FC289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7100" y="838200"/>
            <a:ext cx="228600" cy="2286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endParaRPr lang="en-US" altLang="en-US" sz="2400" dirty="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64" r:id="rId1"/>
    <p:sldLayoutId id="2147484565" r:id="rId2"/>
    <p:sldLayoutId id="2147484555" r:id="rId3"/>
    <p:sldLayoutId id="2147484556" r:id="rId4"/>
    <p:sldLayoutId id="2147484557" r:id="rId5"/>
    <p:sldLayoutId id="2147484558" r:id="rId6"/>
    <p:sldLayoutId id="2147484559" r:id="rId7"/>
    <p:sldLayoutId id="2147484560" r:id="rId8"/>
    <p:sldLayoutId id="2147484561" r:id="rId9"/>
    <p:sldLayoutId id="2147484562" r:id="rId10"/>
    <p:sldLayoutId id="2147484563" r:id="rId11"/>
  </p:sldLayoutIdLst>
  <p:transition>
    <p:wipe dir="r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0000"/>
        <a:buFont typeface="Wingdings" panose="05000000000000000000" pitchFamily="2" charset="2"/>
        <a:buChar char="¢"/>
        <a:defRPr sz="30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l"/>
        <a:defRPr sz="2800">
          <a:solidFill>
            <a:schemeClr val="tx2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2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2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cid:C2664F4F-A646-44BF-B2C3-382688572840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cid:C2664F4F-A646-44BF-B2C3-382688572840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E01393CD-080B-4D6F-923B-D2FEF3577A3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71550" y="1125538"/>
            <a:ext cx="7264400" cy="1933575"/>
          </a:xfrm>
        </p:spPr>
        <p:txBody>
          <a:bodyPr/>
          <a:lstStyle/>
          <a:p>
            <a:pPr algn="ctr" eaLnBrk="1" hangingPunct="1"/>
            <a:r>
              <a:rPr lang="en-GB" altLang="en-US" sz="3600" b="1">
                <a:latin typeface="Verdana" panose="020B0604030504040204" pitchFamily="34" charset="0"/>
              </a:rPr>
              <a:t>PROPOSED AMALGAMATION OF CBAI &amp; NIBU</a:t>
            </a:r>
            <a:br>
              <a:rPr lang="en-GB" altLang="en-US" sz="4000">
                <a:solidFill>
                  <a:srgbClr val="333399"/>
                </a:solidFill>
                <a:latin typeface="Verdana" panose="020B0604030504040204" pitchFamily="34" charset="0"/>
              </a:rPr>
            </a:br>
            <a:endParaRPr lang="en-US" altLang="en-US" sz="4000">
              <a:solidFill>
                <a:srgbClr val="333399"/>
              </a:solidFill>
              <a:latin typeface="Verdana" panose="020B0604030504040204" pitchFamily="34" charset="0"/>
            </a:endParaRP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B6887F4A-6712-9E27-63D4-FC0978A2B57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16013" y="2492375"/>
            <a:ext cx="6840537" cy="2312988"/>
          </a:xfrm>
        </p:spPr>
        <p:txBody>
          <a:bodyPr/>
          <a:lstStyle/>
          <a:p>
            <a:pPr algn="ctr" eaLnBrk="1" hangingPunct="1"/>
            <a:br>
              <a:rPr lang="en-GB" altLang="en-US" sz="2100" dirty="0">
                <a:latin typeface="Verdana" panose="020B0604030504040204" pitchFamily="34" charset="0"/>
              </a:rPr>
            </a:br>
            <a:endParaRPr lang="en-GB" altLang="en-US" sz="2100" dirty="0">
              <a:latin typeface="Verdana" panose="020B0604030504040204" pitchFamily="34" charset="0"/>
            </a:endParaRPr>
          </a:p>
          <a:p>
            <a:pPr algn="ctr" eaLnBrk="1" hangingPunct="1"/>
            <a:r>
              <a:rPr lang="en-GB" altLang="en-US" sz="2400" b="1" dirty="0">
                <a:latin typeface="Verdana" panose="020B0604030504040204" pitchFamily="34" charset="0"/>
              </a:rPr>
              <a:t>Information to NIBU AGM</a:t>
            </a:r>
          </a:p>
          <a:p>
            <a:pPr algn="ctr" eaLnBrk="1" hangingPunct="1"/>
            <a:r>
              <a:rPr lang="en-GB" altLang="en-US" sz="2400" b="1" dirty="0">
                <a:latin typeface="Verdana" panose="020B0604030504040204" pitchFamily="34" charset="0"/>
              </a:rPr>
              <a:t>22 June 2025</a:t>
            </a:r>
            <a:br>
              <a:rPr lang="en-GB" altLang="en-US" sz="2100" dirty="0">
                <a:solidFill>
                  <a:srgbClr val="333399"/>
                </a:solidFill>
                <a:latin typeface="Verdana" panose="020B0604030504040204" pitchFamily="34" charset="0"/>
              </a:rPr>
            </a:br>
            <a:endParaRPr lang="en-GB" altLang="en-US" sz="2100" dirty="0">
              <a:solidFill>
                <a:srgbClr val="333399"/>
              </a:solidFill>
              <a:latin typeface="Verdana" panose="020B0604030504040204" pitchFamily="34" charset="0"/>
            </a:endParaRPr>
          </a:p>
          <a:p>
            <a:pPr algn="ctr" eaLnBrk="1" hangingPunct="1"/>
            <a:endParaRPr lang="en-GB" altLang="en-US" sz="2100" dirty="0">
              <a:solidFill>
                <a:srgbClr val="333399"/>
              </a:solidFill>
              <a:latin typeface="Verdana" panose="020B0604030504040204" pitchFamily="34" charset="0"/>
            </a:endParaRPr>
          </a:p>
          <a:p>
            <a:pPr algn="ctr" eaLnBrk="1" hangingPunct="1"/>
            <a:endParaRPr lang="en-GB" altLang="en-US" sz="2100" dirty="0">
              <a:solidFill>
                <a:srgbClr val="333399"/>
              </a:solidFill>
              <a:latin typeface="Verdana" panose="020B0604030504040204" pitchFamily="34" charset="0"/>
            </a:endParaRPr>
          </a:p>
          <a:p>
            <a:pPr algn="ctr" eaLnBrk="1" hangingPunct="1"/>
            <a:endParaRPr lang="en-US" altLang="en-US" sz="2100" dirty="0">
              <a:solidFill>
                <a:srgbClr val="333399"/>
              </a:solidFill>
              <a:latin typeface="Verdana" panose="020B0604030504040204" pitchFamily="34" charset="0"/>
            </a:endParaRPr>
          </a:p>
        </p:txBody>
      </p:sp>
      <p:sp>
        <p:nvSpPr>
          <p:cNvPr id="5124" name="Rectangle 7">
            <a:extLst>
              <a:ext uri="{FF2B5EF4-FFF2-40B4-BE49-F238E27FC236}">
                <a16:creationId xmlns:a16="http://schemas.microsoft.com/office/drawing/2014/main" id="{A91F16C6-A670-C852-4B0C-7EF6E88C4D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5125" name="Rectangle 8">
            <a:extLst>
              <a:ext uri="{FF2B5EF4-FFF2-40B4-BE49-F238E27FC236}">
                <a16:creationId xmlns:a16="http://schemas.microsoft.com/office/drawing/2014/main" id="{51861C00-FB71-2F67-7E28-5E00C46163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9431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pic>
        <p:nvPicPr>
          <p:cNvPr id="5126" name="Picture 6">
            <a:extLst>
              <a:ext uri="{FF2B5EF4-FFF2-40B4-BE49-F238E27FC236}">
                <a16:creationId xmlns:a16="http://schemas.microsoft.com/office/drawing/2014/main" id="{B55E2DA6-1C1A-A8BF-BADB-26D75ADC0A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4645025"/>
            <a:ext cx="2016125" cy="143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2">
            <a:extLst>
              <a:ext uri="{FF2B5EF4-FFF2-40B4-BE49-F238E27FC236}">
                <a16:creationId xmlns:a16="http://schemas.microsoft.com/office/drawing/2014/main" id="{62D5C7F8-CE38-02A9-3054-CCA9D06107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1488" y="4572000"/>
            <a:ext cx="1612900" cy="150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B61CC9B7-BFC3-08D4-E49B-65F856F8B2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What Will Not Change?</a:t>
            </a:r>
            <a:endParaRPr lang="en-IE" altLang="en-US" dirty="0"/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749E62C3-21BC-806C-A125-18E7D2CDCA0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331640" y="1916832"/>
            <a:ext cx="7548562" cy="5184576"/>
          </a:xfrm>
        </p:spPr>
        <p:txBody>
          <a:bodyPr/>
          <a:lstStyle/>
          <a:p>
            <a:r>
              <a:rPr lang="en-US" altLang="en-US" dirty="0"/>
              <a:t>Anything within your club</a:t>
            </a:r>
          </a:p>
          <a:p>
            <a:r>
              <a:rPr lang="en-US" altLang="en-US" dirty="0"/>
              <a:t>Your grade and masterpoint holding</a:t>
            </a:r>
          </a:p>
          <a:p>
            <a:r>
              <a:rPr lang="en-US" altLang="en-US" dirty="0"/>
              <a:t>Your affiliation fee</a:t>
            </a:r>
          </a:p>
          <a:p>
            <a:r>
              <a:rPr kumimoji="0" lang="en-US" altLang="en-US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Relationship with </a:t>
            </a:r>
            <a:r>
              <a:rPr lang="en-US" altLang="en-US" dirty="0">
                <a:solidFill>
                  <a:srgbClr val="000000"/>
                </a:solidFill>
                <a:latin typeface="Arial"/>
                <a:cs typeface="Arial"/>
              </a:rPr>
              <a:t>international</a:t>
            </a:r>
            <a:r>
              <a:rPr kumimoji="0" lang="en-US" altLang="en-US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bridge bodies, including BGB</a:t>
            </a:r>
          </a:p>
          <a:p>
            <a:r>
              <a:rPr lang="en-US" altLang="en-US" dirty="0"/>
              <a:t>Your membership number, apart from the addition of an initial digit</a:t>
            </a:r>
          </a:p>
          <a:p>
            <a:endParaRPr lang="en-US" altLang="en-US" dirty="0"/>
          </a:p>
        </p:txBody>
      </p:sp>
    </p:spTree>
  </p:cSld>
  <p:clrMapOvr>
    <a:masterClrMapping/>
  </p:clrMapOvr>
  <p:transition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631F9A46-A385-E1EE-35B1-4470B0492B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Competitions</a:t>
            </a:r>
            <a:endParaRPr lang="en-IE" altLang="en-US"/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C3D06A00-08E3-1A27-B861-CDC65CE5920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04900" y="1717675"/>
            <a:ext cx="7848600" cy="4692650"/>
          </a:xfrm>
        </p:spPr>
        <p:txBody>
          <a:bodyPr/>
          <a:lstStyle/>
          <a:p>
            <a:r>
              <a:rPr lang="en-US" altLang="en-US"/>
              <a:t>Concept of “open” and “close” competitions</a:t>
            </a:r>
            <a:endParaRPr lang="en-US" altLang="en-US" sz="2800"/>
          </a:p>
          <a:p>
            <a:r>
              <a:rPr lang="en-US" altLang="en-US"/>
              <a:t>Egan, Moylan are All-Ireland Close Championships</a:t>
            </a:r>
          </a:p>
          <a:p>
            <a:r>
              <a:rPr lang="en-US" altLang="en-US"/>
              <a:t>Potentially joined by Spiro, Coen</a:t>
            </a:r>
          </a:p>
          <a:p>
            <a:r>
              <a:rPr lang="en-US" altLang="en-US"/>
              <a:t>Other “majors” will be All-Ireland Open Championships</a:t>
            </a:r>
          </a:p>
          <a:p>
            <a:r>
              <a:rPr lang="en-US" altLang="en-US"/>
              <a:t>Current NIBU competitions can be opened up, or reframed as regional competitions</a:t>
            </a:r>
          </a:p>
          <a:p>
            <a:r>
              <a:rPr lang="en-US" altLang="en-US"/>
              <a:t>New Premier League and Gold Cup</a:t>
            </a:r>
          </a:p>
        </p:txBody>
      </p:sp>
    </p:spTree>
  </p:cSld>
  <p:clrMapOvr>
    <a:masterClrMapping/>
  </p:clrMapOvr>
  <p:transition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BB6D8EE0-B772-5B68-BE11-A151821C11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Finances, Office, Website</a:t>
            </a:r>
            <a:endParaRPr lang="en-IE" altLang="en-US"/>
          </a:p>
        </p:txBody>
      </p:sp>
      <p:sp>
        <p:nvSpPr>
          <p:cNvPr id="15363" name="Content Placeholder 2">
            <a:extLst>
              <a:ext uri="{FF2B5EF4-FFF2-40B4-BE49-F238E27FC236}">
                <a16:creationId xmlns:a16="http://schemas.microsoft.com/office/drawing/2014/main" id="{B1857F33-9EFB-7D3B-F03E-ABE55B27BDA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331913" y="1844675"/>
            <a:ext cx="7691437" cy="4692650"/>
          </a:xfrm>
        </p:spPr>
        <p:txBody>
          <a:bodyPr/>
          <a:lstStyle/>
          <a:p>
            <a:r>
              <a:rPr lang="en-US" altLang="en-US" dirty="0"/>
              <a:t>Will need to run sterling and euro bank accounts</a:t>
            </a:r>
          </a:p>
          <a:p>
            <a:r>
              <a:rPr lang="en-US" altLang="en-US" dirty="0"/>
              <a:t>Align accounting years</a:t>
            </a:r>
          </a:p>
          <a:p>
            <a:r>
              <a:rPr lang="en-US" altLang="en-US" dirty="0"/>
              <a:t>CBAI has an office in Dublin, with equivalent of 3.5 full-time staff</a:t>
            </a:r>
          </a:p>
          <a:p>
            <a:r>
              <a:rPr lang="en-US" altLang="en-US" dirty="0"/>
              <a:t>Will retain this, and perhaps add to staff</a:t>
            </a:r>
          </a:p>
          <a:p>
            <a:r>
              <a:rPr lang="en-US" altLang="en-US" dirty="0"/>
              <a:t>Create new Bridge Ireland website</a:t>
            </a:r>
          </a:p>
          <a:p>
            <a:r>
              <a:rPr lang="en-US" altLang="en-US" dirty="0"/>
              <a:t>Current NIBU website retained for region</a:t>
            </a:r>
          </a:p>
        </p:txBody>
      </p:sp>
    </p:spTree>
  </p:cSld>
  <p:clrMapOvr>
    <a:masterClrMapping/>
  </p:clrMapOvr>
  <p:transition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B89F897F-64F2-1E50-5987-6AAE1D8E03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Summary</a:t>
            </a:r>
            <a:endParaRPr lang="en-IE" altLang="en-US" dirty="0"/>
          </a:p>
        </p:txBody>
      </p:sp>
      <p:sp>
        <p:nvSpPr>
          <p:cNvPr id="20483" name="Content Placeholder 2">
            <a:extLst>
              <a:ext uri="{FF2B5EF4-FFF2-40B4-BE49-F238E27FC236}">
                <a16:creationId xmlns:a16="http://schemas.microsoft.com/office/drawing/2014/main" id="{DD0082C4-4604-1266-2448-C841E96B11A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87450" y="1682750"/>
            <a:ext cx="7835900" cy="4914900"/>
          </a:xfrm>
        </p:spPr>
        <p:txBody>
          <a:bodyPr/>
          <a:lstStyle/>
          <a:p>
            <a:r>
              <a:rPr lang="en-US" altLang="en-US" dirty="0"/>
              <a:t>Amalgamation is a step forward for both bodies, and for Irish bridge</a:t>
            </a:r>
          </a:p>
          <a:p>
            <a:r>
              <a:rPr lang="en-US" altLang="en-US" dirty="0"/>
              <a:t>We see benefits as follows:</a:t>
            </a:r>
          </a:p>
          <a:p>
            <a:pPr lvl="1"/>
            <a:r>
              <a:rPr lang="en-US" altLang="en-US" dirty="0"/>
              <a:t>Practical improvements from the efficiency of a combined organization</a:t>
            </a:r>
          </a:p>
          <a:p>
            <a:pPr lvl="1"/>
            <a:r>
              <a:rPr lang="en-US" altLang="en-US" dirty="0"/>
              <a:t>A chance to </a:t>
            </a:r>
            <a:r>
              <a:rPr lang="en-US" altLang="en-US" dirty="0" err="1"/>
              <a:t>modernise</a:t>
            </a:r>
            <a:r>
              <a:rPr lang="en-US" altLang="en-US" dirty="0"/>
              <a:t> our governance, and generate publicity for bridge</a:t>
            </a:r>
          </a:p>
          <a:p>
            <a:pPr lvl="1"/>
            <a:r>
              <a:rPr lang="en-US" altLang="en-US" dirty="0"/>
              <a:t>And a respect for the traditions, experience, and expertise of both </a:t>
            </a:r>
            <a:r>
              <a:rPr lang="en-US" altLang="en-US" dirty="0" err="1"/>
              <a:t>organisations</a:t>
            </a:r>
            <a:endParaRPr lang="en-US" altLang="en-US" dirty="0"/>
          </a:p>
          <a:p>
            <a:r>
              <a:rPr lang="en-US" altLang="en-US" dirty="0"/>
              <a:t>Aiming for 1 Sept 2026 implementation</a:t>
            </a:r>
          </a:p>
        </p:txBody>
      </p:sp>
    </p:spTree>
  </p:cSld>
  <p:clrMapOvr>
    <a:masterClrMapping/>
  </p:clrMapOvr>
  <p:transition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BC3A8A13-2AD6-90B9-A581-0D3491E3E9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Questions &amp; Comments</a:t>
            </a:r>
            <a:endParaRPr lang="en-IE" altLang="en-US" dirty="0"/>
          </a:p>
        </p:txBody>
      </p:sp>
      <p:sp>
        <p:nvSpPr>
          <p:cNvPr id="21507" name="Content Placeholder 2">
            <a:extLst>
              <a:ext uri="{FF2B5EF4-FFF2-40B4-BE49-F238E27FC236}">
                <a16:creationId xmlns:a16="http://schemas.microsoft.com/office/drawing/2014/main" id="{92AD3C60-F49F-93FA-DD3C-945D65BC11F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87450" y="1682750"/>
            <a:ext cx="7835900" cy="4914900"/>
          </a:xfrm>
        </p:spPr>
        <p:txBody>
          <a:bodyPr/>
          <a:lstStyle/>
          <a:p>
            <a:r>
              <a:rPr lang="en-US" altLang="en-US" dirty="0"/>
              <a:t>Would welcome any questions, comments, or observations</a:t>
            </a:r>
          </a:p>
        </p:txBody>
      </p:sp>
    </p:spTree>
  </p:cSld>
  <p:clrMapOvr>
    <a:masterClrMapping/>
  </p:clrMapOvr>
  <p:transition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>
            <a:extLst>
              <a:ext uri="{FF2B5EF4-FFF2-40B4-BE49-F238E27FC236}">
                <a16:creationId xmlns:a16="http://schemas.microsoft.com/office/drawing/2014/main" id="{2BC0EAB5-25B7-535E-CBC2-FCD7E1B5AAD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179638" y="1095375"/>
            <a:ext cx="5111750" cy="2312988"/>
          </a:xfrm>
        </p:spPr>
        <p:txBody>
          <a:bodyPr/>
          <a:lstStyle/>
          <a:p>
            <a:pPr algn="ctr" eaLnBrk="1" hangingPunct="1"/>
            <a:endParaRPr lang="en-GB" altLang="en-US" sz="2100" b="1" dirty="0">
              <a:latin typeface="Verdana" panose="020B0604030504040204" pitchFamily="34" charset="0"/>
            </a:endParaRPr>
          </a:p>
          <a:p>
            <a:pPr algn="ctr" eaLnBrk="1" hangingPunct="1"/>
            <a:endParaRPr lang="en-GB" altLang="en-US" sz="4000" b="1" dirty="0">
              <a:latin typeface="Verdana" panose="020B0604030504040204" pitchFamily="34" charset="0"/>
            </a:endParaRPr>
          </a:p>
          <a:p>
            <a:pPr algn="ctr" eaLnBrk="1" hangingPunct="1"/>
            <a:r>
              <a:rPr lang="en-GB" altLang="en-US" sz="4000" b="1" dirty="0">
                <a:latin typeface="Verdana" panose="020B0604030504040204" pitchFamily="34" charset="0"/>
              </a:rPr>
              <a:t>THANK YOU</a:t>
            </a:r>
          </a:p>
          <a:p>
            <a:pPr algn="ctr" eaLnBrk="1" hangingPunct="1"/>
            <a:endParaRPr lang="en-GB" altLang="en-US" sz="1800" b="1" dirty="0">
              <a:solidFill>
                <a:srgbClr val="333399"/>
              </a:solidFill>
              <a:latin typeface="Verdana" panose="020B0604030504040204" pitchFamily="34" charset="0"/>
            </a:endParaRPr>
          </a:p>
          <a:p>
            <a:pPr algn="ctr" eaLnBrk="1" hangingPunct="1"/>
            <a:endParaRPr lang="en-US" altLang="en-US" sz="2100" dirty="0">
              <a:solidFill>
                <a:srgbClr val="333399"/>
              </a:solidFill>
              <a:latin typeface="Verdana" panose="020B0604030504040204" pitchFamily="34" charset="0"/>
            </a:endParaRPr>
          </a:p>
        </p:txBody>
      </p:sp>
      <p:sp>
        <p:nvSpPr>
          <p:cNvPr id="22531" name="Rectangle 7">
            <a:extLst>
              <a:ext uri="{FF2B5EF4-FFF2-40B4-BE49-F238E27FC236}">
                <a16:creationId xmlns:a16="http://schemas.microsoft.com/office/drawing/2014/main" id="{A52BC6D4-EF43-BA0E-F08C-2B21D14D8C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22532" name="Rectangle 8">
            <a:extLst>
              <a:ext uri="{FF2B5EF4-FFF2-40B4-BE49-F238E27FC236}">
                <a16:creationId xmlns:a16="http://schemas.microsoft.com/office/drawing/2014/main" id="{346AC48E-B130-6A5D-8C4C-2347D9489B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9431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pic>
        <p:nvPicPr>
          <p:cNvPr id="22533" name="Picture 6">
            <a:extLst>
              <a:ext uri="{FF2B5EF4-FFF2-40B4-BE49-F238E27FC236}">
                <a16:creationId xmlns:a16="http://schemas.microsoft.com/office/drawing/2014/main" id="{BC94408C-1A76-DB4E-9DAC-E477C2DCC8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9638" y="4256088"/>
            <a:ext cx="2016125" cy="143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4" name="Picture 2">
            <a:extLst>
              <a:ext uri="{FF2B5EF4-FFF2-40B4-BE49-F238E27FC236}">
                <a16:creationId xmlns:a16="http://schemas.microsoft.com/office/drawing/2014/main" id="{D34FD08E-714D-0BA6-E8B6-C491CBEA83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8488" y="4256088"/>
            <a:ext cx="1612900" cy="150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0E290DE7-1A4F-E7EB-F20D-4532C62544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Background</a:t>
            </a:r>
            <a:endParaRPr lang="en-IE" altLang="en-US"/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96138663-CAAE-2A16-8D23-79C86B534FE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344613" y="1952625"/>
            <a:ext cx="7548562" cy="4692650"/>
          </a:xfrm>
        </p:spPr>
        <p:txBody>
          <a:bodyPr/>
          <a:lstStyle/>
          <a:p>
            <a:r>
              <a:rPr lang="en-US" altLang="en-US"/>
              <a:t>NIBU and CBAI have been exploring potential for amalgamation</a:t>
            </a:r>
          </a:p>
          <a:p>
            <a:r>
              <a:rPr lang="en-US" altLang="en-US"/>
              <a:t>Workgroups examined all the key issues</a:t>
            </a:r>
          </a:p>
          <a:p>
            <a:r>
              <a:rPr lang="en-US" altLang="en-US"/>
              <a:t>All recommend that amalgamation is in the best interests of both bodies</a:t>
            </a:r>
          </a:p>
          <a:p>
            <a:r>
              <a:rPr lang="en-US" altLang="en-US"/>
              <a:t>And of bridge in the island of Ireland</a:t>
            </a:r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307AFA36-3790-B8D2-5E73-53F410E9B3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What Is The Proposal?</a:t>
            </a:r>
            <a:endParaRPr lang="en-IE" altLang="en-US" dirty="0"/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8DA8DE96-BF88-258D-7A42-34784EDF7A4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344613" y="1717675"/>
            <a:ext cx="7620000" cy="4927600"/>
          </a:xfrm>
        </p:spPr>
        <p:txBody>
          <a:bodyPr/>
          <a:lstStyle/>
          <a:p>
            <a:r>
              <a:rPr lang="en-US" altLang="en-US" dirty="0"/>
              <a:t>Create a new 32-county body responsible for promotion, regulation, development of bridge (tentatively “Bridge Ireland”)</a:t>
            </a:r>
          </a:p>
          <a:p>
            <a:r>
              <a:rPr lang="en-US" altLang="en-US" dirty="0"/>
              <a:t>With current NIBU area functioning as its own region in the All-Ireland </a:t>
            </a:r>
            <a:r>
              <a:rPr lang="en-US" altLang="en-US" dirty="0" err="1"/>
              <a:t>organisation</a:t>
            </a:r>
            <a:endParaRPr lang="en-US" altLang="en-US" dirty="0"/>
          </a:p>
          <a:p>
            <a:r>
              <a:rPr lang="en-US" altLang="en-US" dirty="0"/>
              <a:t>Meeting with other 32-county sporting bodies to learn from their experience</a:t>
            </a:r>
          </a:p>
          <a:p>
            <a:r>
              <a:rPr lang="en-US" altLang="en-US" dirty="0"/>
              <a:t>Seeking professional advice on all relevant aspects</a:t>
            </a:r>
          </a:p>
          <a:p>
            <a:endParaRPr lang="en-US" altLang="en-US" dirty="0"/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0C2144B7-F589-B63D-194F-F8B5D06B4D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190500"/>
            <a:ext cx="7224464" cy="1527175"/>
          </a:xfrm>
        </p:spPr>
        <p:txBody>
          <a:bodyPr/>
          <a:lstStyle/>
          <a:p>
            <a:r>
              <a:rPr lang="en-US" altLang="en-US" dirty="0"/>
              <a:t>Why Are We Proposing This?</a:t>
            </a:r>
            <a:endParaRPr lang="en-IE" altLang="en-US" dirty="0"/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E72FB731-8679-4CFD-E78F-160F0C60348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331913" y="1628775"/>
            <a:ext cx="7704137" cy="5038725"/>
          </a:xfrm>
        </p:spPr>
        <p:txBody>
          <a:bodyPr/>
          <a:lstStyle/>
          <a:p>
            <a:r>
              <a:rPr lang="en-US" altLang="en-US" dirty="0"/>
              <a:t>Three main reasons:</a:t>
            </a:r>
          </a:p>
          <a:p>
            <a:r>
              <a:rPr lang="en-US" altLang="en-US" dirty="0"/>
              <a:t>Efficiency</a:t>
            </a:r>
          </a:p>
          <a:p>
            <a:r>
              <a:rPr lang="en-US" altLang="en-US" dirty="0"/>
              <a:t>Synergy</a:t>
            </a:r>
          </a:p>
          <a:p>
            <a:r>
              <a:rPr lang="en-US" altLang="en-US" dirty="0"/>
              <a:t>Opportunity</a:t>
            </a:r>
          </a:p>
        </p:txBody>
      </p:sp>
    </p:spTree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E9E417-7EB8-E07B-002B-ABBA2745A1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EBE4667C-83E9-1CE3-2DD2-D22136C189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190500"/>
            <a:ext cx="7224464" cy="1527175"/>
          </a:xfrm>
        </p:spPr>
        <p:txBody>
          <a:bodyPr/>
          <a:lstStyle/>
          <a:p>
            <a:r>
              <a:rPr lang="en-US" altLang="en-US" dirty="0"/>
              <a:t>Why – Efficiency</a:t>
            </a:r>
            <a:endParaRPr lang="en-IE" altLang="en-US" dirty="0"/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8C204E15-A772-C55E-C502-674CC3ED049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331913" y="1628775"/>
            <a:ext cx="7704137" cy="5038725"/>
          </a:xfrm>
        </p:spPr>
        <p:txBody>
          <a:bodyPr/>
          <a:lstStyle/>
          <a:p>
            <a:r>
              <a:rPr lang="en-US" altLang="en-US" dirty="0"/>
              <a:t>Improved efficiency through shared resources, reduced duplication of effort</a:t>
            </a:r>
          </a:p>
          <a:p>
            <a:r>
              <a:rPr lang="en-US" altLang="en-US" dirty="0"/>
              <a:t>Consistent regulation, ethics, tournament standards</a:t>
            </a:r>
          </a:p>
          <a:p>
            <a:r>
              <a:rPr lang="en-US" altLang="en-US" dirty="0" err="1"/>
              <a:t>Harmonises</a:t>
            </a:r>
            <a:r>
              <a:rPr lang="en-US" altLang="en-US" dirty="0"/>
              <a:t> minor differences between the two bodies</a:t>
            </a:r>
          </a:p>
          <a:p>
            <a:r>
              <a:rPr lang="en-US" altLang="en-US" dirty="0"/>
              <a:t>Brings bridge into line with vast majority of Irish sporting bodies</a:t>
            </a:r>
          </a:p>
          <a:p>
            <a:r>
              <a:rPr lang="en-US" altLang="en-US" dirty="0"/>
              <a:t>Eliminates the need for the Irish Bridge Union</a:t>
            </a:r>
          </a:p>
        </p:txBody>
      </p:sp>
    </p:spTree>
    <p:extLst>
      <p:ext uri="{BB962C8B-B14F-4D97-AF65-F5344CB8AC3E}">
        <p14:creationId xmlns:p14="http://schemas.microsoft.com/office/powerpoint/2010/main" val="482963633"/>
      </p:ext>
    </p:extLst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188E1D-92C1-2863-EE22-8AD431C8AA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8DA5ECBC-B01A-DA63-0EA8-9DF9CCFF69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190500"/>
            <a:ext cx="7224464" cy="1527175"/>
          </a:xfrm>
        </p:spPr>
        <p:txBody>
          <a:bodyPr/>
          <a:lstStyle/>
          <a:p>
            <a:r>
              <a:rPr lang="en-US" altLang="en-US" dirty="0"/>
              <a:t>Why – Synergy</a:t>
            </a:r>
            <a:endParaRPr lang="en-IE" altLang="en-US" dirty="0"/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62AACAD5-F185-3B9E-AF26-805114B55B3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331913" y="1628775"/>
            <a:ext cx="7704137" cy="5038725"/>
          </a:xfrm>
        </p:spPr>
        <p:txBody>
          <a:bodyPr/>
          <a:lstStyle/>
          <a:p>
            <a:r>
              <a:rPr lang="en-US" altLang="en-US" dirty="0"/>
              <a:t>Bigger and more comprehensive competitions, and revitalize some currently depressed ones</a:t>
            </a:r>
          </a:p>
          <a:p>
            <a:r>
              <a:rPr lang="en-US" altLang="en-US" dirty="0"/>
              <a:t>Facilitates investment in teaching, TD training, member recruitment, junior bridge</a:t>
            </a:r>
          </a:p>
          <a:p>
            <a:r>
              <a:rPr lang="en-US" altLang="en-US" dirty="0"/>
              <a:t>Enhanced member experience by combining best of both operating models</a:t>
            </a:r>
          </a:p>
          <a:p>
            <a:r>
              <a:rPr lang="en-US" altLang="en-US" dirty="0"/>
              <a:t>Makes our community stronger through unity and collaboration</a:t>
            </a:r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93459315"/>
      </p:ext>
    </p:extLst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7B174B-F419-A761-0416-C8EA199739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85E52E89-5DF1-1700-EB78-605137D8F5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190500"/>
            <a:ext cx="7224464" cy="1527175"/>
          </a:xfrm>
        </p:spPr>
        <p:txBody>
          <a:bodyPr/>
          <a:lstStyle/>
          <a:p>
            <a:r>
              <a:rPr lang="en-US" altLang="en-US" dirty="0"/>
              <a:t>Why – Opportunity</a:t>
            </a:r>
            <a:endParaRPr lang="en-IE" altLang="en-US" dirty="0"/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0240C2D7-4002-1D47-1F6D-E431B72A97A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331913" y="1628775"/>
            <a:ext cx="7704137" cy="5038725"/>
          </a:xfrm>
        </p:spPr>
        <p:txBody>
          <a:bodyPr/>
          <a:lstStyle/>
          <a:p>
            <a:r>
              <a:rPr lang="en-US" altLang="en-US" dirty="0"/>
              <a:t>Exploit a once-off opportunity for publicity for bridge in Ireland</a:t>
            </a:r>
          </a:p>
          <a:p>
            <a:r>
              <a:rPr lang="en-US" altLang="en-US" dirty="0"/>
              <a:t>Explore new sources of cross-border funding</a:t>
            </a:r>
          </a:p>
          <a:p>
            <a:r>
              <a:rPr lang="en-US" altLang="en-US" dirty="0"/>
              <a:t>Reinforce the value of the NBO to ordinary members</a:t>
            </a:r>
          </a:p>
          <a:p>
            <a:r>
              <a:rPr lang="en-US" altLang="en-US" dirty="0"/>
              <a:t>Create a vibrant, modern, organization for the 21</a:t>
            </a:r>
            <a:r>
              <a:rPr lang="en-US" altLang="en-US" baseline="30000" dirty="0"/>
              <a:t>st</a:t>
            </a:r>
            <a:r>
              <a:rPr lang="en-US" altLang="en-US" dirty="0"/>
              <a:t> century</a:t>
            </a:r>
          </a:p>
          <a:p>
            <a:r>
              <a:rPr lang="en-US" altLang="en-US" dirty="0"/>
              <a:t>Expand our promotional activities for bridge</a:t>
            </a:r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51790612"/>
      </p:ext>
    </p:extLst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3B55BB87-6BA9-7D21-6EBD-1A9D0817BB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Promotion &amp; Development</a:t>
            </a:r>
            <a:endParaRPr lang="en-IE" altLang="en-US"/>
          </a:p>
        </p:txBody>
      </p:sp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id="{61B8D259-54FB-C98B-2945-E4D60C5EAEB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344613" y="1952625"/>
            <a:ext cx="7691437" cy="4692650"/>
          </a:xfrm>
        </p:spPr>
        <p:txBody>
          <a:bodyPr/>
          <a:lstStyle/>
          <a:p>
            <a:r>
              <a:rPr lang="en-US" altLang="en-US" dirty="0"/>
              <a:t>Felt to be a gap in current operational structure</a:t>
            </a:r>
          </a:p>
          <a:p>
            <a:r>
              <a:rPr lang="en-US" altLang="en-US" dirty="0"/>
              <a:t>Recommending new Committee and Officer</a:t>
            </a:r>
          </a:p>
          <a:p>
            <a:r>
              <a:rPr lang="en-US" altLang="en-US" dirty="0"/>
              <a:t>CDOs to form core of this Committee</a:t>
            </a:r>
          </a:p>
          <a:p>
            <a:r>
              <a:rPr lang="en-US" altLang="en-US" dirty="0"/>
              <a:t>More regular meetings </a:t>
            </a:r>
          </a:p>
          <a:p>
            <a:r>
              <a:rPr lang="en-US" altLang="en-US" dirty="0"/>
              <a:t>Better ability to work together</a:t>
            </a:r>
          </a:p>
        </p:txBody>
      </p:sp>
    </p:spTree>
    <p:extLst>
      <p:ext uri="{BB962C8B-B14F-4D97-AF65-F5344CB8AC3E}">
        <p14:creationId xmlns:p14="http://schemas.microsoft.com/office/powerpoint/2010/main" val="3134942102"/>
      </p:ext>
    </p:extLst>
  </p:cSld>
  <p:clrMapOvr>
    <a:masterClrMapping/>
  </p:clrMapOvr>
  <p:transition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B30AF163-36F1-9E1E-49C5-7B8A640A34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What Will Change?</a:t>
            </a:r>
            <a:endParaRPr lang="en-IE" altLang="en-US" dirty="0"/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69F0452B-F592-9FD6-82BA-477ED503DD4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331913" y="1773238"/>
            <a:ext cx="7691437" cy="4692650"/>
          </a:xfrm>
        </p:spPr>
        <p:txBody>
          <a:bodyPr/>
          <a:lstStyle/>
          <a:p>
            <a:r>
              <a:rPr lang="en-US" altLang="en-US" dirty="0"/>
              <a:t>New name, legal entity, and constitution</a:t>
            </a:r>
          </a:p>
          <a:p>
            <a:r>
              <a:rPr lang="en-US" altLang="en-US" dirty="0"/>
              <a:t>Dual currency; accounts and year-end</a:t>
            </a:r>
          </a:p>
          <a:p>
            <a:r>
              <a:rPr lang="en-US" altLang="en-US" dirty="0"/>
              <a:t>Look to enhance governance structure</a:t>
            </a:r>
          </a:p>
          <a:p>
            <a:r>
              <a:rPr lang="en-US" altLang="en-US" dirty="0"/>
              <a:t>Fair and balanced representation within governance structure for both jurisdictions</a:t>
            </a:r>
          </a:p>
          <a:p>
            <a:r>
              <a:rPr lang="en-US" altLang="en-US" dirty="0"/>
              <a:t>Opportunity to revitalize some defunct or moribund competitions</a:t>
            </a:r>
          </a:p>
          <a:p>
            <a:r>
              <a:rPr lang="en-US" altLang="en-US" dirty="0"/>
              <a:t>Potential geographic changes for western NIBU and Cavan/Monaghan</a:t>
            </a:r>
            <a:endParaRPr lang="en-IE" altLang="en-US" dirty="0"/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Echo">
  <a:themeElements>
    <a:clrScheme name="Echo 7">
      <a:dk1>
        <a:srgbClr val="336666"/>
      </a:dk1>
      <a:lt1>
        <a:srgbClr val="FFFFFF"/>
      </a:lt1>
      <a:dk2>
        <a:srgbClr val="000000"/>
      </a:dk2>
      <a:lt2>
        <a:srgbClr val="666699"/>
      </a:lt2>
      <a:accent1>
        <a:srgbClr val="99CCCC"/>
      </a:accent1>
      <a:accent2>
        <a:srgbClr val="CCCCCC"/>
      </a:accent2>
      <a:accent3>
        <a:srgbClr val="FFFFFF"/>
      </a:accent3>
      <a:accent4>
        <a:srgbClr val="2A5656"/>
      </a:accent4>
      <a:accent5>
        <a:srgbClr val="CAE2E2"/>
      </a:accent5>
      <a:accent6>
        <a:srgbClr val="B9B9B9"/>
      </a:accent6>
      <a:hlink>
        <a:srgbClr val="006666"/>
      </a:hlink>
      <a:folHlink>
        <a:srgbClr val="B2B2B2"/>
      </a:folHlink>
    </a:clrScheme>
    <a:fontScheme name="Ech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cho 1">
        <a:dk1>
          <a:srgbClr val="25252F"/>
        </a:dk1>
        <a:lt1>
          <a:srgbClr val="9999FF"/>
        </a:lt1>
        <a:dk2>
          <a:srgbClr val="000000"/>
        </a:dk2>
        <a:lt2>
          <a:srgbClr val="FFFFFF"/>
        </a:lt2>
        <a:accent1>
          <a:srgbClr val="3366FF"/>
        </a:accent1>
        <a:accent2>
          <a:srgbClr val="003399"/>
        </a:accent2>
        <a:accent3>
          <a:srgbClr val="AAAAAA"/>
        </a:accent3>
        <a:accent4>
          <a:srgbClr val="8282DA"/>
        </a:accent4>
        <a:accent5>
          <a:srgbClr val="ADB8FF"/>
        </a:accent5>
        <a:accent6>
          <a:srgbClr val="002D8A"/>
        </a:accent6>
        <a:hlink>
          <a:srgbClr val="0099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2">
        <a:dk1>
          <a:srgbClr val="314183"/>
        </a:dk1>
        <a:lt1>
          <a:srgbClr val="FFFFFF"/>
        </a:lt1>
        <a:dk2>
          <a:srgbClr val="0B1E45"/>
        </a:dk2>
        <a:lt2>
          <a:srgbClr val="FFFFFF"/>
        </a:lt2>
        <a:accent1>
          <a:srgbClr val="6666FF"/>
        </a:accent1>
        <a:accent2>
          <a:srgbClr val="0066FF"/>
        </a:accent2>
        <a:accent3>
          <a:srgbClr val="AAABB0"/>
        </a:accent3>
        <a:accent4>
          <a:srgbClr val="DADADA"/>
        </a:accent4>
        <a:accent5>
          <a:srgbClr val="B8B8FF"/>
        </a:accent5>
        <a:accent6>
          <a:srgbClr val="005CE7"/>
        </a:accent6>
        <a:hlink>
          <a:srgbClr val="00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3">
        <a:dk1>
          <a:srgbClr val="194349"/>
        </a:dk1>
        <a:lt1>
          <a:srgbClr val="FFFFCC"/>
        </a:lt1>
        <a:dk2>
          <a:srgbClr val="006666"/>
        </a:dk2>
        <a:lt2>
          <a:srgbClr val="FFFFFF"/>
        </a:lt2>
        <a:accent1>
          <a:srgbClr val="99CC00"/>
        </a:accent1>
        <a:accent2>
          <a:srgbClr val="00B6B2"/>
        </a:accent2>
        <a:accent3>
          <a:srgbClr val="AAB8B8"/>
        </a:accent3>
        <a:accent4>
          <a:srgbClr val="DADAAE"/>
        </a:accent4>
        <a:accent5>
          <a:srgbClr val="CAE2AA"/>
        </a:accent5>
        <a:accent6>
          <a:srgbClr val="00A5A1"/>
        </a:accent6>
        <a:hlink>
          <a:srgbClr val="669900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4">
        <a:dk1>
          <a:srgbClr val="194349"/>
        </a:dk1>
        <a:lt1>
          <a:srgbClr val="FFFFCC"/>
        </a:lt1>
        <a:dk2>
          <a:srgbClr val="0000FF"/>
        </a:dk2>
        <a:lt2>
          <a:srgbClr val="FFFFFF"/>
        </a:lt2>
        <a:accent1>
          <a:srgbClr val="0099FF"/>
        </a:accent1>
        <a:accent2>
          <a:srgbClr val="33CC33"/>
        </a:accent2>
        <a:accent3>
          <a:srgbClr val="AAAAFF"/>
        </a:accent3>
        <a:accent4>
          <a:srgbClr val="DADAAE"/>
        </a:accent4>
        <a:accent5>
          <a:srgbClr val="AACAFF"/>
        </a:accent5>
        <a:accent6>
          <a:srgbClr val="2DB9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5">
        <a:dk1>
          <a:srgbClr val="194349"/>
        </a:dk1>
        <a:lt1>
          <a:srgbClr val="FFFFCC"/>
        </a:lt1>
        <a:dk2>
          <a:srgbClr val="72A497"/>
        </a:dk2>
        <a:lt2>
          <a:srgbClr val="000000"/>
        </a:lt2>
        <a:accent1>
          <a:srgbClr val="805D32"/>
        </a:accent1>
        <a:accent2>
          <a:srgbClr val="7D2F3C"/>
        </a:accent2>
        <a:accent3>
          <a:srgbClr val="BCCFC9"/>
        </a:accent3>
        <a:accent4>
          <a:srgbClr val="DADAAE"/>
        </a:accent4>
        <a:accent5>
          <a:srgbClr val="C0B6AD"/>
        </a:accent5>
        <a:accent6>
          <a:srgbClr val="712A35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6">
        <a:dk1>
          <a:srgbClr val="1C1C1C"/>
        </a:dk1>
        <a:lt1>
          <a:srgbClr val="FFFFFF"/>
        </a:lt1>
        <a:dk2>
          <a:srgbClr val="710F0F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BB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666699"/>
        </a:hlink>
        <a:folHlink>
          <a:srgbClr val="99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7">
        <a:dk1>
          <a:srgbClr val="336666"/>
        </a:dk1>
        <a:lt1>
          <a:srgbClr val="FFFFFF"/>
        </a:lt1>
        <a:dk2>
          <a:srgbClr val="000000"/>
        </a:dk2>
        <a:lt2>
          <a:srgbClr val="666699"/>
        </a:lt2>
        <a:accent1>
          <a:srgbClr val="99CCCC"/>
        </a:accent1>
        <a:accent2>
          <a:srgbClr val="CCCCCC"/>
        </a:accent2>
        <a:accent3>
          <a:srgbClr val="FFFFFF"/>
        </a:accent3>
        <a:accent4>
          <a:srgbClr val="2A5656"/>
        </a:accent4>
        <a:accent5>
          <a:srgbClr val="CAE2E2"/>
        </a:accent5>
        <a:accent6>
          <a:srgbClr val="B9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8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336699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9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CC33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B98A00"/>
        </a:accent6>
        <a:hlink>
          <a:srgbClr val="CC66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10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666699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B8CA"/>
        </a:accent5>
        <a:accent6>
          <a:srgbClr val="8A8AE7"/>
        </a:accent6>
        <a:hlink>
          <a:srgbClr val="3366FF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11615</TotalTime>
  <Words>557</Words>
  <Application>Microsoft Office PowerPoint</Application>
  <PresentationFormat>On-screen Show (4:3)</PresentationFormat>
  <Paragraphs>84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Times New Roman</vt:lpstr>
      <vt:lpstr>Verdana</vt:lpstr>
      <vt:lpstr>Wingdings</vt:lpstr>
      <vt:lpstr>Echo</vt:lpstr>
      <vt:lpstr>PROPOSED AMALGAMATION OF CBAI &amp; NIBU </vt:lpstr>
      <vt:lpstr>Background</vt:lpstr>
      <vt:lpstr>What Is The Proposal?</vt:lpstr>
      <vt:lpstr>Why Are We Proposing This?</vt:lpstr>
      <vt:lpstr>Why – Efficiency</vt:lpstr>
      <vt:lpstr>Why – Synergy</vt:lpstr>
      <vt:lpstr>Why – Opportunity</vt:lpstr>
      <vt:lpstr>Promotion &amp; Development</vt:lpstr>
      <vt:lpstr>What Will Change?</vt:lpstr>
      <vt:lpstr>What Will Not Change?</vt:lpstr>
      <vt:lpstr>Competitions</vt:lpstr>
      <vt:lpstr>Finances, Office, Website</vt:lpstr>
      <vt:lpstr>Summary</vt:lpstr>
      <vt:lpstr>Questions &amp; Comments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CONTRACT BRIDGE ASSOCIATION OF IRELAND</dc:title>
  <dc:creator>Contract Bridge Asso</dc:creator>
  <cp:lastModifiedBy>Helen Hall</cp:lastModifiedBy>
  <cp:revision>450</cp:revision>
  <cp:lastPrinted>2025-06-18T16:19:56Z</cp:lastPrinted>
  <dcterms:created xsi:type="dcterms:W3CDTF">2008-07-04T11:23:10Z</dcterms:created>
  <dcterms:modified xsi:type="dcterms:W3CDTF">2025-06-22T10:45:52Z</dcterms:modified>
</cp:coreProperties>
</file>