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6" r:id="rId1"/>
  </p:sldMasterIdLst>
  <p:notesMasterIdLst>
    <p:notesMasterId r:id="rId119"/>
  </p:notesMasterIdLst>
  <p:sldIdLst>
    <p:sldId id="257" r:id="rId2"/>
    <p:sldId id="362" r:id="rId3"/>
    <p:sldId id="258" r:id="rId4"/>
    <p:sldId id="259" r:id="rId5"/>
    <p:sldId id="260" r:id="rId6"/>
    <p:sldId id="262" r:id="rId7"/>
    <p:sldId id="297" r:id="rId8"/>
    <p:sldId id="261" r:id="rId9"/>
    <p:sldId id="263" r:id="rId10"/>
    <p:sldId id="367" r:id="rId11"/>
    <p:sldId id="342" r:id="rId12"/>
    <p:sldId id="285" r:id="rId13"/>
    <p:sldId id="361" r:id="rId14"/>
    <p:sldId id="298" r:id="rId15"/>
    <p:sldId id="264" r:id="rId16"/>
    <p:sldId id="351" r:id="rId17"/>
    <p:sldId id="276" r:id="rId18"/>
    <p:sldId id="382" r:id="rId19"/>
    <p:sldId id="383" r:id="rId20"/>
    <p:sldId id="384" r:id="rId21"/>
    <p:sldId id="385" r:id="rId22"/>
    <p:sldId id="386" r:id="rId23"/>
    <p:sldId id="387" r:id="rId24"/>
    <p:sldId id="265" r:id="rId25"/>
    <p:sldId id="349" r:id="rId26"/>
    <p:sldId id="286" r:id="rId27"/>
    <p:sldId id="339" r:id="rId28"/>
    <p:sldId id="293" r:id="rId29"/>
    <p:sldId id="345" r:id="rId30"/>
    <p:sldId id="394" r:id="rId31"/>
    <p:sldId id="344" r:id="rId32"/>
    <p:sldId id="294" r:id="rId33"/>
    <p:sldId id="292" r:id="rId34"/>
    <p:sldId id="268" r:id="rId35"/>
    <p:sldId id="347" r:id="rId36"/>
    <p:sldId id="395" r:id="rId37"/>
    <p:sldId id="277" r:id="rId38"/>
    <p:sldId id="352" r:id="rId39"/>
    <p:sldId id="287" r:id="rId40"/>
    <p:sldId id="269" r:id="rId41"/>
    <p:sldId id="356" r:id="rId42"/>
    <p:sldId id="303" r:id="rId43"/>
    <p:sldId id="357" r:id="rId44"/>
    <p:sldId id="358" r:id="rId45"/>
    <p:sldId id="301" r:id="rId46"/>
    <p:sldId id="359" r:id="rId47"/>
    <p:sldId id="360" r:id="rId48"/>
    <p:sldId id="307" r:id="rId49"/>
    <p:sldId id="299" r:id="rId50"/>
    <p:sldId id="341" r:id="rId51"/>
    <p:sldId id="272" r:id="rId52"/>
    <p:sldId id="396" r:id="rId53"/>
    <p:sldId id="278" r:id="rId54"/>
    <p:sldId id="388" r:id="rId55"/>
    <p:sldId id="389" r:id="rId56"/>
    <p:sldId id="353" r:id="rId57"/>
    <p:sldId id="288" r:id="rId58"/>
    <p:sldId id="316" r:id="rId59"/>
    <p:sldId id="266" r:id="rId60"/>
    <p:sldId id="343" r:id="rId61"/>
    <p:sldId id="296" r:id="rId62"/>
    <p:sldId id="295" r:id="rId63"/>
    <p:sldId id="302" r:id="rId64"/>
    <p:sldId id="363" r:id="rId65"/>
    <p:sldId id="364" r:id="rId66"/>
    <p:sldId id="365" r:id="rId67"/>
    <p:sldId id="366" r:id="rId68"/>
    <p:sldId id="354" r:id="rId69"/>
    <p:sldId id="273" r:id="rId70"/>
    <p:sldId id="306" r:id="rId71"/>
    <p:sldId id="333" r:id="rId72"/>
    <p:sldId id="332" r:id="rId73"/>
    <p:sldId id="279" r:id="rId74"/>
    <p:sldId id="274" r:id="rId75"/>
    <p:sldId id="390" r:id="rId76"/>
    <p:sldId id="391" r:id="rId77"/>
    <p:sldId id="392" r:id="rId78"/>
    <p:sldId id="393" r:id="rId79"/>
    <p:sldId id="331" r:id="rId80"/>
    <p:sldId id="308" r:id="rId81"/>
    <p:sldId id="282" r:id="rId82"/>
    <p:sldId id="309" r:id="rId83"/>
    <p:sldId id="283" r:id="rId84"/>
    <p:sldId id="284" r:id="rId85"/>
    <p:sldId id="281" r:id="rId86"/>
    <p:sldId id="355" r:id="rId87"/>
    <p:sldId id="329" r:id="rId88"/>
    <p:sldId id="324" r:id="rId89"/>
    <p:sldId id="291" r:id="rId90"/>
    <p:sldId id="328" r:id="rId91"/>
    <p:sldId id="327" r:id="rId92"/>
    <p:sldId id="326" r:id="rId93"/>
    <p:sldId id="330" r:id="rId94"/>
    <p:sldId id="275" r:id="rId95"/>
    <p:sldId id="334" r:id="rId96"/>
    <p:sldId id="335" r:id="rId97"/>
    <p:sldId id="336" r:id="rId98"/>
    <p:sldId id="337" r:id="rId99"/>
    <p:sldId id="338" r:id="rId100"/>
    <p:sldId id="304" r:id="rId101"/>
    <p:sldId id="305" r:id="rId102"/>
    <p:sldId id="300" r:id="rId103"/>
    <p:sldId id="340" r:id="rId104"/>
    <p:sldId id="368" r:id="rId105"/>
    <p:sldId id="375" r:id="rId106"/>
    <p:sldId id="369" r:id="rId107"/>
    <p:sldId id="376" r:id="rId108"/>
    <p:sldId id="377" r:id="rId109"/>
    <p:sldId id="370" r:id="rId110"/>
    <p:sldId id="374" r:id="rId111"/>
    <p:sldId id="378" r:id="rId112"/>
    <p:sldId id="371" r:id="rId113"/>
    <p:sldId id="379" r:id="rId114"/>
    <p:sldId id="372" r:id="rId115"/>
    <p:sldId id="380" r:id="rId116"/>
    <p:sldId id="373" r:id="rId117"/>
    <p:sldId id="381" r:id="rId118"/>
  </p:sldIdLst>
  <p:sldSz cx="12192000" cy="6858000"/>
  <p:notesSz cx="6742113"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CCCCFF"/>
    <a:srgbClr val="CCFFCC"/>
    <a:srgbClr val="FFCCCC"/>
    <a:srgbClr val="FF99CC"/>
    <a:srgbClr val="FF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83374" autoAdjust="0"/>
  </p:normalViewPr>
  <p:slideViewPr>
    <p:cSldViewPr snapToGrid="0">
      <p:cViewPr varScale="1">
        <p:scale>
          <a:sx n="106" d="100"/>
          <a:sy n="106" d="100"/>
        </p:scale>
        <p:origin x="792" y="318"/>
      </p:cViewPr>
      <p:guideLst/>
    </p:cSldViewPr>
  </p:slideViewPr>
  <p:notesTextViewPr>
    <p:cViewPr>
      <p:scale>
        <a:sx n="1" d="1"/>
        <a:sy n="1" d="1"/>
      </p:scale>
      <p:origin x="0" y="0"/>
    </p:cViewPr>
  </p:notesTextViewPr>
  <p:notesViewPr>
    <p:cSldViewPr snapToGrid="0">
      <p:cViewPr varScale="1">
        <p:scale>
          <a:sx n="95" d="100"/>
          <a:sy n="95" d="100"/>
        </p:scale>
        <p:origin x="436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42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18971" y="0"/>
            <a:ext cx="2921582" cy="495427"/>
          </a:xfrm>
          <a:prstGeom prst="rect">
            <a:avLst/>
          </a:prstGeom>
        </p:spPr>
        <p:txBody>
          <a:bodyPr vert="horz" lIns="91440" tIns="45720" rIns="91440" bIns="45720" rtlCol="0"/>
          <a:lstStyle>
            <a:lvl1pPr algn="r">
              <a:defRPr sz="1200"/>
            </a:lvl1pPr>
          </a:lstStyle>
          <a:p>
            <a:fld id="{D76F5398-351A-4B1D-B2B8-CD7D28EC8BCE}" type="datetimeFigureOut">
              <a:rPr lang="en-AU" smtClean="0"/>
              <a:t>6/01/2026</a:t>
            </a:fld>
            <a:endParaRPr lang="en-AU"/>
          </a:p>
        </p:txBody>
      </p:sp>
      <p:sp>
        <p:nvSpPr>
          <p:cNvPr id="4" name="Slide Image Placeholder 3"/>
          <p:cNvSpPr>
            <a:spLocks noGrp="1" noRot="1" noChangeAspect="1"/>
          </p:cNvSpPr>
          <p:nvPr>
            <p:ph type="sldImg" idx="2"/>
          </p:nvPr>
        </p:nvSpPr>
        <p:spPr>
          <a:xfrm>
            <a:off x="407988" y="1233488"/>
            <a:ext cx="5926137" cy="33337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4212" y="4751983"/>
            <a:ext cx="539369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8824"/>
            <a:ext cx="2921582" cy="495426"/>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18971" y="9378824"/>
            <a:ext cx="2921582" cy="495426"/>
          </a:xfrm>
          <a:prstGeom prst="rect">
            <a:avLst/>
          </a:prstGeom>
        </p:spPr>
        <p:txBody>
          <a:bodyPr vert="horz" lIns="91440" tIns="45720" rIns="91440" bIns="45720" rtlCol="0" anchor="b"/>
          <a:lstStyle>
            <a:lvl1pPr algn="r">
              <a:defRPr sz="1200"/>
            </a:lvl1pPr>
          </a:lstStyle>
          <a:p>
            <a:fld id="{52973F04-8C29-4DAE-8D89-199E17F2B330}" type="slidenum">
              <a:rPr lang="en-AU" smtClean="0"/>
              <a:t>‹#›</a:t>
            </a:fld>
            <a:endParaRPr lang="en-AU"/>
          </a:p>
        </p:txBody>
      </p:sp>
    </p:spTree>
    <p:extLst>
      <p:ext uri="{BB962C8B-B14F-4D97-AF65-F5344CB8AC3E}">
        <p14:creationId xmlns:p14="http://schemas.microsoft.com/office/powerpoint/2010/main" val="1789111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Three basic elements in bridge: bidding, declarer play and defence.  </a:t>
            </a:r>
          </a:p>
        </p:txBody>
      </p:sp>
      <p:sp>
        <p:nvSpPr>
          <p:cNvPr id="4" name="Slide Number Placeholder 3"/>
          <p:cNvSpPr>
            <a:spLocks noGrp="1"/>
          </p:cNvSpPr>
          <p:nvPr>
            <p:ph type="sldNum" sz="quarter" idx="5"/>
          </p:nvPr>
        </p:nvSpPr>
        <p:spPr/>
        <p:txBody>
          <a:bodyPr/>
          <a:lstStyle/>
          <a:p>
            <a:fld id="{52973F04-8C29-4DAE-8D89-199E17F2B330}" type="slidenum">
              <a:rPr lang="en-AU" smtClean="0"/>
              <a:t>5</a:t>
            </a:fld>
            <a:endParaRPr lang="en-AU"/>
          </a:p>
        </p:txBody>
      </p:sp>
    </p:spTree>
    <p:extLst>
      <p:ext uri="{BB962C8B-B14F-4D97-AF65-F5344CB8AC3E}">
        <p14:creationId xmlns:p14="http://schemas.microsoft.com/office/powerpoint/2010/main" val="4239232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6CB4B-1AB5-0248-123B-C9BB1D48B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DBBBC-36F6-6FEE-310C-2ACC99124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F83E1-422F-12D6-2EC8-5D6B8DE4BACB}"/>
              </a:ext>
            </a:extLst>
          </p:cNvPr>
          <p:cNvSpPr>
            <a:spLocks noGrp="1"/>
          </p:cNvSpPr>
          <p:nvPr>
            <p:ph type="body" idx="1"/>
          </p:nvPr>
        </p:nvSpPr>
        <p:spPr/>
        <p:txBody>
          <a:bodyPr/>
          <a:lstStyle/>
          <a:p>
            <a:pPr marL="228600" indent="-228600">
              <a:buAutoNum type="arabicPeriod"/>
            </a:pPr>
            <a:r>
              <a:rPr lang="en-AU" dirty="0"/>
              <a:t>Draw on the board 1C (20)1D (20) 1H (30)1S (30)1NT (40) 2C (40) 2D (40) 2H (60) 2S (60) 2NT (70) 3C 3D 3H 3S 3NT (100)</a:t>
            </a:r>
          </a:p>
          <a:p>
            <a:pPr marL="228600" indent="-228600">
              <a:buAutoNum type="arabicPeriod"/>
            </a:pPr>
            <a:r>
              <a:rPr lang="en-AU" dirty="0"/>
              <a:t>A = 4; K = 3; Q = 2; J = 1 (10 HCP each suit; 40 HCP in the deck)</a:t>
            </a:r>
          </a:p>
          <a:p>
            <a:pPr marL="228600" indent="-228600">
              <a:buAutoNum type="arabicPeriod"/>
            </a:pPr>
            <a:r>
              <a:rPr lang="en-AU" dirty="0"/>
              <a:t>Hand out system cards</a:t>
            </a:r>
          </a:p>
        </p:txBody>
      </p:sp>
      <p:sp>
        <p:nvSpPr>
          <p:cNvPr id="4" name="Slide Number Placeholder 3">
            <a:extLst>
              <a:ext uri="{FF2B5EF4-FFF2-40B4-BE49-F238E27FC236}">
                <a16:creationId xmlns:a16="http://schemas.microsoft.com/office/drawing/2014/main" id="{E3EEF60B-0AAB-53D8-86DA-3BFAE5CD8BFA}"/>
              </a:ext>
            </a:extLst>
          </p:cNvPr>
          <p:cNvSpPr>
            <a:spLocks noGrp="1"/>
          </p:cNvSpPr>
          <p:nvPr>
            <p:ph type="sldNum" sz="quarter" idx="5"/>
          </p:nvPr>
        </p:nvSpPr>
        <p:spPr/>
        <p:txBody>
          <a:bodyPr/>
          <a:lstStyle/>
          <a:p>
            <a:fld id="{52973F04-8C29-4DAE-8D89-199E17F2B330}" type="slidenum">
              <a:rPr lang="en-AU" smtClean="0"/>
              <a:t>14</a:t>
            </a:fld>
            <a:endParaRPr lang="en-AU"/>
          </a:p>
        </p:txBody>
      </p:sp>
    </p:spTree>
    <p:extLst>
      <p:ext uri="{BB962C8B-B14F-4D97-AF65-F5344CB8AC3E}">
        <p14:creationId xmlns:p14="http://schemas.microsoft.com/office/powerpoint/2010/main" val="16660653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057B7-AC00-547B-DF6B-AEF572648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10030-90D9-3B63-1273-AFA8754F79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990909-D8E9-2FCC-395C-54443F74FF01}"/>
              </a:ext>
            </a:extLst>
          </p:cNvPr>
          <p:cNvSpPr>
            <a:spLocks noGrp="1"/>
          </p:cNvSpPr>
          <p:nvPr>
            <p:ph type="body" idx="1"/>
          </p:nvPr>
        </p:nvSpPr>
        <p:spPr/>
        <p:txBody>
          <a:bodyPr/>
          <a:lstStyle/>
          <a:p>
            <a:pPr marL="228600" indent="-228600">
              <a:buAutoNum type="arabicPeriod"/>
            </a:pPr>
            <a:r>
              <a:rPr lang="en-AU" dirty="0"/>
              <a:t>If you have clear winners in the off suits – generally play trumps first.</a:t>
            </a:r>
          </a:p>
        </p:txBody>
      </p:sp>
      <p:sp>
        <p:nvSpPr>
          <p:cNvPr id="4" name="Slide Number Placeholder 3">
            <a:extLst>
              <a:ext uri="{FF2B5EF4-FFF2-40B4-BE49-F238E27FC236}">
                <a16:creationId xmlns:a16="http://schemas.microsoft.com/office/drawing/2014/main" id="{B6435A52-786F-414E-B953-0C77797DAC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5829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2AF20-8573-6C4C-736E-EEC4E3F9E4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EA2FB-E904-1210-6898-60B71AAE8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BCD17-1D4B-E0E8-35DC-C443FDD13643}"/>
              </a:ext>
            </a:extLst>
          </p:cNvPr>
          <p:cNvSpPr>
            <a:spLocks noGrp="1"/>
          </p:cNvSpPr>
          <p:nvPr>
            <p:ph type="body" idx="1"/>
          </p:nvPr>
        </p:nvSpPr>
        <p:spPr/>
        <p:txBody>
          <a:bodyPr/>
          <a:lstStyle/>
          <a:p>
            <a:pPr marL="228600" indent="-228600">
              <a:buAutoNum type="arabicPeriod"/>
            </a:pPr>
            <a:r>
              <a:rPr lang="en-AU" dirty="0"/>
              <a:t>If you have clear winners in the off suits – generally play trumps first.</a:t>
            </a:r>
          </a:p>
        </p:txBody>
      </p:sp>
      <p:sp>
        <p:nvSpPr>
          <p:cNvPr id="4" name="Slide Number Placeholder 3">
            <a:extLst>
              <a:ext uri="{FF2B5EF4-FFF2-40B4-BE49-F238E27FC236}">
                <a16:creationId xmlns:a16="http://schemas.microsoft.com/office/drawing/2014/main" id="{1FBF14BC-DA57-9FF2-26F1-EA91BFA7D7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0691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1143-92A6-9DB2-52DD-735075242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75969-5C7B-50B7-406C-4E39B0800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5F713-F9B9-A809-5AD5-980089CC1BC9}"/>
              </a:ext>
            </a:extLst>
          </p:cNvPr>
          <p:cNvSpPr>
            <a:spLocks noGrp="1"/>
          </p:cNvSpPr>
          <p:nvPr>
            <p:ph type="body" idx="1"/>
          </p:nvPr>
        </p:nvSpPr>
        <p:spPr/>
        <p:txBody>
          <a:bodyPr/>
          <a:lstStyle/>
          <a:p>
            <a:pPr marL="228600" indent="-228600">
              <a:buAutoNum type="arabicPeriod"/>
            </a:pPr>
            <a:r>
              <a:rPr lang="en-AU" dirty="0"/>
              <a:t>If our hand are strong in the off suits – play trumps first !! Regardless of our trump holding strength</a:t>
            </a:r>
          </a:p>
        </p:txBody>
      </p:sp>
      <p:sp>
        <p:nvSpPr>
          <p:cNvPr id="4" name="Slide Number Placeholder 3">
            <a:extLst>
              <a:ext uri="{FF2B5EF4-FFF2-40B4-BE49-F238E27FC236}">
                <a16:creationId xmlns:a16="http://schemas.microsoft.com/office/drawing/2014/main" id="{2F080E8D-4F6F-65AA-4038-3E7FF46A16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1139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A2CFC-3FAB-ACBD-DD6F-B9D359630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8F4FF1-6375-E45E-F272-5B065DD49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D1130-DFD6-3E66-2617-E525A4BA747C}"/>
              </a:ext>
            </a:extLst>
          </p:cNvPr>
          <p:cNvSpPr>
            <a:spLocks noGrp="1"/>
          </p:cNvSpPr>
          <p:nvPr>
            <p:ph type="body" idx="1"/>
          </p:nvPr>
        </p:nvSpPr>
        <p:spPr/>
        <p:txBody>
          <a:bodyPr/>
          <a:lstStyle/>
          <a:p>
            <a:pPr marL="228600" indent="-228600">
              <a:buAutoNum type="arabicPeriod"/>
            </a:pPr>
            <a:r>
              <a:rPr lang="en-AU" dirty="0"/>
              <a:t>If our hand are strong in the off suits – play trumps first !! Regardless of our trump holding strength</a:t>
            </a:r>
          </a:p>
        </p:txBody>
      </p:sp>
      <p:sp>
        <p:nvSpPr>
          <p:cNvPr id="4" name="Slide Number Placeholder 3">
            <a:extLst>
              <a:ext uri="{FF2B5EF4-FFF2-40B4-BE49-F238E27FC236}">
                <a16:creationId xmlns:a16="http://schemas.microsoft.com/office/drawing/2014/main" id="{756F0781-D094-118C-2694-564E33EF8B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2836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08FC8-D4BE-F971-E871-4DB04BC0C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D17A9-23CE-D93D-6B75-D5BA3AD4A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6A129-12D8-6E83-3D56-FC6C327B2B8F}"/>
              </a:ext>
            </a:extLst>
          </p:cNvPr>
          <p:cNvSpPr>
            <a:spLocks noGrp="1"/>
          </p:cNvSpPr>
          <p:nvPr>
            <p:ph type="body" idx="1"/>
          </p:nvPr>
        </p:nvSpPr>
        <p:spPr/>
        <p:txBody>
          <a:bodyPr/>
          <a:lstStyle/>
          <a:p>
            <a:pPr marL="228600" indent="-228600">
              <a:buAutoNum type="arabicPeriod"/>
            </a:pPr>
            <a:r>
              <a:rPr lang="en-AU" dirty="0"/>
              <a:t>Don’t start playing trumps until you have made a plan – should we look for ruffing opportunities ?</a:t>
            </a:r>
          </a:p>
        </p:txBody>
      </p:sp>
      <p:sp>
        <p:nvSpPr>
          <p:cNvPr id="4" name="Slide Number Placeholder 3">
            <a:extLst>
              <a:ext uri="{FF2B5EF4-FFF2-40B4-BE49-F238E27FC236}">
                <a16:creationId xmlns:a16="http://schemas.microsoft.com/office/drawing/2014/main" id="{726ED250-3AED-AC27-D171-2D545E6B35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5492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46527-11B0-2BA8-A2E6-9BF2F7ADCB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33EA0-9296-3ACE-601E-F7A652496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CF6B5-85A8-95DC-B8FF-818CF327691A}"/>
              </a:ext>
            </a:extLst>
          </p:cNvPr>
          <p:cNvSpPr>
            <a:spLocks noGrp="1"/>
          </p:cNvSpPr>
          <p:nvPr>
            <p:ph type="body" idx="1"/>
          </p:nvPr>
        </p:nvSpPr>
        <p:spPr/>
        <p:txBody>
          <a:bodyPr/>
          <a:lstStyle/>
          <a:p>
            <a:pPr marL="228600" indent="-228600">
              <a:buAutoNum type="arabicPeriod"/>
            </a:pPr>
            <a:r>
              <a:rPr lang="en-AU" dirty="0"/>
              <a:t>Don’t start playing trumps until you have made a plan – should we look for ruffing opportunities ?</a:t>
            </a:r>
          </a:p>
        </p:txBody>
      </p:sp>
      <p:sp>
        <p:nvSpPr>
          <p:cNvPr id="4" name="Slide Number Placeholder 3">
            <a:extLst>
              <a:ext uri="{FF2B5EF4-FFF2-40B4-BE49-F238E27FC236}">
                <a16:creationId xmlns:a16="http://schemas.microsoft.com/office/drawing/2014/main" id="{1B354BBA-52C8-4415-BCA1-71E1352EEE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3978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9FC6D-EE40-F288-B33F-AB56D36FC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42417-D0BF-42AD-4512-518738ABF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3A0F8-6691-E64D-2C9A-8E103E6FEAC0}"/>
              </a:ext>
            </a:extLst>
          </p:cNvPr>
          <p:cNvSpPr>
            <a:spLocks noGrp="1"/>
          </p:cNvSpPr>
          <p:nvPr>
            <p:ph type="body" idx="1"/>
          </p:nvPr>
        </p:nvSpPr>
        <p:spPr/>
        <p:txBody>
          <a:bodyPr/>
          <a:lstStyle/>
          <a:p>
            <a:pPr marL="228600" indent="-228600">
              <a:buAutoNum type="arabicPeriod"/>
            </a:pPr>
            <a:r>
              <a:rPr lang="en-AU" dirty="0"/>
              <a:t>Ruffing in the short hand</a:t>
            </a:r>
          </a:p>
          <a:p>
            <a:pPr marL="228600" indent="-228600">
              <a:buAutoNum type="arabicPeriod"/>
            </a:pPr>
            <a:r>
              <a:rPr lang="en-AU" dirty="0"/>
              <a:t>Honours from the short hand first</a:t>
            </a:r>
          </a:p>
        </p:txBody>
      </p:sp>
      <p:sp>
        <p:nvSpPr>
          <p:cNvPr id="4" name="Slide Number Placeholder 3">
            <a:extLst>
              <a:ext uri="{FF2B5EF4-FFF2-40B4-BE49-F238E27FC236}">
                <a16:creationId xmlns:a16="http://schemas.microsoft.com/office/drawing/2014/main" id="{3C6E9F1D-6402-F373-46DC-C0F56729BF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7152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2C65-4256-7355-8265-0AB6A8A73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59803-9C71-2627-3322-47E73CC6C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003C8-B532-85E5-38D7-24C9CABC0B88}"/>
              </a:ext>
            </a:extLst>
          </p:cNvPr>
          <p:cNvSpPr>
            <a:spLocks noGrp="1"/>
          </p:cNvSpPr>
          <p:nvPr>
            <p:ph type="body" idx="1"/>
          </p:nvPr>
        </p:nvSpPr>
        <p:spPr/>
        <p:txBody>
          <a:bodyPr/>
          <a:lstStyle/>
          <a:p>
            <a:pPr marL="228600" indent="-228600">
              <a:buAutoNum type="arabicPeriod"/>
            </a:pPr>
            <a:r>
              <a:rPr lang="en-AU" dirty="0"/>
              <a:t>Ruffing in the short hand</a:t>
            </a:r>
          </a:p>
          <a:p>
            <a:pPr marL="228600" indent="-228600">
              <a:buAutoNum type="arabicPeriod"/>
            </a:pPr>
            <a:r>
              <a:rPr lang="en-AU" dirty="0"/>
              <a:t>Honours from the short hand first</a:t>
            </a:r>
          </a:p>
        </p:txBody>
      </p:sp>
      <p:sp>
        <p:nvSpPr>
          <p:cNvPr id="4" name="Slide Number Placeholder 3">
            <a:extLst>
              <a:ext uri="{FF2B5EF4-FFF2-40B4-BE49-F238E27FC236}">
                <a16:creationId xmlns:a16="http://schemas.microsoft.com/office/drawing/2014/main" id="{538AD27A-663E-B6FB-3404-06EB9415A5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0805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5B16F-B0AA-7F80-4EFE-374BF1EC6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F1227-FB9F-9892-DA45-FC466336B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229A9-3F8F-19C9-5401-D331AD7B4325}"/>
              </a:ext>
            </a:extLst>
          </p:cNvPr>
          <p:cNvSpPr>
            <a:spLocks noGrp="1"/>
          </p:cNvSpPr>
          <p:nvPr>
            <p:ph type="body" idx="1"/>
          </p:nvPr>
        </p:nvSpPr>
        <p:spPr/>
        <p:txBody>
          <a:bodyPr/>
          <a:lstStyle/>
          <a:p>
            <a:pPr marL="228600" indent="-228600">
              <a:buAutoNum type="arabicPeriod"/>
            </a:pPr>
            <a:r>
              <a:rPr lang="en-AU" dirty="0"/>
              <a:t>Counting tricks</a:t>
            </a:r>
          </a:p>
        </p:txBody>
      </p:sp>
      <p:sp>
        <p:nvSpPr>
          <p:cNvPr id="4" name="Slide Number Placeholder 3">
            <a:extLst>
              <a:ext uri="{FF2B5EF4-FFF2-40B4-BE49-F238E27FC236}">
                <a16:creationId xmlns:a16="http://schemas.microsoft.com/office/drawing/2014/main" id="{175D1495-4C87-B563-72BB-0DC0CF40A5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9532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41B4D-F1C5-C139-6F03-2D147A922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E4294-E482-4D80-AD0E-CB6451AE0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54A73-0FBC-296D-722C-6704E0B4C4BD}"/>
              </a:ext>
            </a:extLst>
          </p:cNvPr>
          <p:cNvSpPr>
            <a:spLocks noGrp="1"/>
          </p:cNvSpPr>
          <p:nvPr>
            <p:ph type="body" idx="1"/>
          </p:nvPr>
        </p:nvSpPr>
        <p:spPr/>
        <p:txBody>
          <a:bodyPr/>
          <a:lstStyle/>
          <a:p>
            <a:pPr marL="228600" indent="-228600">
              <a:buAutoNum type="arabicPeriod"/>
            </a:pPr>
            <a:r>
              <a:rPr lang="en-AU" dirty="0"/>
              <a:t>Counting tricks</a:t>
            </a:r>
          </a:p>
        </p:txBody>
      </p:sp>
      <p:sp>
        <p:nvSpPr>
          <p:cNvPr id="4" name="Slide Number Placeholder 3">
            <a:extLst>
              <a:ext uri="{FF2B5EF4-FFF2-40B4-BE49-F238E27FC236}">
                <a16:creationId xmlns:a16="http://schemas.microsoft.com/office/drawing/2014/main" id="{AEEBD761-4285-D6BC-901D-0F1A728E16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6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CE6E1-BF29-8AD9-7103-1B5310D9F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CE29-FD9F-20F7-1735-45CC5E698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2459E6-932D-8A05-C942-790D91C82C5A}"/>
              </a:ext>
            </a:extLst>
          </p:cNvPr>
          <p:cNvSpPr>
            <a:spLocks noGrp="1"/>
          </p:cNvSpPr>
          <p:nvPr>
            <p:ph type="body" idx="1"/>
          </p:nvPr>
        </p:nvSpPr>
        <p:spPr/>
        <p:txBody>
          <a:bodyPr/>
          <a:lstStyle/>
          <a:p>
            <a:pPr marL="228600" indent="-228600">
              <a:buAutoNum type="arabicPeriod"/>
            </a:pPr>
            <a:r>
              <a:rPr lang="en-AU" dirty="0"/>
              <a:t>Note that passing is not referred to as a bid.  This is a call (as also are double and redouble)</a:t>
            </a:r>
          </a:p>
        </p:txBody>
      </p:sp>
      <p:sp>
        <p:nvSpPr>
          <p:cNvPr id="4" name="Slide Number Placeholder 3">
            <a:extLst>
              <a:ext uri="{FF2B5EF4-FFF2-40B4-BE49-F238E27FC236}">
                <a16:creationId xmlns:a16="http://schemas.microsoft.com/office/drawing/2014/main" id="{D9085AC3-1F04-3A58-ED05-E195662DAAAD}"/>
              </a:ext>
            </a:extLst>
          </p:cNvPr>
          <p:cNvSpPr>
            <a:spLocks noGrp="1"/>
          </p:cNvSpPr>
          <p:nvPr>
            <p:ph type="sldNum" sz="quarter" idx="5"/>
          </p:nvPr>
        </p:nvSpPr>
        <p:spPr/>
        <p:txBody>
          <a:bodyPr/>
          <a:lstStyle/>
          <a:p>
            <a:fld id="{52973F04-8C29-4DAE-8D89-199E17F2B330}" type="slidenum">
              <a:rPr lang="en-AU" smtClean="0"/>
              <a:t>15</a:t>
            </a:fld>
            <a:endParaRPr lang="en-AU"/>
          </a:p>
        </p:txBody>
      </p:sp>
    </p:spTree>
    <p:extLst>
      <p:ext uri="{BB962C8B-B14F-4D97-AF65-F5344CB8AC3E}">
        <p14:creationId xmlns:p14="http://schemas.microsoft.com/office/powerpoint/2010/main" val="11645306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A90CE-1E12-1603-1AA9-627FB2F32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0CC06-89BA-89CB-A62D-B141236F1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60512-9B68-2D43-1622-55DB37DFE56D}"/>
              </a:ext>
            </a:extLst>
          </p:cNvPr>
          <p:cNvSpPr>
            <a:spLocks noGrp="1"/>
          </p:cNvSpPr>
          <p:nvPr>
            <p:ph type="body" idx="1"/>
          </p:nvPr>
        </p:nvSpPr>
        <p:spPr/>
        <p:txBody>
          <a:bodyPr/>
          <a:lstStyle/>
          <a:p>
            <a:pPr marL="228600" indent="-228600">
              <a:buAutoNum type="arabicPeriod"/>
            </a:pPr>
            <a:r>
              <a:rPr lang="en-AU" dirty="0"/>
              <a:t>Managing entries</a:t>
            </a:r>
          </a:p>
        </p:txBody>
      </p:sp>
      <p:sp>
        <p:nvSpPr>
          <p:cNvPr id="4" name="Slide Number Placeholder 3">
            <a:extLst>
              <a:ext uri="{FF2B5EF4-FFF2-40B4-BE49-F238E27FC236}">
                <a16:creationId xmlns:a16="http://schemas.microsoft.com/office/drawing/2014/main" id="{3D2FAE3D-7996-D4D8-133D-D547719642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4792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57DEB-B2A2-0A67-CF51-9177067ED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F488A-67BC-DB8F-3799-CA50F7D905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E03CF-B607-B676-E5FD-B6D09CFC3594}"/>
              </a:ext>
            </a:extLst>
          </p:cNvPr>
          <p:cNvSpPr>
            <a:spLocks noGrp="1"/>
          </p:cNvSpPr>
          <p:nvPr>
            <p:ph type="body" idx="1"/>
          </p:nvPr>
        </p:nvSpPr>
        <p:spPr/>
        <p:txBody>
          <a:bodyPr/>
          <a:lstStyle/>
          <a:p>
            <a:pPr marL="228600" indent="-228600">
              <a:buAutoNum type="arabicPeriod"/>
            </a:pPr>
            <a:r>
              <a:rPr lang="en-AU" dirty="0"/>
              <a:t>Managing entries</a:t>
            </a:r>
          </a:p>
        </p:txBody>
      </p:sp>
      <p:sp>
        <p:nvSpPr>
          <p:cNvPr id="4" name="Slide Number Placeholder 3">
            <a:extLst>
              <a:ext uri="{FF2B5EF4-FFF2-40B4-BE49-F238E27FC236}">
                <a16:creationId xmlns:a16="http://schemas.microsoft.com/office/drawing/2014/main" id="{2A1E84E3-248D-09BA-E967-C4A1BEC171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0136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265B4-3E12-EC85-A595-B52AEAC69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0DFBE-CD78-AA24-267B-57D0D74C8D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39E746-144B-E5C1-FB12-40F5192BE960}"/>
              </a:ext>
            </a:extLst>
          </p:cNvPr>
          <p:cNvSpPr>
            <a:spLocks noGrp="1"/>
          </p:cNvSpPr>
          <p:nvPr>
            <p:ph type="body" idx="1"/>
          </p:nvPr>
        </p:nvSpPr>
        <p:spPr/>
        <p:txBody>
          <a:bodyPr/>
          <a:lstStyle/>
          <a:p>
            <a:pPr marL="228600" indent="-228600">
              <a:buAutoNum type="arabicPeriod"/>
            </a:pPr>
            <a:r>
              <a:rPr lang="en-AU" dirty="0"/>
              <a:t>Hold up play</a:t>
            </a:r>
          </a:p>
        </p:txBody>
      </p:sp>
      <p:sp>
        <p:nvSpPr>
          <p:cNvPr id="4" name="Slide Number Placeholder 3">
            <a:extLst>
              <a:ext uri="{FF2B5EF4-FFF2-40B4-BE49-F238E27FC236}">
                <a16:creationId xmlns:a16="http://schemas.microsoft.com/office/drawing/2014/main" id="{2E21C278-2508-DB9D-053C-96E2F2095D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0509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A0A51-138F-35F3-5ED8-E6E933753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14D78-4570-018E-4BC0-FB38ACF48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36582-001B-B184-4407-6F5B9D13F112}"/>
              </a:ext>
            </a:extLst>
          </p:cNvPr>
          <p:cNvSpPr>
            <a:spLocks noGrp="1"/>
          </p:cNvSpPr>
          <p:nvPr>
            <p:ph type="body" idx="1"/>
          </p:nvPr>
        </p:nvSpPr>
        <p:spPr/>
        <p:txBody>
          <a:bodyPr/>
          <a:lstStyle/>
          <a:p>
            <a:pPr marL="228600" indent="-228600">
              <a:buAutoNum type="arabicPeriod"/>
            </a:pPr>
            <a:r>
              <a:rPr lang="en-AU" dirty="0"/>
              <a:t>Hold up play</a:t>
            </a:r>
          </a:p>
          <a:p>
            <a:pPr marL="228600" indent="-228600">
              <a:buAutoNum type="arabicPeriod"/>
            </a:pPr>
            <a:r>
              <a:rPr lang="en-AU" dirty="0"/>
              <a:t>If there is only one winnable line – assume that is how the cards lie and play accordingly.</a:t>
            </a:r>
          </a:p>
        </p:txBody>
      </p:sp>
      <p:sp>
        <p:nvSpPr>
          <p:cNvPr id="4" name="Slide Number Placeholder 3">
            <a:extLst>
              <a:ext uri="{FF2B5EF4-FFF2-40B4-BE49-F238E27FC236}">
                <a16:creationId xmlns:a16="http://schemas.microsoft.com/office/drawing/2014/main" id="{345992E0-E187-F8FA-6E57-3B95BE511B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76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22625-9043-00E1-8FB3-9B86D2A6D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0FA85-55D3-92F3-4EF7-E3B459ACB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81F93-54CF-6EFA-9EE5-E1D8A69A4ECF}"/>
              </a:ext>
            </a:extLst>
          </p:cNvPr>
          <p:cNvSpPr>
            <a:spLocks noGrp="1"/>
          </p:cNvSpPr>
          <p:nvPr>
            <p:ph type="body" idx="1"/>
          </p:nvPr>
        </p:nvSpPr>
        <p:spPr/>
        <p:txBody>
          <a:bodyPr/>
          <a:lstStyle/>
          <a:p>
            <a:pPr marL="228600" indent="-228600">
              <a:buAutoNum type="arabicPeriod"/>
            </a:pPr>
            <a:r>
              <a:rPr lang="en-AU" dirty="0"/>
              <a:t>Q: What is the purpose of bidding ?</a:t>
            </a:r>
          </a:p>
        </p:txBody>
      </p:sp>
      <p:sp>
        <p:nvSpPr>
          <p:cNvPr id="4" name="Slide Number Placeholder 3">
            <a:extLst>
              <a:ext uri="{FF2B5EF4-FFF2-40B4-BE49-F238E27FC236}">
                <a16:creationId xmlns:a16="http://schemas.microsoft.com/office/drawing/2014/main" id="{39A33425-054C-908B-E406-A17EC6101EB7}"/>
              </a:ext>
            </a:extLst>
          </p:cNvPr>
          <p:cNvSpPr>
            <a:spLocks noGrp="1"/>
          </p:cNvSpPr>
          <p:nvPr>
            <p:ph type="sldNum" sz="quarter" idx="5"/>
          </p:nvPr>
        </p:nvSpPr>
        <p:spPr/>
        <p:txBody>
          <a:bodyPr/>
          <a:lstStyle/>
          <a:p>
            <a:fld id="{52973F04-8C29-4DAE-8D89-199E17F2B330}" type="slidenum">
              <a:rPr lang="en-AU" smtClean="0"/>
              <a:t>16</a:t>
            </a:fld>
            <a:endParaRPr lang="en-AU"/>
          </a:p>
        </p:txBody>
      </p:sp>
    </p:spTree>
    <p:extLst>
      <p:ext uri="{BB962C8B-B14F-4D97-AF65-F5344CB8AC3E}">
        <p14:creationId xmlns:p14="http://schemas.microsoft.com/office/powerpoint/2010/main" val="607690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85ACA-CA3A-1BAD-3E0B-014CF9E61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AC43E-A1EC-0117-B148-ACA410071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338BD-E6AE-3AA9-640E-0BA5FC52EC65}"/>
              </a:ext>
            </a:extLst>
          </p:cNvPr>
          <p:cNvSpPr>
            <a:spLocks noGrp="1"/>
          </p:cNvSpPr>
          <p:nvPr>
            <p:ph type="body" idx="1"/>
          </p:nvPr>
        </p:nvSpPr>
        <p:spPr/>
        <p:txBody>
          <a:bodyPr/>
          <a:lstStyle/>
          <a:p>
            <a:pPr marL="228600" indent="-228600">
              <a:buAutoNum type="arabicPeriod"/>
            </a:pPr>
            <a:r>
              <a:rPr lang="en-AU" dirty="0"/>
              <a:t>Concept of a stopper</a:t>
            </a:r>
          </a:p>
        </p:txBody>
      </p:sp>
      <p:sp>
        <p:nvSpPr>
          <p:cNvPr id="4" name="Slide Number Placeholder 3">
            <a:extLst>
              <a:ext uri="{FF2B5EF4-FFF2-40B4-BE49-F238E27FC236}">
                <a16:creationId xmlns:a16="http://schemas.microsoft.com/office/drawing/2014/main" id="{EE5A6724-CEF1-69CC-FAB2-A919F0B852FA}"/>
              </a:ext>
            </a:extLst>
          </p:cNvPr>
          <p:cNvSpPr>
            <a:spLocks noGrp="1"/>
          </p:cNvSpPr>
          <p:nvPr>
            <p:ph type="sldNum" sz="quarter" idx="5"/>
          </p:nvPr>
        </p:nvSpPr>
        <p:spPr/>
        <p:txBody>
          <a:bodyPr/>
          <a:lstStyle/>
          <a:p>
            <a:fld id="{52973F04-8C29-4DAE-8D89-199E17F2B330}" type="slidenum">
              <a:rPr lang="en-AU" smtClean="0"/>
              <a:t>17</a:t>
            </a:fld>
            <a:endParaRPr lang="en-AU"/>
          </a:p>
        </p:txBody>
      </p:sp>
    </p:spTree>
    <p:extLst>
      <p:ext uri="{BB962C8B-B14F-4D97-AF65-F5344CB8AC3E}">
        <p14:creationId xmlns:p14="http://schemas.microsoft.com/office/powerpoint/2010/main" val="111376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0C522-F507-E4EF-62DC-89515DB8C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F3D75-40DC-262F-7E79-43CF7A4859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1D072-8D22-94D4-6DA2-9D880FBAAC6C}"/>
              </a:ext>
            </a:extLst>
          </p:cNvPr>
          <p:cNvSpPr>
            <a:spLocks noGrp="1"/>
          </p:cNvSpPr>
          <p:nvPr>
            <p:ph type="body" idx="1"/>
          </p:nvPr>
        </p:nvSpPr>
        <p:spPr/>
        <p:txBody>
          <a:bodyPr/>
          <a:lstStyle/>
          <a:p>
            <a:pPr marL="228600" indent="-228600">
              <a:buAutoNum type="arabicPeriod"/>
            </a:pPr>
            <a:r>
              <a:rPr lang="en-AU" dirty="0"/>
              <a:t>If you have clear winners in the off suits – generally play trumps first.</a:t>
            </a:r>
          </a:p>
        </p:txBody>
      </p:sp>
      <p:sp>
        <p:nvSpPr>
          <p:cNvPr id="4" name="Slide Number Placeholder 3">
            <a:extLst>
              <a:ext uri="{FF2B5EF4-FFF2-40B4-BE49-F238E27FC236}">
                <a16:creationId xmlns:a16="http://schemas.microsoft.com/office/drawing/2014/main" id="{D603A491-9283-8329-63C0-97672DD7D2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553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A746A-3EEC-D180-482F-4E315FA33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2D8FF-D472-8349-8AE9-C22943871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3AC1D4-2009-0669-90E0-3420BCD3002F}"/>
              </a:ext>
            </a:extLst>
          </p:cNvPr>
          <p:cNvSpPr>
            <a:spLocks noGrp="1"/>
          </p:cNvSpPr>
          <p:nvPr>
            <p:ph type="body" idx="1"/>
          </p:nvPr>
        </p:nvSpPr>
        <p:spPr/>
        <p:txBody>
          <a:bodyPr/>
          <a:lstStyle/>
          <a:p>
            <a:pPr marL="228600" indent="-228600">
              <a:buAutoNum type="arabicPeriod"/>
            </a:pPr>
            <a:r>
              <a:rPr lang="en-AU" dirty="0"/>
              <a:t>If you have clear winners in the off suits – generally play trumps first.</a:t>
            </a:r>
          </a:p>
        </p:txBody>
      </p:sp>
      <p:sp>
        <p:nvSpPr>
          <p:cNvPr id="4" name="Slide Number Placeholder 3">
            <a:extLst>
              <a:ext uri="{FF2B5EF4-FFF2-40B4-BE49-F238E27FC236}">
                <a16:creationId xmlns:a16="http://schemas.microsoft.com/office/drawing/2014/main" id="{5CB4AF0D-0087-CFE1-B408-4EC06D538F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561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79E39-9ACC-E1D3-C806-C835234AC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AFD85-5A02-08E1-2EF5-F7AFCDA15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9559D-D512-B603-8D80-BF9D3B12DDC0}"/>
              </a:ext>
            </a:extLst>
          </p:cNvPr>
          <p:cNvSpPr>
            <a:spLocks noGrp="1"/>
          </p:cNvSpPr>
          <p:nvPr>
            <p:ph type="body" idx="1"/>
          </p:nvPr>
        </p:nvSpPr>
        <p:spPr/>
        <p:txBody>
          <a:bodyPr/>
          <a:lstStyle/>
          <a:p>
            <a:pPr marL="228600" indent="-228600">
              <a:buAutoNum type="arabicPeriod"/>
            </a:pPr>
            <a:r>
              <a:rPr lang="en-AU" dirty="0"/>
              <a:t>If our hand are strong in the off suits – play trumps first !! Regardless of our trump holding strength</a:t>
            </a:r>
          </a:p>
        </p:txBody>
      </p:sp>
      <p:sp>
        <p:nvSpPr>
          <p:cNvPr id="4" name="Slide Number Placeholder 3">
            <a:extLst>
              <a:ext uri="{FF2B5EF4-FFF2-40B4-BE49-F238E27FC236}">
                <a16:creationId xmlns:a16="http://schemas.microsoft.com/office/drawing/2014/main" id="{62DC7756-2A01-C7C6-D6F7-6A5A8E3A7C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19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32F4C-FA4D-F7FF-8EEC-14A6AEC02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3104B-59C1-C4B4-A5FB-D2A8A9706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E7AE21-B447-176D-8571-94FA1C5146C0}"/>
              </a:ext>
            </a:extLst>
          </p:cNvPr>
          <p:cNvSpPr>
            <a:spLocks noGrp="1"/>
          </p:cNvSpPr>
          <p:nvPr>
            <p:ph type="body" idx="1"/>
          </p:nvPr>
        </p:nvSpPr>
        <p:spPr/>
        <p:txBody>
          <a:bodyPr/>
          <a:lstStyle/>
          <a:p>
            <a:pPr marL="228600" indent="-228600">
              <a:buAutoNum type="arabicPeriod"/>
            </a:pPr>
            <a:r>
              <a:rPr lang="en-AU" dirty="0"/>
              <a:t>If our hand are strong in the off suits – play trumps first !! Regardless of our trump holding strength</a:t>
            </a:r>
          </a:p>
        </p:txBody>
      </p:sp>
      <p:sp>
        <p:nvSpPr>
          <p:cNvPr id="4" name="Slide Number Placeholder 3">
            <a:extLst>
              <a:ext uri="{FF2B5EF4-FFF2-40B4-BE49-F238E27FC236}">
                <a16:creationId xmlns:a16="http://schemas.microsoft.com/office/drawing/2014/main" id="{7804FAB2-7753-C4A4-06B3-3000C0F931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272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68611-BD4C-50C5-AEEE-2B634A0CF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D85CB-B8FD-45CF-56C7-168F1AA7BA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7345E6-1F5F-F07C-AED5-0040ADBD34D2}"/>
              </a:ext>
            </a:extLst>
          </p:cNvPr>
          <p:cNvSpPr>
            <a:spLocks noGrp="1"/>
          </p:cNvSpPr>
          <p:nvPr>
            <p:ph type="body" idx="1"/>
          </p:nvPr>
        </p:nvSpPr>
        <p:spPr/>
        <p:txBody>
          <a:bodyPr/>
          <a:lstStyle/>
          <a:p>
            <a:pPr marL="228600" indent="-228600">
              <a:buAutoNum type="arabicPeriod"/>
            </a:pPr>
            <a:r>
              <a:rPr lang="en-AU" dirty="0"/>
              <a:t>Don’t start playing trumps until you have made a plan – should we look for ruffing opportunities ?</a:t>
            </a:r>
          </a:p>
        </p:txBody>
      </p:sp>
      <p:sp>
        <p:nvSpPr>
          <p:cNvPr id="4" name="Slide Number Placeholder 3">
            <a:extLst>
              <a:ext uri="{FF2B5EF4-FFF2-40B4-BE49-F238E27FC236}">
                <a16:creationId xmlns:a16="http://schemas.microsoft.com/office/drawing/2014/main" id="{B3D3901C-F030-6A93-0A1C-CBBB630A34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580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7F40-AA83-60E5-16AA-A1BF1EF81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01FCE-147B-0903-00B9-605CB28C24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9FDCB0-1B51-9359-B472-DC759909E130}"/>
              </a:ext>
            </a:extLst>
          </p:cNvPr>
          <p:cNvSpPr>
            <a:spLocks noGrp="1"/>
          </p:cNvSpPr>
          <p:nvPr>
            <p:ph type="body" idx="1"/>
          </p:nvPr>
        </p:nvSpPr>
        <p:spPr/>
        <p:txBody>
          <a:bodyPr/>
          <a:lstStyle/>
          <a:p>
            <a:pPr marL="228600" indent="-228600">
              <a:buAutoNum type="arabicPeriod"/>
            </a:pPr>
            <a:r>
              <a:rPr lang="en-AU" dirty="0"/>
              <a:t>Don’t start playing trumps until you have made a plan – should we look for ruffing opportunities ?</a:t>
            </a:r>
          </a:p>
        </p:txBody>
      </p:sp>
      <p:sp>
        <p:nvSpPr>
          <p:cNvPr id="4" name="Slide Number Placeholder 3">
            <a:extLst>
              <a:ext uri="{FF2B5EF4-FFF2-40B4-BE49-F238E27FC236}">
                <a16:creationId xmlns:a16="http://schemas.microsoft.com/office/drawing/2014/main" id="{06E0C656-946A-1BE2-7D54-81C4D1197A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414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0A798-AF5A-D838-50D7-1BCB553B8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54390-316C-238A-24B7-CE0750D3B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A8A20-0DBA-9091-21C6-E5CB77F10AC2}"/>
              </a:ext>
            </a:extLst>
          </p:cNvPr>
          <p:cNvSpPr>
            <a:spLocks noGrp="1"/>
          </p:cNvSpPr>
          <p:nvPr>
            <p:ph type="body" idx="1"/>
          </p:nvPr>
        </p:nvSpPr>
        <p:spPr/>
        <p:txBody>
          <a:bodyPr/>
          <a:lstStyle/>
          <a:p>
            <a:pPr marL="228600" indent="-228600">
              <a:buAutoNum type="arabicPeriod"/>
            </a:pPr>
            <a:r>
              <a:rPr lang="en-AU" dirty="0"/>
              <a:t>The system we are teaching is one of the most popular in the world – standard 5 card major - and is the standard system for MBC (albeit with many minor differences).  There are a plethora of other systems around</a:t>
            </a:r>
          </a:p>
          <a:p>
            <a:pPr marL="228600" indent="-228600">
              <a:buAutoNum type="arabicPeriod"/>
            </a:pPr>
            <a:r>
              <a:rPr lang="en-AU" dirty="0"/>
              <a:t>No jokers in bridge.</a:t>
            </a:r>
          </a:p>
          <a:p>
            <a:pPr marL="228600" indent="-228600">
              <a:buAutoNum type="arabicPeriod"/>
            </a:pPr>
            <a:r>
              <a:rPr lang="en-AU" dirty="0"/>
              <a:t>Demonstrate using a bridge board – cards; and the dealer.</a:t>
            </a:r>
          </a:p>
          <a:p>
            <a:pPr marL="228600" indent="-228600">
              <a:buAutoNum type="arabicPeriod"/>
            </a:pPr>
            <a:r>
              <a:rPr lang="en-AU" dirty="0"/>
              <a:t>Unlike 500 for example, after passing you can re-enter and continue bidding in the next round</a:t>
            </a:r>
          </a:p>
        </p:txBody>
      </p:sp>
      <p:sp>
        <p:nvSpPr>
          <p:cNvPr id="4" name="Slide Number Placeholder 3">
            <a:extLst>
              <a:ext uri="{FF2B5EF4-FFF2-40B4-BE49-F238E27FC236}">
                <a16:creationId xmlns:a16="http://schemas.microsoft.com/office/drawing/2014/main" id="{4FA8D089-C6EF-CD73-ADC0-100680C6BDC1}"/>
              </a:ext>
            </a:extLst>
          </p:cNvPr>
          <p:cNvSpPr>
            <a:spLocks noGrp="1"/>
          </p:cNvSpPr>
          <p:nvPr>
            <p:ph type="sldNum" sz="quarter" idx="5"/>
          </p:nvPr>
        </p:nvSpPr>
        <p:spPr/>
        <p:txBody>
          <a:bodyPr/>
          <a:lstStyle/>
          <a:p>
            <a:fld id="{52973F04-8C29-4DAE-8D89-199E17F2B330}" type="slidenum">
              <a:rPr lang="en-AU" smtClean="0"/>
              <a:t>6</a:t>
            </a:fld>
            <a:endParaRPr lang="en-AU"/>
          </a:p>
        </p:txBody>
      </p:sp>
    </p:spTree>
    <p:extLst>
      <p:ext uri="{BB962C8B-B14F-4D97-AF65-F5344CB8AC3E}">
        <p14:creationId xmlns:p14="http://schemas.microsoft.com/office/powerpoint/2010/main" val="1137149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4B671-34C2-8945-EF41-B308C8EEE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BBB0B-E102-793D-0457-FD220F87B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178B45-CD5D-926D-D68C-3D8A0DDCB4B9}"/>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4BCC3AB3-98A5-8D76-0FC1-210CD5E72690}"/>
              </a:ext>
            </a:extLst>
          </p:cNvPr>
          <p:cNvSpPr>
            <a:spLocks noGrp="1"/>
          </p:cNvSpPr>
          <p:nvPr>
            <p:ph type="sldNum" sz="quarter" idx="5"/>
          </p:nvPr>
        </p:nvSpPr>
        <p:spPr/>
        <p:txBody>
          <a:bodyPr/>
          <a:lstStyle/>
          <a:p>
            <a:fld id="{52973F04-8C29-4DAE-8D89-199E17F2B330}" type="slidenum">
              <a:rPr lang="en-AU" smtClean="0"/>
              <a:t>24</a:t>
            </a:fld>
            <a:endParaRPr lang="en-AU"/>
          </a:p>
        </p:txBody>
      </p:sp>
    </p:spTree>
    <p:extLst>
      <p:ext uri="{BB962C8B-B14F-4D97-AF65-F5344CB8AC3E}">
        <p14:creationId xmlns:p14="http://schemas.microsoft.com/office/powerpoint/2010/main" val="25734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74481-AD9B-C783-A9CA-8CBD47DD8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FEFBD-323B-3C60-4963-2B98A94B9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F2550E-A737-C999-1C69-468F5C97D0C9}"/>
              </a:ext>
            </a:extLst>
          </p:cNvPr>
          <p:cNvSpPr>
            <a:spLocks noGrp="1"/>
          </p:cNvSpPr>
          <p:nvPr>
            <p:ph type="body" idx="1"/>
          </p:nvPr>
        </p:nvSpPr>
        <p:spPr/>
        <p:txBody>
          <a:bodyPr/>
          <a:lstStyle/>
          <a:p>
            <a:pPr algn="l"/>
            <a:r>
              <a:rPr lang="en-AU" dirty="0"/>
              <a:t>After reviewing this slide – especially the responder general ranges; go back and review the questions in the previous slide</a:t>
            </a:r>
          </a:p>
        </p:txBody>
      </p:sp>
      <p:sp>
        <p:nvSpPr>
          <p:cNvPr id="4" name="Slide Number Placeholder 3">
            <a:extLst>
              <a:ext uri="{FF2B5EF4-FFF2-40B4-BE49-F238E27FC236}">
                <a16:creationId xmlns:a16="http://schemas.microsoft.com/office/drawing/2014/main" id="{F06DCD34-B5F7-6A6A-48E8-4F89D39D37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663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A2C86-FC23-4A47-0940-3E77664DD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9E0E8-4CC1-BFBA-FA4F-FAC8EAEE77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74581-5D0D-8011-B21D-FBE532AE70B1}"/>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35C740B9-D08B-21CF-2110-0EA30CA4592C}"/>
              </a:ext>
            </a:extLst>
          </p:cNvPr>
          <p:cNvSpPr>
            <a:spLocks noGrp="1"/>
          </p:cNvSpPr>
          <p:nvPr>
            <p:ph type="sldNum" sz="quarter" idx="5"/>
          </p:nvPr>
        </p:nvSpPr>
        <p:spPr/>
        <p:txBody>
          <a:bodyPr/>
          <a:lstStyle/>
          <a:p>
            <a:fld id="{52973F04-8C29-4DAE-8D89-199E17F2B330}" type="slidenum">
              <a:rPr lang="en-AU" smtClean="0"/>
              <a:t>26</a:t>
            </a:fld>
            <a:endParaRPr lang="en-AU"/>
          </a:p>
        </p:txBody>
      </p:sp>
    </p:spTree>
    <p:extLst>
      <p:ext uri="{BB962C8B-B14F-4D97-AF65-F5344CB8AC3E}">
        <p14:creationId xmlns:p14="http://schemas.microsoft.com/office/powerpoint/2010/main" val="1516140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01CC1-C46B-72E6-CD00-E549E4972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B9361-4C02-6F2E-ADAB-BDA3133EE4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DBA60-53CF-7487-D420-C3FB476699B6}"/>
              </a:ext>
            </a:extLst>
          </p:cNvPr>
          <p:cNvSpPr>
            <a:spLocks noGrp="1"/>
          </p:cNvSpPr>
          <p:nvPr>
            <p:ph type="body" idx="1"/>
          </p:nvPr>
        </p:nvSpPr>
        <p:spPr/>
        <p:txBody>
          <a:bodyPr/>
          <a:lstStyle/>
          <a:p>
            <a:pPr marL="228600" indent="-228600">
              <a:buAutoNum type="arabicPeriod"/>
            </a:pPr>
            <a:r>
              <a:rPr lang="en-AU" dirty="0"/>
              <a:t>A note about our library</a:t>
            </a:r>
          </a:p>
          <a:p>
            <a:pPr marL="228600" indent="-228600">
              <a:buAutoNum type="arabicPeriod"/>
            </a:pPr>
            <a:r>
              <a:rPr lang="en-AU" dirty="0"/>
              <a:t>Invite the challenge: “How important is </a:t>
            </a:r>
            <a:r>
              <a:rPr lang="en-AU"/>
              <a:t>this for me, now?”</a:t>
            </a:r>
            <a:endParaRPr lang="en-AU" dirty="0"/>
          </a:p>
        </p:txBody>
      </p:sp>
      <p:sp>
        <p:nvSpPr>
          <p:cNvPr id="4" name="Slide Number Placeholder 3">
            <a:extLst>
              <a:ext uri="{FF2B5EF4-FFF2-40B4-BE49-F238E27FC236}">
                <a16:creationId xmlns:a16="http://schemas.microsoft.com/office/drawing/2014/main" id="{D67A246E-C9CE-FB26-FF1D-D3C5B8114D87}"/>
              </a:ext>
            </a:extLst>
          </p:cNvPr>
          <p:cNvSpPr>
            <a:spLocks noGrp="1"/>
          </p:cNvSpPr>
          <p:nvPr>
            <p:ph type="sldNum" sz="quarter" idx="5"/>
          </p:nvPr>
        </p:nvSpPr>
        <p:spPr/>
        <p:txBody>
          <a:bodyPr/>
          <a:lstStyle/>
          <a:p>
            <a:fld id="{52973F04-8C29-4DAE-8D89-199E17F2B330}" type="slidenum">
              <a:rPr lang="en-AU" smtClean="0"/>
              <a:t>27</a:t>
            </a:fld>
            <a:endParaRPr lang="en-AU"/>
          </a:p>
        </p:txBody>
      </p:sp>
    </p:spTree>
    <p:extLst>
      <p:ext uri="{BB962C8B-B14F-4D97-AF65-F5344CB8AC3E}">
        <p14:creationId xmlns:p14="http://schemas.microsoft.com/office/powerpoint/2010/main" val="4067648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33163-DCBC-8CF5-6835-7AD68D99E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3A72E-B7AE-7389-1547-E26A33924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D5573-0BC0-2EE5-711F-23AD44F3B725}"/>
              </a:ext>
            </a:extLst>
          </p:cNvPr>
          <p:cNvSpPr>
            <a:spLocks noGrp="1"/>
          </p:cNvSpPr>
          <p:nvPr>
            <p:ph type="body" idx="1"/>
          </p:nvPr>
        </p:nvSpPr>
        <p:spPr/>
        <p:txBody>
          <a:bodyPr/>
          <a:lstStyle/>
          <a:p>
            <a:pPr marL="228600" indent="-228600">
              <a:buAutoNum type="arabicPeriod"/>
            </a:pPr>
            <a:r>
              <a:rPr lang="en-AU" dirty="0"/>
              <a:t>Refer to the book </a:t>
            </a:r>
            <a:r>
              <a:rPr lang="en-AU" dirty="0" err="1"/>
              <a:t>pg</a:t>
            </a:r>
            <a:r>
              <a:rPr lang="en-AU" dirty="0"/>
              <a:t> 26</a:t>
            </a:r>
          </a:p>
          <a:p>
            <a:pPr marL="228600" indent="-228600">
              <a:buAutoNum type="arabicPeriod"/>
            </a:pPr>
            <a:r>
              <a:rPr lang="en-AU" dirty="0"/>
              <a:t>Distribution points versus shortage points</a:t>
            </a:r>
          </a:p>
        </p:txBody>
      </p:sp>
      <p:sp>
        <p:nvSpPr>
          <p:cNvPr id="4" name="Slide Number Placeholder 3">
            <a:extLst>
              <a:ext uri="{FF2B5EF4-FFF2-40B4-BE49-F238E27FC236}">
                <a16:creationId xmlns:a16="http://schemas.microsoft.com/office/drawing/2014/main" id="{073E062B-31FE-AEC4-C7F4-D3DBADBF7459}"/>
              </a:ext>
            </a:extLst>
          </p:cNvPr>
          <p:cNvSpPr>
            <a:spLocks noGrp="1"/>
          </p:cNvSpPr>
          <p:nvPr>
            <p:ph type="sldNum" sz="quarter" idx="5"/>
          </p:nvPr>
        </p:nvSpPr>
        <p:spPr/>
        <p:txBody>
          <a:bodyPr/>
          <a:lstStyle/>
          <a:p>
            <a:fld id="{52973F04-8C29-4DAE-8D89-199E17F2B330}" type="slidenum">
              <a:rPr lang="en-AU" smtClean="0"/>
              <a:t>28</a:t>
            </a:fld>
            <a:endParaRPr lang="en-AU"/>
          </a:p>
        </p:txBody>
      </p:sp>
    </p:spTree>
    <p:extLst>
      <p:ext uri="{BB962C8B-B14F-4D97-AF65-F5344CB8AC3E}">
        <p14:creationId xmlns:p14="http://schemas.microsoft.com/office/powerpoint/2010/main" val="2975019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32D7E-90C7-36A7-5D81-0634A705C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D02F9-8124-563F-D636-513E34907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6268E-8F49-75D4-67C8-056C6F60DE5A}"/>
              </a:ext>
            </a:extLst>
          </p:cNvPr>
          <p:cNvSpPr>
            <a:spLocks noGrp="1"/>
          </p:cNvSpPr>
          <p:nvPr>
            <p:ph type="body" idx="1"/>
          </p:nvPr>
        </p:nvSpPr>
        <p:spPr/>
        <p:txBody>
          <a:bodyPr/>
          <a:lstStyle/>
          <a:p>
            <a:pPr marL="0" indent="0">
              <a:buNone/>
            </a:pPr>
            <a:r>
              <a:rPr lang="en-AU" dirty="0"/>
              <a:t>With 5 5 in the majors – which major should you generally bid first and why</a:t>
            </a:r>
          </a:p>
        </p:txBody>
      </p:sp>
      <p:sp>
        <p:nvSpPr>
          <p:cNvPr id="4" name="Slide Number Placeholder 3">
            <a:extLst>
              <a:ext uri="{FF2B5EF4-FFF2-40B4-BE49-F238E27FC236}">
                <a16:creationId xmlns:a16="http://schemas.microsoft.com/office/drawing/2014/main" id="{EED92978-A758-75A1-0632-A8013D57A760}"/>
              </a:ext>
            </a:extLst>
          </p:cNvPr>
          <p:cNvSpPr>
            <a:spLocks noGrp="1"/>
          </p:cNvSpPr>
          <p:nvPr>
            <p:ph type="sldNum" sz="quarter" idx="5"/>
          </p:nvPr>
        </p:nvSpPr>
        <p:spPr/>
        <p:txBody>
          <a:bodyPr/>
          <a:lstStyle/>
          <a:p>
            <a:fld id="{52973F04-8C29-4DAE-8D89-199E17F2B330}" type="slidenum">
              <a:rPr lang="en-AU" smtClean="0"/>
              <a:t>29</a:t>
            </a:fld>
            <a:endParaRPr lang="en-AU"/>
          </a:p>
        </p:txBody>
      </p:sp>
    </p:spTree>
    <p:extLst>
      <p:ext uri="{BB962C8B-B14F-4D97-AF65-F5344CB8AC3E}">
        <p14:creationId xmlns:p14="http://schemas.microsoft.com/office/powerpoint/2010/main" val="2428487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B88C6-8FE5-CCD1-E6C2-70A23AB2C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D8D22-C7C7-F2B8-F482-1BF329063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BA5FC6-50BB-FD23-25C0-AA93C832A0A7}"/>
              </a:ext>
            </a:extLst>
          </p:cNvPr>
          <p:cNvSpPr>
            <a:spLocks noGrp="1"/>
          </p:cNvSpPr>
          <p:nvPr>
            <p:ph type="body" idx="1"/>
          </p:nvPr>
        </p:nvSpPr>
        <p:spPr/>
        <p:txBody>
          <a:bodyPr/>
          <a:lstStyle/>
          <a:p>
            <a:pPr marL="0" indent="0">
              <a:buNone/>
            </a:pPr>
            <a:r>
              <a:rPr lang="en-AU" dirty="0"/>
              <a:t>Tennis pun btw :p</a:t>
            </a:r>
          </a:p>
          <a:p>
            <a:pPr marL="0" indent="0">
              <a:buNone/>
            </a:pPr>
            <a:r>
              <a:rPr lang="en-AU" dirty="0"/>
              <a:t>Twenty five points to make game</a:t>
            </a:r>
          </a:p>
        </p:txBody>
      </p:sp>
      <p:sp>
        <p:nvSpPr>
          <p:cNvPr id="4" name="Slide Number Placeholder 3">
            <a:extLst>
              <a:ext uri="{FF2B5EF4-FFF2-40B4-BE49-F238E27FC236}">
                <a16:creationId xmlns:a16="http://schemas.microsoft.com/office/drawing/2014/main" id="{BE27AA01-9927-16AD-EFF4-5FAADC5C36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656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54963-35B8-C0E6-81EE-9687600B0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70223-B9A3-2B30-DC94-63DA4F4F0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A931A-731D-DBCB-EF0F-2E43E8B3312F}"/>
              </a:ext>
            </a:extLst>
          </p:cNvPr>
          <p:cNvSpPr>
            <a:spLocks noGrp="1"/>
          </p:cNvSpPr>
          <p:nvPr>
            <p:ph type="body" idx="1"/>
          </p:nvPr>
        </p:nvSpPr>
        <p:spPr/>
        <p:txBody>
          <a:bodyPr/>
          <a:lstStyle/>
          <a:p>
            <a:pPr marL="228600" indent="-228600">
              <a:buAutoNum type="arabicPeriod"/>
            </a:pPr>
            <a:r>
              <a:rPr lang="en-AU" dirty="0"/>
              <a:t>Refer to the book </a:t>
            </a:r>
            <a:r>
              <a:rPr lang="en-AU" dirty="0" err="1"/>
              <a:t>pg</a:t>
            </a:r>
            <a:r>
              <a:rPr lang="en-AU" dirty="0"/>
              <a:t> 26</a:t>
            </a:r>
          </a:p>
          <a:p>
            <a:pPr marL="228600" indent="-228600">
              <a:buAutoNum type="arabicPeriod"/>
            </a:pPr>
            <a:r>
              <a:rPr lang="en-AU" dirty="0"/>
              <a:t>Distribution points versus shortage points</a:t>
            </a:r>
          </a:p>
        </p:txBody>
      </p:sp>
      <p:sp>
        <p:nvSpPr>
          <p:cNvPr id="4" name="Slide Number Placeholder 3">
            <a:extLst>
              <a:ext uri="{FF2B5EF4-FFF2-40B4-BE49-F238E27FC236}">
                <a16:creationId xmlns:a16="http://schemas.microsoft.com/office/drawing/2014/main" id="{3356A74D-5E48-EF7D-5CFE-D165593AE019}"/>
              </a:ext>
            </a:extLst>
          </p:cNvPr>
          <p:cNvSpPr>
            <a:spLocks noGrp="1"/>
          </p:cNvSpPr>
          <p:nvPr>
            <p:ph type="sldNum" sz="quarter" idx="5"/>
          </p:nvPr>
        </p:nvSpPr>
        <p:spPr/>
        <p:txBody>
          <a:bodyPr/>
          <a:lstStyle/>
          <a:p>
            <a:fld id="{52973F04-8C29-4DAE-8D89-199E17F2B330}" type="slidenum">
              <a:rPr lang="en-AU" smtClean="0"/>
              <a:t>31</a:t>
            </a:fld>
            <a:endParaRPr lang="en-AU"/>
          </a:p>
        </p:txBody>
      </p:sp>
    </p:spTree>
    <p:extLst>
      <p:ext uri="{BB962C8B-B14F-4D97-AF65-F5344CB8AC3E}">
        <p14:creationId xmlns:p14="http://schemas.microsoft.com/office/powerpoint/2010/main" val="1709818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B957C-8E71-AED1-C69A-3B197D8DB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39895-AEBE-EFA5-1225-77C0F2EA6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8B50E-A377-34D2-B277-B8CBCDB0556E}"/>
              </a:ext>
            </a:extLst>
          </p:cNvPr>
          <p:cNvSpPr>
            <a:spLocks noGrp="1"/>
          </p:cNvSpPr>
          <p:nvPr>
            <p:ph type="body" idx="1"/>
          </p:nvPr>
        </p:nvSpPr>
        <p:spPr/>
        <p:txBody>
          <a:bodyPr/>
          <a:lstStyle/>
          <a:p>
            <a:pPr marL="228600" indent="-228600">
              <a:buAutoNum type="arabicPeriod"/>
            </a:pPr>
            <a:r>
              <a:rPr lang="en-AU" dirty="0"/>
              <a:t>Note: until you have made a limit bid; your hand is unlimited !</a:t>
            </a:r>
          </a:p>
          <a:p>
            <a:pPr marL="228600" indent="-228600">
              <a:buAutoNum type="arabicPeriod"/>
            </a:pPr>
            <a:r>
              <a:rPr lang="en-AU" dirty="0"/>
              <a:t>Why do we call it invitational ?</a:t>
            </a:r>
          </a:p>
          <a:p>
            <a:pPr marL="228600" indent="-228600">
              <a:buAutoNum type="arabicPeriod"/>
            </a:pPr>
            <a:r>
              <a:rPr lang="en-AU" dirty="0"/>
              <a:t>As opener, how do you know whether to accept responder’s invitation or to pass.  Point ranges !!</a:t>
            </a:r>
          </a:p>
        </p:txBody>
      </p:sp>
      <p:sp>
        <p:nvSpPr>
          <p:cNvPr id="4" name="Slide Number Placeholder 3">
            <a:extLst>
              <a:ext uri="{FF2B5EF4-FFF2-40B4-BE49-F238E27FC236}">
                <a16:creationId xmlns:a16="http://schemas.microsoft.com/office/drawing/2014/main" id="{CCB9B25A-2282-3550-8252-BC0AA16CFFA6}"/>
              </a:ext>
            </a:extLst>
          </p:cNvPr>
          <p:cNvSpPr>
            <a:spLocks noGrp="1"/>
          </p:cNvSpPr>
          <p:nvPr>
            <p:ph type="sldNum" sz="quarter" idx="5"/>
          </p:nvPr>
        </p:nvSpPr>
        <p:spPr/>
        <p:txBody>
          <a:bodyPr/>
          <a:lstStyle/>
          <a:p>
            <a:fld id="{52973F04-8C29-4DAE-8D89-199E17F2B330}" type="slidenum">
              <a:rPr lang="en-AU" smtClean="0"/>
              <a:t>32</a:t>
            </a:fld>
            <a:endParaRPr lang="en-AU"/>
          </a:p>
        </p:txBody>
      </p:sp>
    </p:spTree>
    <p:extLst>
      <p:ext uri="{BB962C8B-B14F-4D97-AF65-F5344CB8AC3E}">
        <p14:creationId xmlns:p14="http://schemas.microsoft.com/office/powerpoint/2010/main" val="720955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33163-DCBC-8CF5-6835-7AD68D99E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3A72E-B7AE-7389-1547-E26A33924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D5573-0BC0-2EE5-711F-23AD44F3B725}"/>
              </a:ext>
            </a:extLst>
          </p:cNvPr>
          <p:cNvSpPr>
            <a:spLocks noGrp="1"/>
          </p:cNvSpPr>
          <p:nvPr>
            <p:ph type="body" idx="1"/>
          </p:nvPr>
        </p:nvSpPr>
        <p:spPr/>
        <p:txBody>
          <a:bodyPr/>
          <a:lstStyle/>
          <a:p>
            <a:pPr marL="228600" indent="-228600">
              <a:buAutoNum type="arabicPeriod"/>
            </a:pPr>
            <a:r>
              <a:rPr lang="en-AU" dirty="0"/>
              <a:t>What is vulnerability ?</a:t>
            </a:r>
          </a:p>
          <a:p>
            <a:pPr marL="228600" indent="-228600">
              <a:buAutoNum type="arabicPeriod"/>
            </a:pPr>
            <a:r>
              <a:rPr lang="en-AU" dirty="0"/>
              <a:t>Refer BidandMade.xlsx spreadsheet</a:t>
            </a:r>
          </a:p>
        </p:txBody>
      </p:sp>
      <p:sp>
        <p:nvSpPr>
          <p:cNvPr id="4" name="Slide Number Placeholder 3">
            <a:extLst>
              <a:ext uri="{FF2B5EF4-FFF2-40B4-BE49-F238E27FC236}">
                <a16:creationId xmlns:a16="http://schemas.microsoft.com/office/drawing/2014/main" id="{073E062B-31FE-AEC4-C7F4-D3DBADBF7459}"/>
              </a:ext>
            </a:extLst>
          </p:cNvPr>
          <p:cNvSpPr>
            <a:spLocks noGrp="1"/>
          </p:cNvSpPr>
          <p:nvPr>
            <p:ph type="sldNum" sz="quarter" idx="5"/>
          </p:nvPr>
        </p:nvSpPr>
        <p:spPr/>
        <p:txBody>
          <a:bodyPr/>
          <a:lstStyle/>
          <a:p>
            <a:fld id="{52973F04-8C29-4DAE-8D89-199E17F2B330}" type="slidenum">
              <a:rPr lang="en-AU" smtClean="0"/>
              <a:t>33</a:t>
            </a:fld>
            <a:endParaRPr lang="en-AU"/>
          </a:p>
        </p:txBody>
      </p:sp>
    </p:spTree>
    <p:extLst>
      <p:ext uri="{BB962C8B-B14F-4D97-AF65-F5344CB8AC3E}">
        <p14:creationId xmlns:p14="http://schemas.microsoft.com/office/powerpoint/2010/main" val="3534987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CB60F-6FA6-A27D-27A8-3922E3D90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DD2A8-05DB-D34D-7CB7-437793CAA5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9015C-79A9-CA7F-7F34-4591D549C5E9}"/>
              </a:ext>
            </a:extLst>
          </p:cNvPr>
          <p:cNvSpPr>
            <a:spLocks noGrp="1"/>
          </p:cNvSpPr>
          <p:nvPr>
            <p:ph type="body" idx="1"/>
          </p:nvPr>
        </p:nvSpPr>
        <p:spPr/>
        <p:txBody>
          <a:bodyPr/>
          <a:lstStyle/>
          <a:p>
            <a:pPr marL="228600" indent="-228600">
              <a:buAutoNum type="arabicPeriod"/>
            </a:pPr>
            <a:r>
              <a:rPr lang="en-AU" dirty="0"/>
              <a:t>Differences with say 500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b="1" dirty="0"/>
              <a:t>Rubber </a:t>
            </a:r>
            <a:r>
              <a:rPr lang="en-AU" b="0" dirty="0"/>
              <a:t>(or contract) </a:t>
            </a:r>
            <a:r>
              <a:rPr lang="en-AU" dirty="0"/>
              <a:t>bridge vs</a:t>
            </a:r>
            <a:r>
              <a:rPr lang="en-AU" b="1" dirty="0"/>
              <a:t> Duplicate </a:t>
            </a:r>
            <a:r>
              <a:rPr lang="en-AU" dirty="0"/>
              <a:t>bridge.  </a:t>
            </a:r>
          </a:p>
          <a:p>
            <a:pPr marL="0" indent="0">
              <a:buNone/>
            </a:pPr>
            <a:endParaRPr lang="en-AU" dirty="0"/>
          </a:p>
        </p:txBody>
      </p:sp>
      <p:sp>
        <p:nvSpPr>
          <p:cNvPr id="4" name="Slide Number Placeholder 3">
            <a:extLst>
              <a:ext uri="{FF2B5EF4-FFF2-40B4-BE49-F238E27FC236}">
                <a16:creationId xmlns:a16="http://schemas.microsoft.com/office/drawing/2014/main" id="{1400FE89-13B4-5045-D93C-1FE1DDF71624}"/>
              </a:ext>
            </a:extLst>
          </p:cNvPr>
          <p:cNvSpPr>
            <a:spLocks noGrp="1"/>
          </p:cNvSpPr>
          <p:nvPr>
            <p:ph type="sldNum" sz="quarter" idx="5"/>
          </p:nvPr>
        </p:nvSpPr>
        <p:spPr/>
        <p:txBody>
          <a:bodyPr/>
          <a:lstStyle/>
          <a:p>
            <a:fld id="{52973F04-8C29-4DAE-8D89-199E17F2B330}" type="slidenum">
              <a:rPr lang="en-AU" smtClean="0"/>
              <a:t>7</a:t>
            </a:fld>
            <a:endParaRPr lang="en-AU"/>
          </a:p>
        </p:txBody>
      </p:sp>
    </p:spTree>
    <p:extLst>
      <p:ext uri="{BB962C8B-B14F-4D97-AF65-F5344CB8AC3E}">
        <p14:creationId xmlns:p14="http://schemas.microsoft.com/office/powerpoint/2010/main" val="220221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9671E-4621-54D6-820B-B9C452B83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BC3FE-F75E-500C-CA83-014BE7871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C06EE-348B-C699-ADB0-1C96F813C843}"/>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4FAA0CC4-13B9-F5FB-E835-FBC9D202B0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523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85F78-7927-2A5E-588F-FB9D279C4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54DD6-A95C-3547-C80D-7D052C821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12B5A-49FE-75C1-BF14-1FFF5C37312C}"/>
              </a:ext>
            </a:extLst>
          </p:cNvPr>
          <p:cNvSpPr>
            <a:spLocks noGrp="1"/>
          </p:cNvSpPr>
          <p:nvPr>
            <p:ph type="body" idx="1"/>
          </p:nvPr>
        </p:nvSpPr>
        <p:spPr/>
        <p:txBody>
          <a:bodyPr/>
          <a:lstStyle/>
          <a:p>
            <a:pPr marL="171450" indent="-171450">
              <a:buFont typeface="Arial" panose="020B0604020202020204" pitchFamily="34" charset="0"/>
              <a:buChar char="•"/>
            </a:pPr>
            <a:r>
              <a:rPr lang="en-AU" dirty="0"/>
              <a:t>These ranges are different if you are playing 2 over 1: 1NT: 6-11; 2NT: 12.</a:t>
            </a:r>
          </a:p>
          <a:p>
            <a:pPr marL="171450" indent="-171450">
              <a:buFont typeface="Arial" panose="020B0604020202020204" pitchFamily="34" charset="0"/>
              <a:buChar char="•"/>
            </a:pPr>
            <a:r>
              <a:rPr lang="en-AU" dirty="0"/>
              <a:t>NOTE: discuss that there are different approaches to bidding a hand with 4D and 4M (</a:t>
            </a:r>
            <a:r>
              <a:rPr lang="en-AU" dirty="0" err="1"/>
              <a:t>ie</a:t>
            </a:r>
            <a:r>
              <a:rPr lang="en-AU" dirty="0"/>
              <a:t> bid the M first or bid those diamonds)</a:t>
            </a:r>
          </a:p>
        </p:txBody>
      </p:sp>
      <p:sp>
        <p:nvSpPr>
          <p:cNvPr id="4" name="Slide Number Placeholder 3">
            <a:extLst>
              <a:ext uri="{FF2B5EF4-FFF2-40B4-BE49-F238E27FC236}">
                <a16:creationId xmlns:a16="http://schemas.microsoft.com/office/drawing/2014/main" id="{9EEAACF7-5952-C835-7EF9-13CB332852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751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FE569-C05F-AD6C-DD51-5D1978841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736C5-879C-193D-9241-B5207C73A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DB95B-0E95-359F-F596-BF54AB8220A1}"/>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370A0FBE-FC32-2792-87A2-E63AF21249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289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BB2CA-FB9D-EDD7-C824-449FC363F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18924-2EEC-48D6-C864-B0325EAA2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B2DA07-B7C2-55BA-FC5B-EBF05B7AC5B0}"/>
              </a:ext>
            </a:extLst>
          </p:cNvPr>
          <p:cNvSpPr>
            <a:spLocks noGrp="1"/>
          </p:cNvSpPr>
          <p:nvPr>
            <p:ph type="body" idx="1"/>
          </p:nvPr>
        </p:nvSpPr>
        <p:spPr/>
        <p:txBody>
          <a:bodyPr/>
          <a:lstStyle/>
          <a:p>
            <a:pPr marL="228600" indent="-228600">
              <a:buAutoNum type="arabicPeriod"/>
            </a:pPr>
            <a:r>
              <a:rPr lang="en-AU" dirty="0"/>
              <a:t>Play hands from BNSW-Beginner-04-1lvl-Opening-Bids</a:t>
            </a:r>
          </a:p>
        </p:txBody>
      </p:sp>
      <p:sp>
        <p:nvSpPr>
          <p:cNvPr id="4" name="Slide Number Placeholder 3">
            <a:extLst>
              <a:ext uri="{FF2B5EF4-FFF2-40B4-BE49-F238E27FC236}">
                <a16:creationId xmlns:a16="http://schemas.microsoft.com/office/drawing/2014/main" id="{8B2EDE89-6172-24E2-3083-310427BFFD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140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393A1-D115-CBEB-579C-D5218EBFE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CD18A-89A2-86A9-8E04-68196345F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7E7CC-24CB-7700-22AA-4C4A9AC4A2D4}"/>
              </a:ext>
            </a:extLst>
          </p:cNvPr>
          <p:cNvSpPr>
            <a:spLocks noGrp="1"/>
          </p:cNvSpPr>
          <p:nvPr>
            <p:ph type="body" idx="1"/>
          </p:nvPr>
        </p:nvSpPr>
        <p:spPr/>
        <p:txBody>
          <a:bodyPr/>
          <a:lstStyle/>
          <a:p>
            <a:pPr marL="0" indent="0">
              <a:buNone/>
            </a:pPr>
            <a:r>
              <a:rPr lang="en-AU" dirty="0"/>
              <a:t>* These ranges are different if you are playing 2 over 1: 1NT: 6-11; </a:t>
            </a:r>
          </a:p>
        </p:txBody>
      </p:sp>
      <p:sp>
        <p:nvSpPr>
          <p:cNvPr id="4" name="Slide Number Placeholder 3">
            <a:extLst>
              <a:ext uri="{FF2B5EF4-FFF2-40B4-BE49-F238E27FC236}">
                <a16:creationId xmlns:a16="http://schemas.microsoft.com/office/drawing/2014/main" id="{01C213C4-C229-004B-5400-8C68CD2B69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178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FFE7D-00D3-7AD3-2915-EE9813ED0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136AC-7852-6820-9DF3-6BEE32A785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161A2A-304E-70DB-697E-374DE666E497}"/>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38B40320-E2FA-4F17-F3C1-40FDF86FD839}"/>
              </a:ext>
            </a:extLst>
          </p:cNvPr>
          <p:cNvSpPr>
            <a:spLocks noGrp="1"/>
          </p:cNvSpPr>
          <p:nvPr>
            <p:ph type="sldNum" sz="quarter" idx="5"/>
          </p:nvPr>
        </p:nvSpPr>
        <p:spPr/>
        <p:txBody>
          <a:bodyPr/>
          <a:lstStyle/>
          <a:p>
            <a:fld id="{52973F04-8C29-4DAE-8D89-199E17F2B330}" type="slidenum">
              <a:rPr lang="en-AU" smtClean="0"/>
              <a:t>39</a:t>
            </a:fld>
            <a:endParaRPr lang="en-AU"/>
          </a:p>
        </p:txBody>
      </p:sp>
    </p:spTree>
    <p:extLst>
      <p:ext uri="{BB962C8B-B14F-4D97-AF65-F5344CB8AC3E}">
        <p14:creationId xmlns:p14="http://schemas.microsoft.com/office/powerpoint/2010/main" val="534970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1DF0B-F3F3-04F5-4A72-ECF008FF0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5BF73-7E3E-C52D-29B1-3756169F7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3D9657-F33E-709D-6776-4F918991E684}"/>
              </a:ext>
            </a:extLst>
          </p:cNvPr>
          <p:cNvSpPr>
            <a:spLocks noGrp="1"/>
          </p:cNvSpPr>
          <p:nvPr>
            <p:ph type="body" idx="1"/>
          </p:nvPr>
        </p:nvSpPr>
        <p:spPr/>
        <p:txBody>
          <a:bodyPr/>
          <a:lstStyle/>
          <a:p>
            <a:pPr marL="228600" indent="-228600">
              <a:buAutoNum type="arabicPeriod"/>
            </a:pPr>
            <a:r>
              <a:rPr lang="en-AU" dirty="0"/>
              <a:t>Rebid of a suit by responder usually promises six cards – these are pretty solid though ?</a:t>
            </a:r>
          </a:p>
          <a:p>
            <a:pPr marL="228600" indent="-228600">
              <a:buAutoNum type="arabicPeriod"/>
            </a:pPr>
            <a:r>
              <a:rPr lang="en-AU" dirty="0"/>
              <a:t>NB: need to read the room as to whether we remove some of the slides re hand shapes</a:t>
            </a:r>
          </a:p>
        </p:txBody>
      </p:sp>
      <p:sp>
        <p:nvSpPr>
          <p:cNvPr id="4" name="Slide Number Placeholder 3">
            <a:extLst>
              <a:ext uri="{FF2B5EF4-FFF2-40B4-BE49-F238E27FC236}">
                <a16:creationId xmlns:a16="http://schemas.microsoft.com/office/drawing/2014/main" id="{FDADB3EB-CF69-9258-A513-0A0ECCD9ED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556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1AD58-3112-B2C3-F2F3-847EBA6B1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D7FB9-9F54-5B2B-0FE4-722FF8477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C7C64-FDB3-2E06-72BB-3280CE3DB052}"/>
              </a:ext>
            </a:extLst>
          </p:cNvPr>
          <p:cNvSpPr>
            <a:spLocks noGrp="1"/>
          </p:cNvSpPr>
          <p:nvPr>
            <p:ph type="body" idx="1"/>
          </p:nvPr>
        </p:nvSpPr>
        <p:spPr/>
        <p:txBody>
          <a:bodyPr/>
          <a:lstStyle/>
          <a:p>
            <a:pPr marL="228600" indent="-228600">
              <a:buAutoNum type="arabicPeriod"/>
            </a:pPr>
            <a:r>
              <a:rPr lang="en-AU" dirty="0"/>
              <a:t>Note: until you have made a limit bid; your hand is unlimited !</a:t>
            </a:r>
          </a:p>
          <a:p>
            <a:pPr marL="228600" indent="-228600">
              <a:buAutoNum type="arabicPeriod"/>
            </a:pPr>
            <a:r>
              <a:rPr lang="en-AU" dirty="0"/>
              <a:t>What is a balanced hand ?  What is a semi-balanced hand ?</a:t>
            </a:r>
          </a:p>
        </p:txBody>
      </p:sp>
      <p:sp>
        <p:nvSpPr>
          <p:cNvPr id="4" name="Slide Number Placeholder 3">
            <a:extLst>
              <a:ext uri="{FF2B5EF4-FFF2-40B4-BE49-F238E27FC236}">
                <a16:creationId xmlns:a16="http://schemas.microsoft.com/office/drawing/2014/main" id="{1E64F7C1-F8E4-BDDD-39F6-A37E5857A3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029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54020-9210-7E95-C881-202C6CFEF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3D1B3-9C5C-F7ED-9EC9-436A09324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1AC3E1-02F7-6D06-BF01-C281D39207D1}"/>
              </a:ext>
            </a:extLst>
          </p:cNvPr>
          <p:cNvSpPr>
            <a:spLocks noGrp="1"/>
          </p:cNvSpPr>
          <p:nvPr>
            <p:ph type="body" idx="1"/>
          </p:nvPr>
        </p:nvSpPr>
        <p:spPr/>
        <p:txBody>
          <a:bodyPr/>
          <a:lstStyle/>
          <a:p>
            <a:pPr marL="228600" indent="-228600">
              <a:buAutoNum type="arabicPeriod"/>
            </a:pPr>
            <a:r>
              <a:rPr lang="en-AU" dirty="0"/>
              <a:t>This revision of the book incorporates some aspects of the  2 over 1 bidding system</a:t>
            </a:r>
          </a:p>
          <a:p>
            <a:pPr marL="228600" indent="-228600">
              <a:buAutoNum type="arabicPeriod"/>
            </a:pPr>
            <a:r>
              <a:rPr lang="en-AU" dirty="0"/>
              <a:t>Note that game force is OFF if there is interference</a:t>
            </a:r>
          </a:p>
          <a:p>
            <a:pPr marL="228600" indent="-228600">
              <a:buAutoNum type="arabicPeriod"/>
            </a:pPr>
            <a:r>
              <a:rPr lang="en-AU" dirty="0"/>
              <a:t>Game force is also off if responder is a passed hand</a:t>
            </a:r>
          </a:p>
          <a:p>
            <a:pPr marL="228600" indent="-228600">
              <a:buAutoNum type="arabicPeriod"/>
            </a:pPr>
            <a:r>
              <a:rPr lang="en-AU" dirty="0"/>
              <a:t>Check out https://www.bridgebum.com/two_over_one_off.php</a:t>
            </a:r>
          </a:p>
          <a:p>
            <a:pPr marL="228600" indent="-228600">
              <a:buAutoNum type="arabicPeriod"/>
            </a:pPr>
            <a:r>
              <a:rPr lang="en-AU" dirty="0"/>
              <a:t>1NT over a major opening doesn’t promise a balanced hand (may be short in the major bid).  1NT is a LIMIT RAISE – and thus may be passed.</a:t>
            </a:r>
          </a:p>
        </p:txBody>
      </p:sp>
      <p:sp>
        <p:nvSpPr>
          <p:cNvPr id="4" name="Slide Number Placeholder 3">
            <a:extLst>
              <a:ext uri="{FF2B5EF4-FFF2-40B4-BE49-F238E27FC236}">
                <a16:creationId xmlns:a16="http://schemas.microsoft.com/office/drawing/2014/main" id="{84CA0F01-F931-B402-F386-3F8FA72D4B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047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1DC4C-CEE5-5A4A-AC82-C6544EC91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0078A-605B-31F1-A802-CC31CC8E6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9600A6-2EC3-9017-97B2-95D802C71967}"/>
              </a:ext>
            </a:extLst>
          </p:cNvPr>
          <p:cNvSpPr>
            <a:spLocks noGrp="1"/>
          </p:cNvSpPr>
          <p:nvPr>
            <p:ph type="body" idx="1"/>
          </p:nvPr>
        </p:nvSpPr>
        <p:spPr/>
        <p:txBody>
          <a:bodyPr/>
          <a:lstStyle/>
          <a:p>
            <a:pPr marL="228600" indent="-228600">
              <a:buAutoNum type="arabicPeriod"/>
            </a:pPr>
            <a:r>
              <a:rPr lang="en-AU" dirty="0"/>
              <a:t>This revision of the book incorporates some aspects of the  2 over 1 bidding system</a:t>
            </a:r>
          </a:p>
          <a:p>
            <a:pPr marL="228600" indent="-228600">
              <a:buAutoNum type="arabicPeriod"/>
            </a:pPr>
            <a:r>
              <a:rPr lang="en-AU" dirty="0"/>
              <a:t>Note that game force is OFF if there is interference</a:t>
            </a:r>
          </a:p>
          <a:p>
            <a:pPr marL="228600" indent="-228600">
              <a:buAutoNum type="arabicPeriod"/>
            </a:pPr>
            <a:r>
              <a:rPr lang="en-AU" dirty="0"/>
              <a:t>Game force is also off if responder is a passed hand</a:t>
            </a:r>
          </a:p>
          <a:p>
            <a:pPr marL="228600" indent="-228600">
              <a:buAutoNum type="arabicPeriod"/>
            </a:pPr>
            <a:r>
              <a:rPr lang="en-AU" dirty="0"/>
              <a:t>Check out https://www.bridgebum.com/two_over_one_off.php</a:t>
            </a:r>
          </a:p>
          <a:p>
            <a:pPr marL="228600" indent="-228600">
              <a:buAutoNum type="arabicPeriod"/>
            </a:pPr>
            <a:r>
              <a:rPr lang="en-AU" dirty="0"/>
              <a:t>1NT over a major opening doesn’t promise a balanced hand (may be short in the major bid).  1NT is a LIMIT RAISE – and thus may be passed.</a:t>
            </a:r>
          </a:p>
        </p:txBody>
      </p:sp>
      <p:sp>
        <p:nvSpPr>
          <p:cNvPr id="4" name="Slide Number Placeholder 3">
            <a:extLst>
              <a:ext uri="{FF2B5EF4-FFF2-40B4-BE49-F238E27FC236}">
                <a16:creationId xmlns:a16="http://schemas.microsoft.com/office/drawing/2014/main" id="{E5512CB0-2BCA-5FF3-023C-0C99CA1ABB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723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b="0" i="0" dirty="0">
                <a:solidFill>
                  <a:srgbClr val="767676"/>
                </a:solidFill>
                <a:effectLst/>
                <a:latin typeface="Arial" panose="020B0604020202020204" pitchFamily="34" charset="0"/>
              </a:rPr>
              <a:t>A call is a </a:t>
            </a:r>
            <a:r>
              <a:rPr lang="en-AU" b="1" i="0" dirty="0">
                <a:solidFill>
                  <a:srgbClr val="767676"/>
                </a:solidFill>
                <a:effectLst/>
                <a:latin typeface="Arial" panose="020B0604020202020204" pitchFamily="34" charset="0"/>
              </a:rPr>
              <a:t>pass</a:t>
            </a:r>
            <a:r>
              <a:rPr lang="en-AU" b="0" i="0" dirty="0">
                <a:solidFill>
                  <a:srgbClr val="767676"/>
                </a:solidFill>
                <a:effectLst/>
                <a:latin typeface="Arial" panose="020B0604020202020204" pitchFamily="34" charset="0"/>
              </a:rPr>
              <a:t>, a </a:t>
            </a:r>
            <a:r>
              <a:rPr lang="en-AU" b="1" i="0" dirty="0">
                <a:solidFill>
                  <a:srgbClr val="767676"/>
                </a:solidFill>
                <a:effectLst/>
                <a:latin typeface="Arial" panose="020B0604020202020204" pitchFamily="34" charset="0"/>
              </a:rPr>
              <a:t>bid</a:t>
            </a:r>
            <a:r>
              <a:rPr lang="en-AU" b="0" i="0" dirty="0">
                <a:solidFill>
                  <a:srgbClr val="767676"/>
                </a:solidFill>
                <a:effectLst/>
                <a:latin typeface="Arial" panose="020B0604020202020204" pitchFamily="34" charset="0"/>
              </a:rPr>
              <a:t>, a </a:t>
            </a:r>
            <a:r>
              <a:rPr lang="en-AU" b="1" i="0" dirty="0">
                <a:solidFill>
                  <a:srgbClr val="767676"/>
                </a:solidFill>
                <a:effectLst/>
                <a:latin typeface="Arial" panose="020B0604020202020204" pitchFamily="34" charset="0"/>
              </a:rPr>
              <a:t>double</a:t>
            </a:r>
            <a:r>
              <a:rPr lang="en-AU" b="0" i="0" dirty="0">
                <a:solidFill>
                  <a:srgbClr val="767676"/>
                </a:solidFill>
                <a:effectLst/>
                <a:latin typeface="Arial" panose="020B0604020202020204" pitchFamily="34" charset="0"/>
              </a:rPr>
              <a:t>, or a </a:t>
            </a:r>
            <a:r>
              <a:rPr lang="en-AU" b="1" i="0" dirty="0">
                <a:solidFill>
                  <a:srgbClr val="767676"/>
                </a:solidFill>
                <a:effectLst/>
                <a:latin typeface="Arial" panose="020B0604020202020204" pitchFamily="34" charset="0"/>
              </a:rPr>
              <a:t>redouble</a:t>
            </a:r>
            <a:r>
              <a:rPr lang="en-AU" b="0" i="0" dirty="0">
                <a:solidFill>
                  <a:srgbClr val="474747"/>
                </a:solidFill>
                <a:effectLst/>
                <a:latin typeface="Arial" panose="020B0604020202020204" pitchFamily="34" charset="0"/>
              </a:rPr>
              <a:t>. </a:t>
            </a:r>
          </a:p>
          <a:p>
            <a:pPr marL="228600" indent="-228600">
              <a:buAutoNum type="arabicPeriod"/>
            </a:pPr>
            <a:r>
              <a:rPr lang="en-AU" b="0" i="0" dirty="0">
                <a:solidFill>
                  <a:srgbClr val="474747"/>
                </a:solidFill>
                <a:effectLst/>
                <a:latin typeface="Arial" panose="020B0604020202020204" pitchFamily="34" charset="0"/>
              </a:rPr>
              <a:t>NOTE that suit symbols on this slide may not resolve on other devices</a:t>
            </a:r>
            <a:endParaRPr lang="en-AU" dirty="0"/>
          </a:p>
        </p:txBody>
      </p:sp>
      <p:sp>
        <p:nvSpPr>
          <p:cNvPr id="4" name="Slide Number Placeholder 3"/>
          <p:cNvSpPr>
            <a:spLocks noGrp="1"/>
          </p:cNvSpPr>
          <p:nvPr>
            <p:ph type="sldNum" sz="quarter" idx="5"/>
          </p:nvPr>
        </p:nvSpPr>
        <p:spPr/>
        <p:txBody>
          <a:bodyPr/>
          <a:lstStyle/>
          <a:p>
            <a:fld id="{52973F04-8C29-4DAE-8D89-199E17F2B330}" type="slidenum">
              <a:rPr lang="en-AU" smtClean="0"/>
              <a:t>8</a:t>
            </a:fld>
            <a:endParaRPr lang="en-AU"/>
          </a:p>
        </p:txBody>
      </p:sp>
    </p:spTree>
    <p:extLst>
      <p:ext uri="{BB962C8B-B14F-4D97-AF65-F5344CB8AC3E}">
        <p14:creationId xmlns:p14="http://schemas.microsoft.com/office/powerpoint/2010/main" val="418458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D5436-972E-B111-946D-9AD702C3D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397C2-FE79-95AE-7235-220748A7F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502D5-D5BE-78CE-8A75-79E449E4E555}"/>
              </a:ext>
            </a:extLst>
          </p:cNvPr>
          <p:cNvSpPr>
            <a:spLocks noGrp="1"/>
          </p:cNvSpPr>
          <p:nvPr>
            <p:ph type="body" idx="1"/>
          </p:nvPr>
        </p:nvSpPr>
        <p:spPr/>
        <p:txBody>
          <a:bodyPr/>
          <a:lstStyle/>
          <a:p>
            <a:pPr marL="228600" indent="-228600">
              <a:buAutoNum type="arabicPeriod"/>
            </a:pPr>
            <a:r>
              <a:rPr lang="en-AU" dirty="0"/>
              <a:t>This revision of the book incorporates some aspects of the  2 over 1 bidding system</a:t>
            </a:r>
          </a:p>
          <a:p>
            <a:pPr marL="228600" indent="-228600">
              <a:buAutoNum type="arabicPeriod"/>
            </a:pPr>
            <a:r>
              <a:rPr lang="en-AU" dirty="0"/>
              <a:t>Note that game force is OFF if there is interference</a:t>
            </a:r>
          </a:p>
          <a:p>
            <a:pPr marL="228600" indent="-228600">
              <a:buAutoNum type="arabicPeriod"/>
            </a:pPr>
            <a:r>
              <a:rPr lang="en-AU" dirty="0"/>
              <a:t>Game force is also off if responder is a passed hand</a:t>
            </a:r>
          </a:p>
          <a:p>
            <a:pPr marL="228600" indent="-228600">
              <a:buAutoNum type="arabicPeriod"/>
            </a:pPr>
            <a:r>
              <a:rPr lang="en-AU" dirty="0"/>
              <a:t>Check out https://www.bridgebum.com/two_over_one_off.php</a:t>
            </a:r>
          </a:p>
          <a:p>
            <a:pPr marL="228600" indent="-228600">
              <a:buAutoNum type="arabicPeriod"/>
            </a:pPr>
            <a:r>
              <a:rPr lang="en-AU" dirty="0"/>
              <a:t>1NT over a major opening doesn’t promise a balanced hand (may be short in the major bid).  1NT is a LIMIT RAISE – and thus may be passed.</a:t>
            </a:r>
          </a:p>
        </p:txBody>
      </p:sp>
      <p:sp>
        <p:nvSpPr>
          <p:cNvPr id="4" name="Slide Number Placeholder 3">
            <a:extLst>
              <a:ext uri="{FF2B5EF4-FFF2-40B4-BE49-F238E27FC236}">
                <a16:creationId xmlns:a16="http://schemas.microsoft.com/office/drawing/2014/main" id="{17EF4B47-D50B-59D1-8EE5-AB05647426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0405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A8553-9764-B003-51CA-91D2952CB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1DA9B-0202-4610-A1C7-8FEC0DC680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D547CB-ECD8-FB36-9224-7FA83DC2E7EB}"/>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Note: bidding 2 and making 3 makes just as many points as bidding 3 and making 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60% of the time you will get between 7 and 13 HCP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As our bidding system matures we will find better ways to bid most </a:t>
            </a:r>
            <a:r>
              <a:rPr lang="en-AU"/>
              <a:t>of these hands</a:t>
            </a:r>
            <a:endParaRPr lang="en-AU" dirty="0"/>
          </a:p>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264C9587-3DFE-9DE9-4517-2D95EC4696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931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B3786-2470-C96C-F870-202390B11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6E24F-6B93-9752-0EA9-640284AAC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DF18D5-710F-3D5E-8165-ECBC1E82A456}"/>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Note: bidding 2 and making 3 makes just as many points as bidding 3 and making 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60% of the time you will get between 7 and 13 HCP</a:t>
            </a:r>
          </a:p>
          <a:p>
            <a:pPr marL="228600" indent="-228600">
              <a:buAutoNum type="arabicPeriod"/>
            </a:pPr>
            <a:r>
              <a:rPr lang="en-AU" dirty="0"/>
              <a:t>Refer spreadsheet points-responder Bid 1</a:t>
            </a:r>
          </a:p>
        </p:txBody>
      </p:sp>
      <p:sp>
        <p:nvSpPr>
          <p:cNvPr id="4" name="Slide Number Placeholder 3">
            <a:extLst>
              <a:ext uri="{FF2B5EF4-FFF2-40B4-BE49-F238E27FC236}">
                <a16:creationId xmlns:a16="http://schemas.microsoft.com/office/drawing/2014/main" id="{A8F121BF-14C2-225F-B181-9869A05F6E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9237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30F77-FE35-29A1-558E-3CD945637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E1C4C-240E-A072-CD11-2E73611C04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B74C4-9B6F-0D6A-F151-8BC896291513}"/>
              </a:ext>
            </a:extLst>
          </p:cNvPr>
          <p:cNvSpPr>
            <a:spLocks noGrp="1"/>
          </p:cNvSpPr>
          <p:nvPr>
            <p:ph type="body" idx="1"/>
          </p:nvPr>
        </p:nvSpPr>
        <p:spPr/>
        <p:txBody>
          <a:bodyPr/>
          <a:lstStyle/>
          <a:p>
            <a:pPr marL="228600" indent="-228600">
              <a:buAutoNum type="arabicPeriod"/>
            </a:pPr>
            <a:r>
              <a:rPr lang="en-AU" dirty="0"/>
              <a:t>NB with a 6-4 two suiter you may elect to rebid your six card suit (definitely if it’s a major) rather than bidding your 4 card suit.</a:t>
            </a:r>
          </a:p>
          <a:p>
            <a:pPr marL="228600" indent="-228600">
              <a:buAutoNum type="arabicPeriod"/>
            </a:pPr>
            <a:r>
              <a:rPr lang="en-AU" dirty="0"/>
              <a:t>NB: split into two </a:t>
            </a:r>
          </a:p>
        </p:txBody>
      </p:sp>
      <p:sp>
        <p:nvSpPr>
          <p:cNvPr id="4" name="Slide Number Placeholder 3">
            <a:extLst>
              <a:ext uri="{FF2B5EF4-FFF2-40B4-BE49-F238E27FC236}">
                <a16:creationId xmlns:a16="http://schemas.microsoft.com/office/drawing/2014/main" id="{7D30B9A2-E894-6975-3325-E3CDFB590E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3360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A046A-DC70-17F8-2FC8-5C78F7A8D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F3FA9-68A9-36D6-8F88-3E56CAAD3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5A6C3-C7B9-EB61-1F62-6D0A36A81159}"/>
              </a:ext>
            </a:extLst>
          </p:cNvPr>
          <p:cNvSpPr>
            <a:spLocks noGrp="1"/>
          </p:cNvSpPr>
          <p:nvPr>
            <p:ph type="body" idx="1"/>
          </p:nvPr>
        </p:nvSpPr>
        <p:spPr/>
        <p:txBody>
          <a:bodyPr/>
          <a:lstStyle/>
          <a:p>
            <a:pPr marL="228600" indent="-228600">
              <a:buAutoNum type="arabicPeriod"/>
            </a:pPr>
            <a:r>
              <a:rPr lang="en-AU" dirty="0"/>
              <a:t>NB with a 6-4 two suiter you may elect to rebid your six card suit (definitely if it’s a major) rather than bidding your 4 card suit.</a:t>
            </a:r>
          </a:p>
          <a:p>
            <a:pPr marL="228600" indent="-228600">
              <a:buAutoNum type="arabicPeriod"/>
            </a:pPr>
            <a:r>
              <a:rPr lang="en-AU" dirty="0"/>
              <a:t>NB: split into two </a:t>
            </a:r>
          </a:p>
        </p:txBody>
      </p:sp>
      <p:sp>
        <p:nvSpPr>
          <p:cNvPr id="4" name="Slide Number Placeholder 3">
            <a:extLst>
              <a:ext uri="{FF2B5EF4-FFF2-40B4-BE49-F238E27FC236}">
                <a16:creationId xmlns:a16="http://schemas.microsoft.com/office/drawing/2014/main" id="{0E05156C-2F49-433B-CBA2-86542CEDB6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6552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7E602-EEE3-F4E6-18D1-47E34BD69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DA0CC-4306-1F9F-0857-62D49862D4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C9E0F-E35D-69CA-63E4-D6380F0DE179}"/>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471913D7-20DD-4945-932B-A63BB6327A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39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ACE0F-C7DF-ABFA-7C9D-EEF1292D3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E15DE-16E5-1BF7-AF96-39F3155AE4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59971-C37B-06AD-D45C-9482A6BA7683}"/>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D430EC3C-A08B-65E7-9CE4-06BCAF0A31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6438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78A5F-5271-87CF-3663-C0C3392E3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DB418-93A6-FBD6-9E51-F17F5C03C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CB192C-30B0-5D51-05F6-0BA4C27DB7CF}"/>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20BD0B81-E804-682C-A098-E22CB08991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761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7E1B8-B767-EDD4-3562-CC1D71942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439FA-05AD-D086-01D4-230494209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4F42B-F46A-A15A-B595-09C1EF7DAB88}"/>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3B2E8FC4-D785-2F5D-89B1-8DCDA55501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5347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F906A-2388-FA6F-2889-17EA269CC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535A0-FD10-C720-9088-AA157E3FEC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2C0D5-FADB-BC41-0E90-C304CBAE2240}"/>
              </a:ext>
            </a:extLst>
          </p:cNvPr>
          <p:cNvSpPr>
            <a:spLocks noGrp="1"/>
          </p:cNvSpPr>
          <p:nvPr>
            <p:ph type="body" idx="1"/>
          </p:nvPr>
        </p:nvSpPr>
        <p:spPr/>
        <p:txBody>
          <a:bodyPr/>
          <a:lstStyle/>
          <a:p>
            <a:pPr marL="228600" indent="-228600">
              <a:buAutoNum type="arabicPeriod"/>
            </a:pPr>
            <a:r>
              <a:rPr lang="en-AU" dirty="0"/>
              <a:t>NOTE: as a defender, if you know what the declarer wants to do, you can try to make her do the opposite.  For example, she will usually prefer to ruff in the short hand – so making her ruff in the long hand is a good strategy.</a:t>
            </a:r>
          </a:p>
        </p:txBody>
      </p:sp>
      <p:sp>
        <p:nvSpPr>
          <p:cNvPr id="4" name="Slide Number Placeholder 3">
            <a:extLst>
              <a:ext uri="{FF2B5EF4-FFF2-40B4-BE49-F238E27FC236}">
                <a16:creationId xmlns:a16="http://schemas.microsoft.com/office/drawing/2014/main" id="{41CAA251-1FF7-5ED0-9A90-F62B1FE5DC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590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A383-39C5-1BBE-E240-0C4FD2B3C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F0FD6-88A9-6724-9165-AD13E8DCC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AD483-55BA-C45B-2C52-27577AD82DE4}"/>
              </a:ext>
            </a:extLst>
          </p:cNvPr>
          <p:cNvSpPr>
            <a:spLocks noGrp="1"/>
          </p:cNvSpPr>
          <p:nvPr>
            <p:ph type="body" idx="1"/>
          </p:nvPr>
        </p:nvSpPr>
        <p:spPr/>
        <p:txBody>
          <a:bodyPr/>
          <a:lstStyle/>
          <a:p>
            <a:pPr marL="228600" indent="-228600">
              <a:buAutoNum type="arabicPeriod"/>
            </a:pPr>
            <a:r>
              <a:rPr lang="en-AU" dirty="0"/>
              <a:t>Before you do *anything* else, remove your cards from the board and count your cards face down.</a:t>
            </a:r>
          </a:p>
          <a:p>
            <a:pPr marL="228600" indent="-228600">
              <a:buAutoNum type="arabicPeriod"/>
            </a:pPr>
            <a:r>
              <a:rPr lang="en-AU" dirty="0"/>
              <a:t>Spot or pip cards</a:t>
            </a:r>
          </a:p>
          <a:p>
            <a:pPr marL="228600" indent="-228600">
              <a:buAutoNum type="arabicPeriod"/>
            </a:pPr>
            <a:r>
              <a:rPr lang="en-AU" dirty="0"/>
              <a:t>NOTE: opening leads should be followed each time you are opening a new suit (</a:t>
            </a:r>
            <a:r>
              <a:rPr lang="en-AU" dirty="0" err="1"/>
              <a:t>ie</a:t>
            </a:r>
            <a:r>
              <a:rPr lang="en-AU" dirty="0"/>
              <a:t> it’s the first lead made by anyone for that suit)</a:t>
            </a:r>
          </a:p>
          <a:p>
            <a:pPr marL="228600" indent="-228600">
              <a:buAutoNum type="arabicPeriod"/>
            </a:pPr>
            <a:r>
              <a:rPr lang="en-AU" dirty="0"/>
              <a:t>A word of warning about bridge resources.  Bidding changes quickly over time – 13 to open, then 12, now 11.  1NT: 16-18; 15-18; 15-17.</a:t>
            </a:r>
          </a:p>
        </p:txBody>
      </p:sp>
      <p:sp>
        <p:nvSpPr>
          <p:cNvPr id="4" name="Slide Number Placeholder 3">
            <a:extLst>
              <a:ext uri="{FF2B5EF4-FFF2-40B4-BE49-F238E27FC236}">
                <a16:creationId xmlns:a16="http://schemas.microsoft.com/office/drawing/2014/main" id="{F3015C4C-45C2-D828-C279-5313C291D4EC}"/>
              </a:ext>
            </a:extLst>
          </p:cNvPr>
          <p:cNvSpPr>
            <a:spLocks noGrp="1"/>
          </p:cNvSpPr>
          <p:nvPr>
            <p:ph type="sldNum" sz="quarter" idx="5"/>
          </p:nvPr>
        </p:nvSpPr>
        <p:spPr/>
        <p:txBody>
          <a:bodyPr/>
          <a:lstStyle/>
          <a:p>
            <a:fld id="{52973F04-8C29-4DAE-8D89-199E17F2B330}" type="slidenum">
              <a:rPr lang="en-AU" smtClean="0"/>
              <a:t>9</a:t>
            </a:fld>
            <a:endParaRPr lang="en-AU"/>
          </a:p>
        </p:txBody>
      </p:sp>
    </p:spTree>
    <p:extLst>
      <p:ext uri="{BB962C8B-B14F-4D97-AF65-F5344CB8AC3E}">
        <p14:creationId xmlns:p14="http://schemas.microsoft.com/office/powerpoint/2010/main" val="1847150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5CD3-B4A2-DFAF-AB09-B7F8EA659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828C7-DDA6-EA2A-517B-7212A2EF0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87AF6-3FFE-36B0-C252-13602DFF37F6}"/>
              </a:ext>
            </a:extLst>
          </p:cNvPr>
          <p:cNvSpPr>
            <a:spLocks noGrp="1"/>
          </p:cNvSpPr>
          <p:nvPr>
            <p:ph type="body" idx="1"/>
          </p:nvPr>
        </p:nvSpPr>
        <p:spPr/>
        <p:txBody>
          <a:bodyPr/>
          <a:lstStyle/>
          <a:p>
            <a:pPr marL="228600" indent="-228600">
              <a:buAutoNum type="arabicPeriod"/>
            </a:pPr>
            <a:r>
              <a:rPr lang="en-AU" dirty="0"/>
              <a:t>Ruffing in the short hand</a:t>
            </a:r>
          </a:p>
          <a:p>
            <a:pPr marL="228600" indent="-228600">
              <a:buAutoNum type="arabicPeriod"/>
            </a:pPr>
            <a:r>
              <a:rPr lang="en-AU" dirty="0"/>
              <a:t>Honours from the short hand first</a:t>
            </a:r>
          </a:p>
        </p:txBody>
      </p:sp>
      <p:sp>
        <p:nvSpPr>
          <p:cNvPr id="4" name="Slide Number Placeholder 3">
            <a:extLst>
              <a:ext uri="{FF2B5EF4-FFF2-40B4-BE49-F238E27FC236}">
                <a16:creationId xmlns:a16="http://schemas.microsoft.com/office/drawing/2014/main" id="{0BE34F90-9BD3-5C13-0B3F-F95E29F7EA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5028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079CF-67FA-3387-E5E2-0B46B8B08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0310E-E5B2-753F-D7E2-F8A294719E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8DCF3-6C4B-4367-C207-0A471DA4EC63}"/>
              </a:ext>
            </a:extLst>
          </p:cNvPr>
          <p:cNvSpPr>
            <a:spLocks noGrp="1"/>
          </p:cNvSpPr>
          <p:nvPr>
            <p:ph type="body" idx="1"/>
          </p:nvPr>
        </p:nvSpPr>
        <p:spPr/>
        <p:txBody>
          <a:bodyPr/>
          <a:lstStyle/>
          <a:p>
            <a:pPr marL="228600" indent="-228600">
              <a:buAutoNum type="arabicPeriod"/>
            </a:pPr>
            <a:r>
              <a:rPr lang="en-AU" dirty="0"/>
              <a:t>Ruffing in the short hand</a:t>
            </a:r>
          </a:p>
          <a:p>
            <a:pPr marL="228600" indent="-228600">
              <a:buAutoNum type="arabicPeriod"/>
            </a:pPr>
            <a:r>
              <a:rPr lang="en-AU" dirty="0"/>
              <a:t>Honours from the short hand first</a:t>
            </a:r>
          </a:p>
        </p:txBody>
      </p:sp>
      <p:sp>
        <p:nvSpPr>
          <p:cNvPr id="4" name="Slide Number Placeholder 3">
            <a:extLst>
              <a:ext uri="{FF2B5EF4-FFF2-40B4-BE49-F238E27FC236}">
                <a16:creationId xmlns:a16="http://schemas.microsoft.com/office/drawing/2014/main" id="{8E544631-E0A1-A2C8-D2C3-E0AC042BF4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904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A0A4E-E1A2-CC76-8E4C-A14C84344B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EE631-9716-B53F-7B98-9CD78855F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7EE5EF-FC97-BA04-9DCC-B1DA68316871}"/>
              </a:ext>
            </a:extLst>
          </p:cNvPr>
          <p:cNvSpPr>
            <a:spLocks noGrp="1"/>
          </p:cNvSpPr>
          <p:nvPr>
            <p:ph type="body" idx="1"/>
          </p:nvPr>
        </p:nvSpPr>
        <p:spPr/>
        <p:txBody>
          <a:bodyPr/>
          <a:lstStyle/>
          <a:p>
            <a:pPr marL="171450" indent="-171450">
              <a:buFont typeface="Arial" panose="020B0604020202020204" pitchFamily="34" charset="0"/>
              <a:buChar char="•"/>
            </a:pPr>
            <a:r>
              <a:rPr lang="en-AU" dirty="0"/>
              <a:t>* These ranges are different if you are not playing 2 over 1: </a:t>
            </a:r>
          </a:p>
          <a:p>
            <a:pPr marL="171450" indent="-171450">
              <a:buFont typeface="Arial" panose="020B0604020202020204" pitchFamily="34" charset="0"/>
              <a:buChar char="•"/>
            </a:pPr>
            <a:r>
              <a:rPr lang="en-AU" dirty="0"/>
              <a:t>1NT: 6-10; </a:t>
            </a:r>
          </a:p>
          <a:p>
            <a:pPr marL="171450" indent="-171450">
              <a:buFont typeface="Arial" panose="020B0604020202020204" pitchFamily="34" charset="0"/>
              <a:buChar char="•"/>
            </a:pPr>
            <a:r>
              <a:rPr lang="en-AU" dirty="0"/>
              <a:t>Need 10+ to bid new suit at the 2 level</a:t>
            </a:r>
          </a:p>
        </p:txBody>
      </p:sp>
      <p:sp>
        <p:nvSpPr>
          <p:cNvPr id="4" name="Slide Number Placeholder 3">
            <a:extLst>
              <a:ext uri="{FF2B5EF4-FFF2-40B4-BE49-F238E27FC236}">
                <a16:creationId xmlns:a16="http://schemas.microsoft.com/office/drawing/2014/main" id="{8DE825F3-1A88-E4F1-BB03-FD3679D0B9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853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27BC5-E4F6-06AE-45FE-9EFF7588A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AE036-07D2-E7DC-7AC7-87BC92F35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471AAD-1DE9-4EF4-C34D-568287D67402}"/>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Play lesson 4 hands from the book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Can also use NSWBA-06 Responders new suit bid</a:t>
            </a:r>
          </a:p>
          <a:p>
            <a:pPr marL="0" indent="0">
              <a:buNone/>
            </a:pPr>
            <a:endParaRPr lang="en-AU" dirty="0"/>
          </a:p>
        </p:txBody>
      </p:sp>
      <p:sp>
        <p:nvSpPr>
          <p:cNvPr id="4" name="Slide Number Placeholder 3">
            <a:extLst>
              <a:ext uri="{FF2B5EF4-FFF2-40B4-BE49-F238E27FC236}">
                <a16:creationId xmlns:a16="http://schemas.microsoft.com/office/drawing/2014/main" id="{B040B245-0691-7FDC-F0AF-B897ACD8854A}"/>
              </a:ext>
            </a:extLst>
          </p:cNvPr>
          <p:cNvSpPr>
            <a:spLocks noGrp="1"/>
          </p:cNvSpPr>
          <p:nvPr>
            <p:ph type="sldNum" sz="quarter" idx="5"/>
          </p:nvPr>
        </p:nvSpPr>
        <p:spPr/>
        <p:txBody>
          <a:bodyPr/>
          <a:lstStyle/>
          <a:p>
            <a:fld id="{52973F04-8C29-4DAE-8D89-199E17F2B330}" type="slidenum">
              <a:rPr lang="en-AU" smtClean="0"/>
              <a:t>57</a:t>
            </a:fld>
            <a:endParaRPr lang="en-AU"/>
          </a:p>
        </p:txBody>
      </p:sp>
    </p:spTree>
    <p:extLst>
      <p:ext uri="{BB962C8B-B14F-4D97-AF65-F5344CB8AC3E}">
        <p14:creationId xmlns:p14="http://schemas.microsoft.com/office/powerpoint/2010/main" val="40768373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59F7A-41C9-8F5C-B2B5-B06D0DCF1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7F993-0AB6-6D59-1BAF-D105A05A64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479F6-06BE-F0B3-7DB0-C8FDA1226524}"/>
              </a:ext>
            </a:extLst>
          </p:cNvPr>
          <p:cNvSpPr>
            <a:spLocks noGrp="1"/>
          </p:cNvSpPr>
          <p:nvPr>
            <p:ph type="body" idx="1"/>
          </p:nvPr>
        </p:nvSpPr>
        <p:spPr/>
        <p:txBody>
          <a:bodyPr/>
          <a:lstStyle/>
          <a:p>
            <a:pPr marL="228600" indent="-228600">
              <a:buAutoNum type="arabicPeriod"/>
            </a:pPr>
            <a:r>
              <a:rPr lang="en-AU" dirty="0"/>
              <a:t>Play lesson 1, 2 and 3 hands from the book</a:t>
            </a:r>
          </a:p>
        </p:txBody>
      </p:sp>
      <p:sp>
        <p:nvSpPr>
          <p:cNvPr id="4" name="Slide Number Placeholder 3">
            <a:extLst>
              <a:ext uri="{FF2B5EF4-FFF2-40B4-BE49-F238E27FC236}">
                <a16:creationId xmlns:a16="http://schemas.microsoft.com/office/drawing/2014/main" id="{0562025D-18DB-940E-C225-768160D79D1F}"/>
              </a:ext>
            </a:extLst>
          </p:cNvPr>
          <p:cNvSpPr>
            <a:spLocks noGrp="1"/>
          </p:cNvSpPr>
          <p:nvPr>
            <p:ph type="sldNum" sz="quarter" idx="5"/>
          </p:nvPr>
        </p:nvSpPr>
        <p:spPr/>
        <p:txBody>
          <a:bodyPr/>
          <a:lstStyle/>
          <a:p>
            <a:fld id="{52973F04-8C29-4DAE-8D89-199E17F2B330}" type="slidenum">
              <a:rPr lang="en-AU" smtClean="0"/>
              <a:t>58</a:t>
            </a:fld>
            <a:endParaRPr lang="en-AU"/>
          </a:p>
        </p:txBody>
      </p:sp>
    </p:spTree>
    <p:extLst>
      <p:ext uri="{BB962C8B-B14F-4D97-AF65-F5344CB8AC3E}">
        <p14:creationId xmlns:p14="http://schemas.microsoft.com/office/powerpoint/2010/main" val="4373946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33163-DCBC-8CF5-6835-7AD68D99E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3A72E-B7AE-7389-1547-E26A33924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D5573-0BC0-2EE5-711F-23AD44F3B725}"/>
              </a:ext>
            </a:extLst>
          </p:cNvPr>
          <p:cNvSpPr>
            <a:spLocks noGrp="1"/>
          </p:cNvSpPr>
          <p:nvPr>
            <p:ph type="body" idx="1"/>
          </p:nvPr>
        </p:nvSpPr>
        <p:spPr/>
        <p:txBody>
          <a:bodyPr/>
          <a:lstStyle/>
          <a:p>
            <a:pPr marL="228600" indent="-228600">
              <a:buAutoNum type="arabicPeriod"/>
            </a:pPr>
            <a:r>
              <a:rPr lang="en-AU" dirty="0"/>
              <a:t>Rubber bridge vs duplicate bridge</a:t>
            </a:r>
          </a:p>
          <a:p>
            <a:pPr marL="228600" indent="-228600">
              <a:buAutoNum type="arabicPeriod"/>
            </a:pPr>
            <a:r>
              <a:rPr lang="en-AU" dirty="0"/>
              <a:t>Follow board 1 </a:t>
            </a:r>
            <a:r>
              <a:rPr lang="en-AU" dirty="0">
                <a:sym typeface="Wingdings" panose="05000000000000000000" pitchFamily="2" charset="2"/>
              </a:rPr>
              <a:t></a:t>
            </a:r>
            <a:endParaRPr lang="en-AU" dirty="0"/>
          </a:p>
        </p:txBody>
      </p:sp>
      <p:sp>
        <p:nvSpPr>
          <p:cNvPr id="4" name="Slide Number Placeholder 3">
            <a:extLst>
              <a:ext uri="{FF2B5EF4-FFF2-40B4-BE49-F238E27FC236}">
                <a16:creationId xmlns:a16="http://schemas.microsoft.com/office/drawing/2014/main" id="{073E062B-31FE-AEC4-C7F4-D3DBADBF7459}"/>
              </a:ext>
            </a:extLst>
          </p:cNvPr>
          <p:cNvSpPr>
            <a:spLocks noGrp="1"/>
          </p:cNvSpPr>
          <p:nvPr>
            <p:ph type="sldNum" sz="quarter" idx="5"/>
          </p:nvPr>
        </p:nvSpPr>
        <p:spPr/>
        <p:txBody>
          <a:bodyPr/>
          <a:lstStyle/>
          <a:p>
            <a:fld id="{52973F04-8C29-4DAE-8D89-199E17F2B330}" type="slidenum">
              <a:rPr lang="en-AU" smtClean="0"/>
              <a:t>59</a:t>
            </a:fld>
            <a:endParaRPr lang="en-AU"/>
          </a:p>
        </p:txBody>
      </p:sp>
    </p:spTree>
    <p:extLst>
      <p:ext uri="{BB962C8B-B14F-4D97-AF65-F5344CB8AC3E}">
        <p14:creationId xmlns:p14="http://schemas.microsoft.com/office/powerpoint/2010/main" val="315926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3CAB-F422-6D11-624F-2C0627611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8FDC8-4536-250B-9487-DA78CB475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0DBB0B-1EE7-7045-81DE-94A90C1D8DE0}"/>
              </a:ext>
            </a:extLst>
          </p:cNvPr>
          <p:cNvSpPr>
            <a:spLocks noGrp="1"/>
          </p:cNvSpPr>
          <p:nvPr>
            <p:ph type="body" idx="1"/>
          </p:nvPr>
        </p:nvSpPr>
        <p:spPr/>
        <p:txBody>
          <a:bodyPr/>
          <a:lstStyle/>
          <a:p>
            <a:pPr marL="228600" indent="-228600">
              <a:buAutoNum type="arabicPeriod"/>
            </a:pPr>
            <a:r>
              <a:rPr lang="en-AU" dirty="0"/>
              <a:t>Points </a:t>
            </a:r>
            <a:r>
              <a:rPr lang="en-AU" dirty="0" err="1"/>
              <a:t>schmoints</a:t>
            </a:r>
            <a:endParaRPr lang="en-AU" dirty="0"/>
          </a:p>
        </p:txBody>
      </p:sp>
      <p:sp>
        <p:nvSpPr>
          <p:cNvPr id="4" name="Slide Number Placeholder 3">
            <a:extLst>
              <a:ext uri="{FF2B5EF4-FFF2-40B4-BE49-F238E27FC236}">
                <a16:creationId xmlns:a16="http://schemas.microsoft.com/office/drawing/2014/main" id="{B5C97D6A-2B18-71C3-4ED0-73A2A77789F5}"/>
              </a:ext>
            </a:extLst>
          </p:cNvPr>
          <p:cNvSpPr>
            <a:spLocks noGrp="1"/>
          </p:cNvSpPr>
          <p:nvPr>
            <p:ph type="sldNum" sz="quarter" idx="5"/>
          </p:nvPr>
        </p:nvSpPr>
        <p:spPr/>
        <p:txBody>
          <a:bodyPr/>
          <a:lstStyle/>
          <a:p>
            <a:fld id="{52973F04-8C29-4DAE-8D89-199E17F2B330}" type="slidenum">
              <a:rPr lang="en-AU" smtClean="0"/>
              <a:t>60</a:t>
            </a:fld>
            <a:endParaRPr lang="en-AU"/>
          </a:p>
        </p:txBody>
      </p:sp>
    </p:spTree>
    <p:extLst>
      <p:ext uri="{BB962C8B-B14F-4D97-AF65-F5344CB8AC3E}">
        <p14:creationId xmlns:p14="http://schemas.microsoft.com/office/powerpoint/2010/main" val="31989874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286E7-1609-2B6D-8D88-ED1FFE494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3E9C6-0657-588F-7088-B5E15E317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8CA3C-C22A-64B5-4EFA-EE98E20AA733}"/>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7927003A-009A-2B21-0CE2-5600659283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243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62F8F-2900-E250-05B4-D71AFDE1A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B08E2-3173-EE35-8EC4-52A0EB806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BEC5D-77AC-5A5F-F977-CAB7EF05FBBA}"/>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1FB9615-8060-632F-9A9D-A7582090F1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95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54020-9210-7E95-C881-202C6CFEF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3D1B3-9C5C-F7ED-9EC9-436A09324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1AC3E1-02F7-6D06-BF01-C281D39207D1}"/>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84CA0F01-F931-B402-F386-3F8FA72D4B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200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FEC68-F0AE-C29F-E25B-40805E7DC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570E2-F41C-5ED6-AE91-599E93F25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13162-AC48-F204-7E6F-3F82B0E4D103}"/>
              </a:ext>
            </a:extLst>
          </p:cNvPr>
          <p:cNvSpPr>
            <a:spLocks noGrp="1"/>
          </p:cNvSpPr>
          <p:nvPr>
            <p:ph type="body" idx="1"/>
          </p:nvPr>
        </p:nvSpPr>
        <p:spPr/>
        <p:txBody>
          <a:bodyPr/>
          <a:lstStyle/>
          <a:p>
            <a:pPr marL="228600" indent="-228600">
              <a:buAutoNum type="arabicPeriod"/>
            </a:pPr>
            <a:r>
              <a:rPr lang="en-AU" dirty="0"/>
              <a:t>NOTE: our agreements for opening leads should be followed each time you are opening a new suit (</a:t>
            </a:r>
            <a:r>
              <a:rPr lang="en-AU" dirty="0" err="1"/>
              <a:t>ie</a:t>
            </a:r>
            <a:r>
              <a:rPr lang="en-AU" dirty="0"/>
              <a:t> it’s the first lead made by anyone for that suit)</a:t>
            </a:r>
          </a:p>
        </p:txBody>
      </p:sp>
      <p:sp>
        <p:nvSpPr>
          <p:cNvPr id="4" name="Slide Number Placeholder 3">
            <a:extLst>
              <a:ext uri="{FF2B5EF4-FFF2-40B4-BE49-F238E27FC236}">
                <a16:creationId xmlns:a16="http://schemas.microsoft.com/office/drawing/2014/main" id="{5326F909-655B-6870-21F5-D9C6DCED36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4241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57AC0-70AF-B187-50F5-5B0D4CE78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DABEB-2CC7-C46A-D8B7-ECA00FC4F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F94CD2-4993-04DE-ABF8-D05766378F83}"/>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41D26DB2-BD1D-008A-1D88-11EBFD2606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0630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34757-11B9-0D3C-5938-65EEB61D7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A2F71-C24E-0449-D692-A582333F2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720B0-CE24-83E3-6EAB-7E080C9D9EB6}"/>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CF1FBF4D-E14A-DD9C-A32D-453499FEDE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7741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9984A-B78E-2770-E94F-0E873922D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6309B-AA1F-18BB-1A28-0F8EAB27B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9708A-3316-9F84-200C-5F873CF1CB5A}"/>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8034F05E-92E9-133B-F8D7-A0A6EE4289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2420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EB786-A065-2494-FF96-00DAE4DD7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6C4B7-DC2D-05FA-A422-AAEDA57B6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A501C-773E-5CE5-6376-B2142D3E7EDB}"/>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86642F54-1482-93DF-722B-EF2547B26B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740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462AC-3D4D-FED7-0C1D-A6577FC51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168B7-DE7D-C4DD-5588-80C98A3CAE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41990A-BB4A-95D1-1E14-FC8F1FE3DF50}"/>
              </a:ext>
            </a:extLst>
          </p:cNvPr>
          <p:cNvSpPr>
            <a:spLocks noGrp="1"/>
          </p:cNvSpPr>
          <p:nvPr>
            <p:ph type="body" idx="1"/>
          </p:nvPr>
        </p:nvSpPr>
        <p:spPr/>
        <p:txBody>
          <a:bodyPr/>
          <a:lstStyle/>
          <a:p>
            <a:pPr marL="171450" indent="-171450">
              <a:buFont typeface="Arial" panose="020B0604020202020204" pitchFamily="34" charset="0"/>
              <a:buChar char="•"/>
            </a:pPr>
            <a:r>
              <a:rPr lang="en-AU" dirty="0"/>
              <a:t>* These ranges are different if you are playing 2 over 1: </a:t>
            </a:r>
          </a:p>
          <a:p>
            <a:pPr marL="171450" indent="-171450">
              <a:buFont typeface="Arial" panose="020B0604020202020204" pitchFamily="34" charset="0"/>
              <a:buChar char="•"/>
            </a:pPr>
            <a:r>
              <a:rPr lang="en-AU" dirty="0"/>
              <a:t>1NT: 6-11; </a:t>
            </a:r>
          </a:p>
          <a:p>
            <a:pPr marL="171450" indent="-171450">
              <a:buFont typeface="Arial" panose="020B0604020202020204" pitchFamily="34" charset="0"/>
              <a:buChar char="•"/>
            </a:pPr>
            <a:r>
              <a:rPr lang="en-AU" dirty="0"/>
              <a:t>Need 12+ to bid new suit at the 2 level</a:t>
            </a:r>
          </a:p>
        </p:txBody>
      </p:sp>
      <p:sp>
        <p:nvSpPr>
          <p:cNvPr id="4" name="Slide Number Placeholder 3">
            <a:extLst>
              <a:ext uri="{FF2B5EF4-FFF2-40B4-BE49-F238E27FC236}">
                <a16:creationId xmlns:a16="http://schemas.microsoft.com/office/drawing/2014/main" id="{E668DB91-F3EC-C86B-BB23-F56E67F44F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4116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A1DA5-E91C-99CF-CB9A-240119378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2ABC6-C674-1F47-4F57-C4BC2F1EE9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64C9F-9526-47CE-8D04-B3660700A9AB}"/>
              </a:ext>
            </a:extLst>
          </p:cNvPr>
          <p:cNvSpPr>
            <a:spLocks noGrp="1"/>
          </p:cNvSpPr>
          <p:nvPr>
            <p:ph type="body" idx="1"/>
          </p:nvPr>
        </p:nvSpPr>
        <p:spPr/>
        <p:txBody>
          <a:bodyPr/>
          <a:lstStyle/>
          <a:p>
            <a:pPr marL="228600" indent="-228600">
              <a:buAutoNum type="arabicPeriod"/>
            </a:pPr>
            <a:r>
              <a:rPr lang="en-AU" dirty="0"/>
              <a:t>Deal cards balanced hands</a:t>
            </a:r>
          </a:p>
        </p:txBody>
      </p:sp>
      <p:sp>
        <p:nvSpPr>
          <p:cNvPr id="4" name="Slide Number Placeholder 3">
            <a:extLst>
              <a:ext uri="{FF2B5EF4-FFF2-40B4-BE49-F238E27FC236}">
                <a16:creationId xmlns:a16="http://schemas.microsoft.com/office/drawing/2014/main" id="{70D823EA-1176-9FE2-B4BB-85772F9EAE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5977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7B7F9-3779-9223-A427-3D523ED20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A106A-E452-1721-45F0-55C161DD28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D179C-FA76-D24C-25A9-68D88207A3F7}"/>
              </a:ext>
            </a:extLst>
          </p:cNvPr>
          <p:cNvSpPr>
            <a:spLocks noGrp="1"/>
          </p:cNvSpPr>
          <p:nvPr>
            <p:ph type="body" idx="1"/>
          </p:nvPr>
        </p:nvSpPr>
        <p:spPr/>
        <p:txBody>
          <a:bodyPr/>
          <a:lstStyle/>
          <a:p>
            <a:pPr marL="228600" indent="-228600">
              <a:buAutoNum type="arabicPeriod"/>
            </a:pPr>
            <a:r>
              <a:rPr lang="en-AU" dirty="0"/>
              <a:t>No trump openings (or rebids) are all limiting bids – and so may be passed at any time</a:t>
            </a:r>
          </a:p>
        </p:txBody>
      </p:sp>
      <p:sp>
        <p:nvSpPr>
          <p:cNvPr id="4" name="Slide Number Placeholder 3">
            <a:extLst>
              <a:ext uri="{FF2B5EF4-FFF2-40B4-BE49-F238E27FC236}">
                <a16:creationId xmlns:a16="http://schemas.microsoft.com/office/drawing/2014/main" id="{A1D66521-CA37-CDAA-A952-6FCA2556AF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4593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2A188-02A1-D1E5-5F41-52B836969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9C67B-33D3-0FE1-DB8A-B703D6EECF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94968-3AE8-751C-25A7-5130D722719E}"/>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38C50D7F-E491-C1A0-0535-2432F5E6E0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0134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2A188-02A1-D1E5-5F41-52B836969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9C67B-33D3-0FE1-DB8A-B703D6EECF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94968-3AE8-751C-25A7-5130D722719E}"/>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38C50D7F-E491-C1A0-0535-2432F5E6E0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3294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E22C1-DC17-39C7-D7EE-C0D68DDD0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9CEE1-4B7C-C89E-91B1-04CC8299E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98DA1-E8CA-4769-2110-57CE7B4176C6}"/>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AAF6C1BC-092C-B0CB-194F-9EA4B724EF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41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25508-2406-4EC4-466E-80537F6A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08BE9-E916-9C4B-F1C7-5BB33E178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D4391-C517-3876-1981-CD685970776E}"/>
              </a:ext>
            </a:extLst>
          </p:cNvPr>
          <p:cNvSpPr>
            <a:spLocks noGrp="1"/>
          </p:cNvSpPr>
          <p:nvPr>
            <p:ph type="body" idx="1"/>
          </p:nvPr>
        </p:nvSpPr>
        <p:spPr/>
        <p:txBody>
          <a:bodyPr/>
          <a:lstStyle/>
          <a:p>
            <a:pPr marL="228600" indent="-228600">
              <a:buAutoNum type="arabicPeriod"/>
            </a:pPr>
            <a:r>
              <a:rPr lang="en-AU" dirty="0"/>
              <a:t>Use four boards from BNSW-Beginner-02-NT-play and four boards from BNSW-Beginner-03-Suit-play</a:t>
            </a:r>
          </a:p>
        </p:txBody>
      </p:sp>
      <p:sp>
        <p:nvSpPr>
          <p:cNvPr id="4" name="Slide Number Placeholder 3">
            <a:extLst>
              <a:ext uri="{FF2B5EF4-FFF2-40B4-BE49-F238E27FC236}">
                <a16:creationId xmlns:a16="http://schemas.microsoft.com/office/drawing/2014/main" id="{C49724C8-E758-AE80-DCCF-AC3AFF4C64BD}"/>
              </a:ext>
            </a:extLst>
          </p:cNvPr>
          <p:cNvSpPr>
            <a:spLocks noGrp="1"/>
          </p:cNvSpPr>
          <p:nvPr>
            <p:ph type="sldNum" sz="quarter" idx="5"/>
          </p:nvPr>
        </p:nvSpPr>
        <p:spPr/>
        <p:txBody>
          <a:bodyPr/>
          <a:lstStyle/>
          <a:p>
            <a:fld id="{52973F04-8C29-4DAE-8D89-199E17F2B330}" type="slidenum">
              <a:rPr lang="en-AU" smtClean="0"/>
              <a:t>11</a:t>
            </a:fld>
            <a:endParaRPr lang="en-AU"/>
          </a:p>
        </p:txBody>
      </p:sp>
    </p:spTree>
    <p:extLst>
      <p:ext uri="{BB962C8B-B14F-4D97-AF65-F5344CB8AC3E}">
        <p14:creationId xmlns:p14="http://schemas.microsoft.com/office/powerpoint/2010/main" val="16446622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2877F-42B3-C6B3-16F4-3539DD6FD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6FB93-D1FF-04CA-4480-B526A6A5C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03A4F-484A-6BEC-B3C2-4A9A73F0EE22}"/>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3FCD48ED-45EE-2496-5773-B40DFEB0C6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6930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529CC-3CBA-3B19-EAAC-1A3372F15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A985E-5047-29DE-D526-8AF1E2BA8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CFEE8-7389-049E-AFB8-4E8678E06BAB}"/>
              </a:ext>
            </a:extLst>
          </p:cNvPr>
          <p:cNvSpPr>
            <a:spLocks noGrp="1"/>
          </p:cNvSpPr>
          <p:nvPr>
            <p:ph type="body" idx="1"/>
          </p:nvPr>
        </p:nvSpPr>
        <p:spPr/>
        <p:txBody>
          <a:bodyPr/>
          <a:lstStyle/>
          <a:p>
            <a:pPr marL="228600" indent="-228600">
              <a:buAutoNum type="arabicPeriod"/>
            </a:pPr>
            <a:r>
              <a:rPr lang="en-AU" dirty="0"/>
              <a:t>Managing entries</a:t>
            </a:r>
          </a:p>
        </p:txBody>
      </p:sp>
      <p:sp>
        <p:nvSpPr>
          <p:cNvPr id="4" name="Slide Number Placeholder 3">
            <a:extLst>
              <a:ext uri="{FF2B5EF4-FFF2-40B4-BE49-F238E27FC236}">
                <a16:creationId xmlns:a16="http://schemas.microsoft.com/office/drawing/2014/main" id="{A9194DBA-5889-4FF1-FA56-585F5EE595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297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14531-447D-6456-BE02-0CB29C411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7C00F-E212-923F-ACBF-810DD0F2F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F7585E-BFD8-BA5D-2F43-F3D7BEAB3D9E}"/>
              </a:ext>
            </a:extLst>
          </p:cNvPr>
          <p:cNvSpPr>
            <a:spLocks noGrp="1"/>
          </p:cNvSpPr>
          <p:nvPr>
            <p:ph type="body" idx="1"/>
          </p:nvPr>
        </p:nvSpPr>
        <p:spPr/>
        <p:txBody>
          <a:bodyPr/>
          <a:lstStyle/>
          <a:p>
            <a:pPr marL="228600" indent="-228600">
              <a:buAutoNum type="arabicPeriod"/>
            </a:pPr>
            <a:r>
              <a:rPr lang="en-AU" dirty="0"/>
              <a:t>Managing entries</a:t>
            </a:r>
          </a:p>
        </p:txBody>
      </p:sp>
      <p:sp>
        <p:nvSpPr>
          <p:cNvPr id="4" name="Slide Number Placeholder 3">
            <a:extLst>
              <a:ext uri="{FF2B5EF4-FFF2-40B4-BE49-F238E27FC236}">
                <a16:creationId xmlns:a16="http://schemas.microsoft.com/office/drawing/2014/main" id="{2964A335-7482-6BA1-A8D3-69788568A6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8841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07713-13A2-229C-7DE7-A39293642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4034C-19C6-692E-9F57-51D3539680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FC882-B6C2-F1E0-66D2-3646BA5B4200}"/>
              </a:ext>
            </a:extLst>
          </p:cNvPr>
          <p:cNvSpPr>
            <a:spLocks noGrp="1"/>
          </p:cNvSpPr>
          <p:nvPr>
            <p:ph type="body" idx="1"/>
          </p:nvPr>
        </p:nvSpPr>
        <p:spPr/>
        <p:txBody>
          <a:bodyPr/>
          <a:lstStyle/>
          <a:p>
            <a:pPr marL="228600" indent="-228600">
              <a:buAutoNum type="arabicPeriod"/>
            </a:pPr>
            <a:r>
              <a:rPr lang="en-AU" dirty="0"/>
              <a:t>Hold up play</a:t>
            </a:r>
          </a:p>
        </p:txBody>
      </p:sp>
      <p:sp>
        <p:nvSpPr>
          <p:cNvPr id="4" name="Slide Number Placeholder 3">
            <a:extLst>
              <a:ext uri="{FF2B5EF4-FFF2-40B4-BE49-F238E27FC236}">
                <a16:creationId xmlns:a16="http://schemas.microsoft.com/office/drawing/2014/main" id="{EC96D7FA-5A29-00D9-042E-89BC391115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4629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E38EE-398B-5B18-3AE2-D0F57B93ED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28844-87D3-5F84-AE65-59CDC006F4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E23E6-B8BB-EAA2-39D6-3FFBA1C6871D}"/>
              </a:ext>
            </a:extLst>
          </p:cNvPr>
          <p:cNvSpPr>
            <a:spLocks noGrp="1"/>
          </p:cNvSpPr>
          <p:nvPr>
            <p:ph type="body" idx="1"/>
          </p:nvPr>
        </p:nvSpPr>
        <p:spPr/>
        <p:txBody>
          <a:bodyPr/>
          <a:lstStyle/>
          <a:p>
            <a:pPr marL="228600" indent="-228600">
              <a:buAutoNum type="arabicPeriod"/>
            </a:pPr>
            <a:r>
              <a:rPr lang="en-AU" dirty="0"/>
              <a:t>Hold up play</a:t>
            </a:r>
          </a:p>
          <a:p>
            <a:pPr marL="228600" indent="-228600">
              <a:buAutoNum type="arabicPeriod"/>
            </a:pPr>
            <a:r>
              <a:rPr lang="en-AU" dirty="0"/>
              <a:t>If there is only one winnable line – assume that is how the cards lie and play accordingly.</a:t>
            </a:r>
          </a:p>
        </p:txBody>
      </p:sp>
      <p:sp>
        <p:nvSpPr>
          <p:cNvPr id="4" name="Slide Number Placeholder 3">
            <a:extLst>
              <a:ext uri="{FF2B5EF4-FFF2-40B4-BE49-F238E27FC236}">
                <a16:creationId xmlns:a16="http://schemas.microsoft.com/office/drawing/2014/main" id="{8CF79A01-F07A-7062-09D6-278D3C792D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4472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6C57F-6E64-5DA6-5F63-1CF89DFA7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C998A-21A9-47B2-6BF5-784B6FD2A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3017D-E0A6-4950-BAA0-75350A769CB7}"/>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8E942755-7151-1623-D4B7-2ABDA0BAF1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2441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3058C-B97F-A6B1-9C09-043D752B3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06B8F-6120-7A39-9634-CA5684E0A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3D056-FBCE-E036-1592-4D60E767D22F}"/>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01BE1E67-F57C-CEF8-FBE4-D81403A92D20}"/>
              </a:ext>
            </a:extLst>
          </p:cNvPr>
          <p:cNvSpPr>
            <a:spLocks noGrp="1"/>
          </p:cNvSpPr>
          <p:nvPr>
            <p:ph type="sldNum" sz="quarter" idx="5"/>
          </p:nvPr>
        </p:nvSpPr>
        <p:spPr/>
        <p:txBody>
          <a:bodyPr/>
          <a:lstStyle/>
          <a:p>
            <a:fld id="{52973F04-8C29-4DAE-8D89-199E17F2B330}" type="slidenum">
              <a:rPr lang="en-AU" smtClean="0"/>
              <a:t>80</a:t>
            </a:fld>
            <a:endParaRPr lang="en-AU"/>
          </a:p>
        </p:txBody>
      </p:sp>
    </p:spTree>
    <p:extLst>
      <p:ext uri="{BB962C8B-B14F-4D97-AF65-F5344CB8AC3E}">
        <p14:creationId xmlns:p14="http://schemas.microsoft.com/office/powerpoint/2010/main" val="39430856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9FEDA-4E10-BF8C-9AA6-DDEF96EA7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C9000-346E-EB91-E120-998596261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D034D-6F86-AF7E-2CED-2C0C398E5A8E}"/>
              </a:ext>
            </a:extLst>
          </p:cNvPr>
          <p:cNvSpPr>
            <a:spLocks noGrp="1"/>
          </p:cNvSpPr>
          <p:nvPr>
            <p:ph type="body" idx="1"/>
          </p:nvPr>
        </p:nvSpPr>
        <p:spPr/>
        <p:txBody>
          <a:bodyPr/>
          <a:lstStyle/>
          <a:p>
            <a:pPr marL="228600" indent="-228600">
              <a:buAutoNum type="arabicPeriod"/>
            </a:pPr>
            <a:r>
              <a:rPr lang="en-AU" dirty="0"/>
              <a:t>Remember to overcall in a suit, you MUST have at least five of the suit (even if it is a minor)</a:t>
            </a:r>
          </a:p>
        </p:txBody>
      </p:sp>
      <p:sp>
        <p:nvSpPr>
          <p:cNvPr id="4" name="Slide Number Placeholder 3">
            <a:extLst>
              <a:ext uri="{FF2B5EF4-FFF2-40B4-BE49-F238E27FC236}">
                <a16:creationId xmlns:a16="http://schemas.microsoft.com/office/drawing/2014/main" id="{EEF1F775-29AF-A6E6-B869-02BFA845E0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2715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3B462-06E6-2F13-C7E2-8482A322E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3EED4-CCA3-5634-F828-68B3A28B0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1E4AA-EECE-C8DA-D551-A79862651B76}"/>
              </a:ext>
            </a:extLst>
          </p:cNvPr>
          <p:cNvSpPr>
            <a:spLocks noGrp="1"/>
          </p:cNvSpPr>
          <p:nvPr>
            <p:ph type="body" idx="1"/>
          </p:nvPr>
        </p:nvSpPr>
        <p:spPr/>
        <p:txBody>
          <a:bodyPr/>
          <a:lstStyle/>
          <a:p>
            <a:pPr marL="228600" indent="-228600">
              <a:buAutoNum type="arabicPeriod"/>
            </a:pPr>
            <a:r>
              <a:rPr lang="en-AU" dirty="0"/>
              <a:t>There are many different doubles in the game.  For our purposes we will only discuss one – the takeout double which can only be made after our opponents have opened the bidding</a:t>
            </a:r>
          </a:p>
          <a:p>
            <a:pPr marL="228600" indent="-228600">
              <a:buAutoNum type="arabicPeriod"/>
            </a:pPr>
            <a:r>
              <a:rPr lang="en-AU" dirty="0"/>
              <a:t>Indicated by writing an X when it is your turn to bid</a:t>
            </a:r>
          </a:p>
        </p:txBody>
      </p:sp>
      <p:sp>
        <p:nvSpPr>
          <p:cNvPr id="4" name="Slide Number Placeholder 3">
            <a:extLst>
              <a:ext uri="{FF2B5EF4-FFF2-40B4-BE49-F238E27FC236}">
                <a16:creationId xmlns:a16="http://schemas.microsoft.com/office/drawing/2014/main" id="{E4D0F40C-63C3-5B5D-6867-3F76A0563A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0514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8B370-0CAC-908B-FBDF-24C1FCC26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3A67F-7E36-652D-F907-29530BDC1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D2BF7-C6A9-4A2B-8475-D6EAC6EED53D}"/>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EC7E6109-5199-405B-066E-D0DFBD0F18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26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44185-F62C-ABB3-9101-942BA029C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35FEC-81E3-8B30-769D-8F45DF589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63FC80-C5D3-BF35-DAD9-F9367F4FE338}"/>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8C771989-0462-03B9-B4B2-79E7626BF630}"/>
              </a:ext>
            </a:extLst>
          </p:cNvPr>
          <p:cNvSpPr>
            <a:spLocks noGrp="1"/>
          </p:cNvSpPr>
          <p:nvPr>
            <p:ph type="sldNum" sz="quarter" idx="5"/>
          </p:nvPr>
        </p:nvSpPr>
        <p:spPr/>
        <p:txBody>
          <a:bodyPr/>
          <a:lstStyle/>
          <a:p>
            <a:fld id="{52973F04-8C29-4DAE-8D89-199E17F2B330}" type="slidenum">
              <a:rPr lang="en-AU" smtClean="0"/>
              <a:t>12</a:t>
            </a:fld>
            <a:endParaRPr lang="en-AU"/>
          </a:p>
        </p:txBody>
      </p:sp>
    </p:spTree>
    <p:extLst>
      <p:ext uri="{BB962C8B-B14F-4D97-AF65-F5344CB8AC3E}">
        <p14:creationId xmlns:p14="http://schemas.microsoft.com/office/powerpoint/2010/main" val="12702287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33464-F2A5-27E5-5BA2-9FEA1F16C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2459F-8EDB-0B65-B910-77AE283127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0A1F1-9DF7-F326-0CBF-37816F6DA3C2}"/>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BB1BFF45-6E01-5020-7CF9-0C228314AC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9329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FEF2D-426D-E2C8-B692-C6BF4C595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FECD9-D63D-9E35-2896-E5D9409FDF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C1AF78-C1BC-53FD-BC24-679A199E0F2C}"/>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C78AF064-B558-B934-941E-F7F979959C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6146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F1C99-75C7-18F0-AAC7-6E2EF2308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DF637-2600-9414-F140-CB18D843E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D267B4-909D-1DF8-4BBD-CAD3C4E04C00}"/>
              </a:ext>
            </a:extLst>
          </p:cNvPr>
          <p:cNvSpPr>
            <a:spLocks noGrp="1"/>
          </p:cNvSpPr>
          <p:nvPr>
            <p:ph type="body" idx="1"/>
          </p:nvPr>
        </p:nvSpPr>
        <p:spPr/>
        <p:txBody>
          <a:bodyPr/>
          <a:lstStyle/>
          <a:p>
            <a:pPr marL="171450" indent="-171450">
              <a:buFont typeface="Arial" panose="020B0604020202020204" pitchFamily="34" charset="0"/>
              <a:buChar char="•"/>
            </a:pPr>
            <a:r>
              <a:rPr lang="en-AU" dirty="0"/>
              <a:t>* These ranges are different if you are not playing 2 over 1: </a:t>
            </a:r>
          </a:p>
          <a:p>
            <a:pPr marL="171450" indent="-171450">
              <a:buFont typeface="Arial" panose="020B0604020202020204" pitchFamily="34" charset="0"/>
              <a:buChar char="•"/>
            </a:pPr>
            <a:r>
              <a:rPr lang="en-AU" dirty="0"/>
              <a:t>1NT: 6-10; </a:t>
            </a:r>
          </a:p>
          <a:p>
            <a:pPr marL="171450" indent="-171450">
              <a:buFont typeface="Arial" panose="020B0604020202020204" pitchFamily="34" charset="0"/>
              <a:buChar char="•"/>
            </a:pPr>
            <a:r>
              <a:rPr lang="en-AU" dirty="0"/>
              <a:t>Need 10+ to bid new suit at the 2 level</a:t>
            </a:r>
          </a:p>
        </p:txBody>
      </p:sp>
      <p:sp>
        <p:nvSpPr>
          <p:cNvPr id="4" name="Slide Number Placeholder 3">
            <a:extLst>
              <a:ext uri="{FF2B5EF4-FFF2-40B4-BE49-F238E27FC236}">
                <a16:creationId xmlns:a16="http://schemas.microsoft.com/office/drawing/2014/main" id="{FD9D36A2-F83B-D7AC-9068-A3E24F118D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3058C-B97F-A6B1-9C09-043D752B3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06B8F-6120-7A39-9634-CA5684E0A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3D056-FBCE-E036-1592-4D60E767D22F}"/>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01BE1E67-F57C-CEF8-FBE4-D81403A92D20}"/>
              </a:ext>
            </a:extLst>
          </p:cNvPr>
          <p:cNvSpPr>
            <a:spLocks noGrp="1"/>
          </p:cNvSpPr>
          <p:nvPr>
            <p:ph type="sldNum" sz="quarter" idx="5"/>
          </p:nvPr>
        </p:nvSpPr>
        <p:spPr/>
        <p:txBody>
          <a:bodyPr/>
          <a:lstStyle/>
          <a:p>
            <a:fld id="{52973F04-8C29-4DAE-8D89-199E17F2B330}" type="slidenum">
              <a:rPr lang="en-AU" smtClean="0"/>
              <a:t>87</a:t>
            </a:fld>
            <a:endParaRPr lang="en-AU"/>
          </a:p>
        </p:txBody>
      </p:sp>
    </p:spTree>
    <p:extLst>
      <p:ext uri="{BB962C8B-B14F-4D97-AF65-F5344CB8AC3E}">
        <p14:creationId xmlns:p14="http://schemas.microsoft.com/office/powerpoint/2010/main" val="8492759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9FEDA-4E10-BF8C-9AA6-DDEF96EA7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C9000-346E-EB91-E120-998596261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D034D-6F86-AF7E-2CED-2C0C398E5A8E}"/>
              </a:ext>
            </a:extLst>
          </p:cNvPr>
          <p:cNvSpPr>
            <a:spLocks noGrp="1"/>
          </p:cNvSpPr>
          <p:nvPr>
            <p:ph type="body" idx="1"/>
          </p:nvPr>
        </p:nvSpPr>
        <p:spPr/>
        <p:txBody>
          <a:bodyPr/>
          <a:lstStyle/>
          <a:p>
            <a:pPr marL="228600" indent="-228600">
              <a:buAutoNum type="arabicPeriod"/>
            </a:pPr>
            <a:r>
              <a:rPr lang="en-AU" dirty="0"/>
              <a:t>Read the room.  Do a review lesson instead ?</a:t>
            </a:r>
          </a:p>
        </p:txBody>
      </p:sp>
      <p:sp>
        <p:nvSpPr>
          <p:cNvPr id="4" name="Slide Number Placeholder 3">
            <a:extLst>
              <a:ext uri="{FF2B5EF4-FFF2-40B4-BE49-F238E27FC236}">
                <a16:creationId xmlns:a16="http://schemas.microsoft.com/office/drawing/2014/main" id="{EEF1F775-29AF-A6E6-B869-02BFA845E0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1757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BE2F-433C-08F4-2F8C-22CD20C44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D11E2-0047-935B-BDD9-2514554EB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4707C-A221-6BAB-6E6D-6DC97BD237E5}"/>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FE3B375-28E3-1093-AD43-E456D79E1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1088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BE2F-433C-08F4-2F8C-22CD20C44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D11E2-0047-935B-BDD9-2514554EB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4707C-A221-6BAB-6E6D-6DC97BD237E5}"/>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FE3B375-28E3-1093-AD43-E456D79E1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723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BE2F-433C-08F4-2F8C-22CD20C44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D11E2-0047-935B-BDD9-2514554EB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4707C-A221-6BAB-6E6D-6DC97BD237E5}"/>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FE3B375-28E3-1093-AD43-E456D79E1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5692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BE2F-433C-08F4-2F8C-22CD20C44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D11E2-0047-935B-BDD9-2514554EB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4707C-A221-6BAB-6E6D-6DC97BD237E5}"/>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FE3B375-28E3-1093-AD43-E456D79E1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5122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3058C-B97F-A6B1-9C09-043D752B3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06B8F-6120-7A39-9634-CA5684E0A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3D056-FBCE-E036-1592-4D60E767D22F}"/>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01BE1E67-F57C-CEF8-FBE4-D81403A92D20}"/>
              </a:ext>
            </a:extLst>
          </p:cNvPr>
          <p:cNvSpPr>
            <a:spLocks noGrp="1"/>
          </p:cNvSpPr>
          <p:nvPr>
            <p:ph type="sldNum" sz="quarter" idx="5"/>
          </p:nvPr>
        </p:nvSpPr>
        <p:spPr/>
        <p:txBody>
          <a:bodyPr/>
          <a:lstStyle/>
          <a:p>
            <a:fld id="{52973F04-8C29-4DAE-8D89-199E17F2B330}" type="slidenum">
              <a:rPr lang="en-AU" smtClean="0"/>
              <a:t>93</a:t>
            </a:fld>
            <a:endParaRPr lang="en-AU"/>
          </a:p>
        </p:txBody>
      </p:sp>
    </p:spTree>
    <p:extLst>
      <p:ext uri="{BB962C8B-B14F-4D97-AF65-F5344CB8AC3E}">
        <p14:creationId xmlns:p14="http://schemas.microsoft.com/office/powerpoint/2010/main" val="1729786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6DAD2-416A-2B81-0A85-0A29822BB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2C5C6-FC9F-CAFC-1A58-7119CA79F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9B4D3-1345-9C73-6BFC-029A3CC7E72C}"/>
              </a:ext>
            </a:extLst>
          </p:cNvPr>
          <p:cNvSpPr>
            <a:spLocks noGrp="1"/>
          </p:cNvSpPr>
          <p:nvPr>
            <p:ph type="body" idx="1"/>
          </p:nvPr>
        </p:nvSpPr>
        <p:spPr/>
        <p:txBody>
          <a:bodyPr/>
          <a:lstStyle/>
          <a:p>
            <a:pPr algn="l"/>
            <a:endParaRPr lang="en-AU" dirty="0"/>
          </a:p>
        </p:txBody>
      </p:sp>
      <p:sp>
        <p:nvSpPr>
          <p:cNvPr id="4" name="Slide Number Placeholder 3">
            <a:extLst>
              <a:ext uri="{FF2B5EF4-FFF2-40B4-BE49-F238E27FC236}">
                <a16:creationId xmlns:a16="http://schemas.microsoft.com/office/drawing/2014/main" id="{ED5472FD-7B0B-52C6-8724-7651B337F1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7269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2B572-87DE-BC30-A6EE-7A8789074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47358-C2CD-BEFC-4E9A-4E1DB3C44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3103A-0D84-2178-FC52-65720AD6FFDE}"/>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DF71FF7-D4ED-DD50-C366-85F72CA4C7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6878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BE2F-433C-08F4-2F8C-22CD20C44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D11E2-0047-935B-BDD9-2514554EB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4707C-A221-6BAB-6E6D-6DC97BD237E5}"/>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FE3B375-28E3-1093-AD43-E456D79E1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3869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BE2F-433C-08F4-2F8C-22CD20C44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D11E2-0047-935B-BDD9-2514554EB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4707C-A221-6BAB-6E6D-6DC97BD237E5}"/>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FE3B375-28E3-1093-AD43-E456D79E1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5792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BE2F-433C-08F4-2F8C-22CD20C44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D11E2-0047-935B-BDD9-2514554EB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4707C-A221-6BAB-6E6D-6DC97BD237E5}"/>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FE3B375-28E3-1093-AD43-E456D79E1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3304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BE2F-433C-08F4-2F8C-22CD20C44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D11E2-0047-935B-BDD9-2514554EB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4707C-A221-6BAB-6E6D-6DC97BD237E5}"/>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FE3B375-28E3-1093-AD43-E456D79E1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129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BE2F-433C-08F4-2F8C-22CD20C44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D11E2-0047-935B-BDD9-2514554EB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4707C-A221-6BAB-6E6D-6DC97BD237E5}"/>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FE3B375-28E3-1093-AD43-E456D79E1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7472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2B572-87DE-BC30-A6EE-7A8789074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47358-C2CD-BEFC-4E9A-4E1DB3C44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3103A-0D84-2178-FC52-65720AD6FFDE}"/>
              </a:ext>
            </a:extLst>
          </p:cNvPr>
          <p:cNvSpPr>
            <a:spLocks noGrp="1"/>
          </p:cNvSpPr>
          <p:nvPr>
            <p:ph type="body" idx="1"/>
          </p:nvPr>
        </p:nvSpPr>
        <p:spPr/>
        <p:txBody>
          <a:bodyPr/>
          <a:lstStyle/>
          <a:p>
            <a:pPr marL="171450" indent="-171450">
              <a:buFont typeface="Arial" panose="020B0604020202020204" pitchFamily="34" charset="0"/>
              <a:buChar char="•"/>
            </a:pPr>
            <a:r>
              <a:rPr lang="en-AU" dirty="0"/>
              <a:t>* These ranges are different if you are not playing 2 over 1: </a:t>
            </a:r>
          </a:p>
          <a:p>
            <a:pPr marL="171450" indent="-171450">
              <a:buFont typeface="Arial" panose="020B0604020202020204" pitchFamily="34" charset="0"/>
              <a:buChar char="•"/>
            </a:pPr>
            <a:r>
              <a:rPr lang="en-AU" dirty="0"/>
              <a:t>1NT: 6-10; </a:t>
            </a:r>
          </a:p>
          <a:p>
            <a:pPr marL="171450" indent="-171450">
              <a:buFont typeface="Arial" panose="020B0604020202020204" pitchFamily="34" charset="0"/>
              <a:buChar char="•"/>
            </a:pPr>
            <a:r>
              <a:rPr lang="en-AU" dirty="0"/>
              <a:t>Need 10+ to bid new suit at the 2 level</a:t>
            </a:r>
          </a:p>
        </p:txBody>
      </p:sp>
      <p:sp>
        <p:nvSpPr>
          <p:cNvPr id="4" name="Slide Number Placeholder 3">
            <a:extLst>
              <a:ext uri="{FF2B5EF4-FFF2-40B4-BE49-F238E27FC236}">
                <a16:creationId xmlns:a16="http://schemas.microsoft.com/office/drawing/2014/main" id="{FDF71FF7-D4ED-DD50-C366-85F72CA4C7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5138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BE2F-433C-08F4-2F8C-22CD20C44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D11E2-0047-935B-BDD9-2514554EB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4707C-A221-6BAB-6E6D-6DC97BD237E5}"/>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FE3B375-28E3-1093-AD43-E456D79E1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2786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A54E5-7653-CF96-DCDC-97C72DCE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FF35E-6A73-3AEB-F6E4-26C8C8AF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3A402-9780-9584-2775-BA926945EC55}"/>
              </a:ext>
            </a:extLst>
          </p:cNvPr>
          <p:cNvSpPr>
            <a:spLocks noGrp="1"/>
          </p:cNvSpPr>
          <p:nvPr>
            <p:ph type="body" idx="1"/>
          </p:nvPr>
        </p:nvSpPr>
        <p:spPr/>
        <p:txBody>
          <a:bodyPr/>
          <a:lstStyle/>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F56E93AA-FC50-7E97-6BE2-6DCAB17A2C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6639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5BD9F-641F-A17E-C0C9-BAEC15701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DC3CB-3166-F512-C95B-914143C34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2FAA4-AF20-0DE8-862A-56E1D5F7ADD3}"/>
              </a:ext>
            </a:extLst>
          </p:cNvPr>
          <p:cNvSpPr>
            <a:spLocks noGrp="1"/>
          </p:cNvSpPr>
          <p:nvPr>
            <p:ph type="body" idx="1"/>
          </p:nvPr>
        </p:nvSpPr>
        <p:spPr/>
        <p:txBody>
          <a:bodyPr/>
          <a:lstStyle/>
          <a:p>
            <a:pPr algn="l" rtl="0" fontAlgn="base">
              <a:lnSpc>
                <a:spcPts val="1350"/>
              </a:lnSpc>
              <a:spcBef>
                <a:spcPts val="150"/>
              </a:spcBef>
              <a:spcAft>
                <a:spcPts val="150"/>
              </a:spcAft>
            </a:pPr>
            <a:r>
              <a:rPr lang="en-AU" sz="1800" b="1" i="0" dirty="0" err="1">
                <a:solidFill>
                  <a:srgbClr val="000000"/>
                </a:solidFill>
                <a:effectLst/>
                <a:latin typeface="Calibri" panose="020F0502020204030204" pitchFamily="34" charset="0"/>
              </a:rPr>
              <a:t>dbh</a:t>
            </a:r>
            <a:r>
              <a:rPr lang="en-AU" sz="1800" b="1" i="0" dirty="0">
                <a:solidFill>
                  <a:srgbClr val="000000"/>
                </a:solidFill>
                <a:effectLst/>
                <a:latin typeface="Calibri" panose="020F0502020204030204" pitchFamily="34" charset="0"/>
              </a:rPr>
              <a:t>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doubleton with honour (</a:t>
            </a:r>
            <a:r>
              <a:rPr lang="en-AU" sz="1800" b="0" i="0" dirty="0" err="1">
                <a:solidFill>
                  <a:srgbClr val="000000"/>
                </a:solidFill>
                <a:effectLst/>
                <a:latin typeface="Calibri" panose="020F0502020204030204" pitchFamily="34" charset="0"/>
              </a:rPr>
              <a:t>eg</a:t>
            </a:r>
            <a:r>
              <a:rPr lang="en-AU" sz="1800" b="0" i="0" dirty="0">
                <a:solidFill>
                  <a:srgbClr val="000000"/>
                </a:solidFill>
                <a:effectLst/>
                <a:latin typeface="Calibri" panose="020F0502020204030204" pitchFamily="34" charset="0"/>
              </a:rPr>
              <a:t> Kx) </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err="1">
                <a:solidFill>
                  <a:srgbClr val="000000"/>
                </a:solidFill>
                <a:effectLst/>
                <a:latin typeface="Calibri" panose="020F0502020204030204" pitchFamily="34" charset="0"/>
              </a:rPr>
              <a:t>dbl</a:t>
            </a:r>
            <a:r>
              <a:rPr lang="en-AU" sz="1800" b="1" i="0" dirty="0">
                <a:solidFill>
                  <a:srgbClr val="000000"/>
                </a:solidFill>
                <a:effectLst/>
                <a:latin typeface="Calibri" panose="020F0502020204030204" pitchFamily="34" charset="0"/>
              </a:rPr>
              <a:t>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doubleton with pips (</a:t>
            </a:r>
            <a:r>
              <a:rPr lang="en-AU" sz="1800" b="0" i="0" dirty="0" err="1">
                <a:solidFill>
                  <a:srgbClr val="000000"/>
                </a:solidFill>
                <a:effectLst/>
                <a:latin typeface="Calibri" panose="020F0502020204030204" pitchFamily="34" charset="0"/>
              </a:rPr>
              <a:t>eg</a:t>
            </a:r>
            <a:r>
              <a:rPr lang="en-AU" sz="1800" b="0" i="0" dirty="0">
                <a:solidFill>
                  <a:srgbClr val="000000"/>
                </a:solidFill>
                <a:effectLst/>
                <a:latin typeface="Calibri" panose="020F0502020204030204" pitchFamily="34" charset="0"/>
              </a:rPr>
              <a:t> xx) </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err="1">
                <a:solidFill>
                  <a:srgbClr val="000000"/>
                </a:solidFill>
                <a:effectLst/>
                <a:latin typeface="Calibri" panose="020F0502020204030204" pitchFamily="34" charset="0"/>
              </a:rPr>
              <a:t>dbs</a:t>
            </a:r>
            <a:r>
              <a:rPr lang="en-AU" sz="1800" b="1" i="0" dirty="0">
                <a:solidFill>
                  <a:srgbClr val="000000"/>
                </a:solidFill>
                <a:effectLst/>
                <a:latin typeface="Calibri" panose="020F0502020204030204" pitchFamily="34" charset="0"/>
              </a:rPr>
              <a:t>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doubleton sequence (</a:t>
            </a:r>
            <a:r>
              <a:rPr lang="en-AU" sz="1800" b="0" i="0" dirty="0" err="1">
                <a:solidFill>
                  <a:srgbClr val="000000"/>
                </a:solidFill>
                <a:effectLst/>
                <a:latin typeface="Calibri" panose="020F0502020204030204" pitchFamily="34" charset="0"/>
              </a:rPr>
              <a:t>eg</a:t>
            </a:r>
            <a:r>
              <a:rPr lang="en-AU" sz="1800" b="0" i="0" dirty="0">
                <a:solidFill>
                  <a:srgbClr val="000000"/>
                </a:solidFill>
                <a:effectLst/>
                <a:latin typeface="Calibri" panose="020F0502020204030204" pitchFamily="34" charset="0"/>
              </a:rPr>
              <a:t> JT) </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err="1">
                <a:solidFill>
                  <a:srgbClr val="000000"/>
                </a:solidFill>
                <a:effectLst/>
                <a:latin typeface="Calibri" panose="020F0502020204030204" pitchFamily="34" charset="0"/>
              </a:rPr>
              <a:t>hns</a:t>
            </a:r>
            <a:r>
              <a:rPr lang="en-AU" sz="1800" b="1" i="0" dirty="0">
                <a:solidFill>
                  <a:srgbClr val="000000"/>
                </a:solidFill>
                <a:effectLst/>
                <a:latin typeface="Calibri" panose="020F0502020204030204" pitchFamily="34" charset="0"/>
              </a:rPr>
              <a:t>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3</a:t>
            </a:r>
            <a:r>
              <a:rPr lang="en-AU" sz="1800" b="0" i="0" baseline="30000" dirty="0">
                <a:solidFill>
                  <a:srgbClr val="000000"/>
                </a:solidFill>
                <a:effectLst/>
                <a:latin typeface="Calibri" panose="020F0502020204030204" pitchFamily="34" charset="0"/>
              </a:rPr>
              <a:t>rd</a:t>
            </a:r>
            <a:r>
              <a:rPr lang="en-AU" sz="1800" b="0" i="0" dirty="0">
                <a:solidFill>
                  <a:srgbClr val="000000"/>
                </a:solidFill>
                <a:effectLst/>
                <a:latin typeface="Calibri" panose="020F0502020204030204" pitchFamily="34" charset="0"/>
              </a:rPr>
              <a:t>/4</a:t>
            </a:r>
            <a:r>
              <a:rPr lang="en-AU" sz="1800" b="0" i="0" baseline="30000" dirty="0">
                <a:solidFill>
                  <a:srgbClr val="000000"/>
                </a:solidFill>
                <a:effectLst/>
                <a:latin typeface="Calibri" panose="020F0502020204030204" pitchFamily="34" charset="0"/>
              </a:rPr>
              <a:t>th</a:t>
            </a:r>
            <a:r>
              <a:rPr lang="en-AU" sz="1800" b="0" i="0" dirty="0">
                <a:solidFill>
                  <a:srgbClr val="000000"/>
                </a:solidFill>
                <a:effectLst/>
                <a:latin typeface="Calibri" panose="020F0502020204030204" pitchFamily="34" charset="0"/>
              </a:rPr>
              <a:t>/5</a:t>
            </a:r>
            <a:r>
              <a:rPr lang="en-AU" sz="1800" b="0" i="0" baseline="30000" dirty="0">
                <a:solidFill>
                  <a:srgbClr val="000000"/>
                </a:solidFill>
                <a:effectLst/>
                <a:latin typeface="Calibri" panose="020F0502020204030204" pitchFamily="34" charset="0"/>
              </a:rPr>
              <a:t>th</a:t>
            </a:r>
            <a:r>
              <a:rPr lang="en-AU" sz="1800" b="0" i="0" dirty="0">
                <a:solidFill>
                  <a:srgbClr val="000000"/>
                </a:solidFill>
                <a:effectLst/>
                <a:latin typeface="Calibri" panose="020F0502020204030204" pitchFamily="34" charset="0"/>
              </a:rPr>
              <a:t> highest pip card in a suit headed by an honour sequence (</a:t>
            </a:r>
            <a:r>
              <a:rPr lang="en-AU" sz="1800" b="0" i="0" dirty="0" err="1">
                <a:solidFill>
                  <a:srgbClr val="000000"/>
                </a:solidFill>
                <a:effectLst/>
                <a:latin typeface="Calibri" panose="020F0502020204030204" pitchFamily="34" charset="0"/>
              </a:rPr>
              <a:t>eg</a:t>
            </a:r>
            <a:r>
              <a:rPr lang="en-AU" sz="1800" b="0" i="0" dirty="0">
                <a:solidFill>
                  <a:srgbClr val="000000"/>
                </a:solidFill>
                <a:effectLst/>
                <a:latin typeface="Calibri" panose="020F0502020204030204" pitchFamily="34" charset="0"/>
              </a:rPr>
              <a:t> 4 from QJ74)  </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err="1">
                <a:solidFill>
                  <a:srgbClr val="000000"/>
                </a:solidFill>
                <a:effectLst/>
                <a:latin typeface="Calibri" panose="020F0502020204030204" pitchFamily="34" charset="0"/>
              </a:rPr>
              <a:t>hnx</a:t>
            </a:r>
            <a:r>
              <a:rPr lang="en-AU" sz="1800" b="1" i="0" dirty="0">
                <a:solidFill>
                  <a:srgbClr val="000000"/>
                </a:solidFill>
                <a:effectLst/>
                <a:latin typeface="Calibri" panose="020F0502020204030204" pitchFamily="34" charset="0"/>
              </a:rPr>
              <a:t>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3rd/4th/5th highest pip card in a suit headed by an honour (</a:t>
            </a:r>
            <a:r>
              <a:rPr lang="en-AU" sz="1800" b="0" i="0" dirty="0" err="1">
                <a:solidFill>
                  <a:srgbClr val="000000"/>
                </a:solidFill>
                <a:effectLst/>
                <a:latin typeface="Calibri" panose="020F0502020204030204" pitchFamily="34" charset="0"/>
              </a:rPr>
              <a:t>eg</a:t>
            </a:r>
            <a:r>
              <a:rPr lang="en-AU" sz="1800" b="0" i="0" dirty="0">
                <a:solidFill>
                  <a:srgbClr val="000000"/>
                </a:solidFill>
                <a:effectLst/>
                <a:latin typeface="Calibri" panose="020F0502020204030204" pitchFamily="34" charset="0"/>
              </a:rPr>
              <a:t> 5 from A9852). Split to </a:t>
            </a:r>
            <a:r>
              <a:rPr lang="en-AU" sz="1800" b="0" i="0" dirty="0" err="1">
                <a:solidFill>
                  <a:srgbClr val="000000"/>
                </a:solidFill>
                <a:effectLst/>
                <a:latin typeface="Calibri" panose="020F0502020204030204" pitchFamily="34" charset="0"/>
              </a:rPr>
              <a:t>Anx</a:t>
            </a:r>
            <a:r>
              <a:rPr lang="en-AU" sz="1800" b="0" i="0" dirty="0">
                <a:solidFill>
                  <a:srgbClr val="000000"/>
                </a:solidFill>
                <a:effectLst/>
                <a:latin typeface="Calibri" panose="020F0502020204030204" pitchFamily="34" charset="0"/>
              </a:rPr>
              <a:t>; </a:t>
            </a:r>
            <a:r>
              <a:rPr lang="en-AU" sz="1800" b="0" i="0" dirty="0" err="1">
                <a:solidFill>
                  <a:srgbClr val="000000"/>
                </a:solidFill>
                <a:effectLst/>
                <a:latin typeface="Calibri" panose="020F0502020204030204" pitchFamily="34" charset="0"/>
              </a:rPr>
              <a:t>Knx</a:t>
            </a:r>
            <a:r>
              <a:rPr lang="en-AU" sz="1800" b="0" i="0" dirty="0">
                <a:solidFill>
                  <a:srgbClr val="000000"/>
                </a:solidFill>
                <a:effectLst/>
                <a:latin typeface="Calibri" panose="020F0502020204030204" pitchFamily="34" charset="0"/>
              </a:rPr>
              <a:t>; </a:t>
            </a:r>
            <a:r>
              <a:rPr lang="en-AU" sz="1800" b="0" i="0" dirty="0" err="1">
                <a:solidFill>
                  <a:srgbClr val="000000"/>
                </a:solidFill>
                <a:effectLst/>
                <a:latin typeface="Calibri" panose="020F0502020204030204" pitchFamily="34" charset="0"/>
              </a:rPr>
              <a:t>Qnx</a:t>
            </a:r>
            <a:r>
              <a:rPr lang="en-AU" sz="1800" b="0" i="0" dirty="0">
                <a:solidFill>
                  <a:srgbClr val="000000"/>
                </a:solidFill>
                <a:effectLst/>
                <a:latin typeface="Calibri" panose="020F0502020204030204" pitchFamily="34" charset="0"/>
              </a:rPr>
              <a:t>; </a:t>
            </a:r>
            <a:r>
              <a:rPr lang="en-AU" sz="1800" b="0" i="0" dirty="0" err="1">
                <a:solidFill>
                  <a:srgbClr val="000000"/>
                </a:solidFill>
                <a:effectLst/>
                <a:latin typeface="Calibri" panose="020F0502020204030204" pitchFamily="34" charset="0"/>
              </a:rPr>
              <a:t>Jnx</a:t>
            </a:r>
            <a:r>
              <a:rPr lang="en-AU" sz="1800" b="0" i="0" dirty="0">
                <a:solidFill>
                  <a:srgbClr val="000000"/>
                </a:solidFill>
                <a:effectLst/>
                <a:latin typeface="Calibri" panose="020F0502020204030204" pitchFamily="34" charset="0"/>
              </a:rPr>
              <a:t>; </a:t>
            </a:r>
            <a:r>
              <a:rPr lang="en-AU" sz="1800" b="0" i="0" dirty="0" err="1">
                <a:solidFill>
                  <a:srgbClr val="000000"/>
                </a:solidFill>
                <a:effectLst/>
                <a:latin typeface="Calibri" panose="020F0502020204030204" pitchFamily="34" charset="0"/>
              </a:rPr>
              <a:t>Tnx</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a:solidFill>
                  <a:srgbClr val="000000"/>
                </a:solidFill>
                <a:effectLst/>
                <a:latin typeface="Calibri" panose="020F0502020204030204" pitchFamily="34" charset="0"/>
              </a:rPr>
              <a:t>hoi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A card (could be pip or honour) from an internal sequence.  Not always the top of the internal sequence. (</a:t>
            </a:r>
            <a:r>
              <a:rPr lang="en-AU" sz="1800" b="0" i="0" dirty="0" err="1">
                <a:solidFill>
                  <a:srgbClr val="000000"/>
                </a:solidFill>
                <a:effectLst/>
                <a:latin typeface="Calibri" panose="020F0502020204030204" pitchFamily="34" charset="0"/>
              </a:rPr>
              <a:t>eg</a:t>
            </a:r>
            <a:r>
              <a:rPr lang="en-AU" sz="1800" b="0" i="0" dirty="0">
                <a:solidFill>
                  <a:srgbClr val="000000"/>
                </a:solidFill>
                <a:effectLst/>
                <a:latin typeface="Calibri" panose="020F0502020204030204" pitchFamily="34" charset="0"/>
              </a:rPr>
              <a:t> J from AJT etc; or 9 from KJT9) </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err="1">
                <a:solidFill>
                  <a:srgbClr val="000000"/>
                </a:solidFill>
                <a:effectLst/>
                <a:latin typeface="Calibri" panose="020F0502020204030204" pitchFamily="34" charset="0"/>
              </a:rPr>
              <a:t>hos</a:t>
            </a:r>
            <a:r>
              <a:rPr lang="en-AU" sz="1800" b="1" i="0" dirty="0">
                <a:solidFill>
                  <a:srgbClr val="000000"/>
                </a:solidFill>
                <a:effectLst/>
                <a:latin typeface="Calibri" panose="020F0502020204030204" pitchFamily="34" charset="0"/>
              </a:rPr>
              <a:t>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Lead of an honour from an honour sequence (</a:t>
            </a:r>
            <a:r>
              <a:rPr lang="en-AU" sz="1800" b="0" i="0" dirty="0" err="1">
                <a:solidFill>
                  <a:srgbClr val="000000"/>
                </a:solidFill>
                <a:effectLst/>
                <a:latin typeface="Calibri" panose="020F0502020204030204" pitchFamily="34" charset="0"/>
              </a:rPr>
              <a:t>eg</a:t>
            </a:r>
            <a:r>
              <a:rPr lang="en-AU" sz="1800" b="0" i="0" dirty="0">
                <a:solidFill>
                  <a:srgbClr val="000000"/>
                </a:solidFill>
                <a:effectLst/>
                <a:latin typeface="Calibri" panose="020F0502020204030204" pitchFamily="34" charset="0"/>
              </a:rPr>
              <a:t> K from AK or Q from QJ) </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a:solidFill>
                  <a:srgbClr val="000000"/>
                </a:solidFill>
                <a:effectLst/>
                <a:latin typeface="Calibri" panose="020F0502020204030204" pitchFamily="34" charset="0"/>
              </a:rPr>
              <a:t>hot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some other honour lead (</a:t>
            </a:r>
            <a:r>
              <a:rPr lang="en-AU" sz="1800" b="0" i="0" dirty="0" err="1">
                <a:solidFill>
                  <a:srgbClr val="000000"/>
                </a:solidFill>
                <a:effectLst/>
                <a:latin typeface="Calibri" panose="020F0502020204030204" pitchFamily="34" charset="0"/>
              </a:rPr>
              <a:t>eg</a:t>
            </a:r>
            <a:r>
              <a:rPr lang="en-AU" sz="1800" b="0" i="0" dirty="0">
                <a:solidFill>
                  <a:srgbClr val="000000"/>
                </a:solidFill>
                <a:effectLst/>
                <a:latin typeface="Calibri" panose="020F0502020204030204" pitchFamily="34" charset="0"/>
              </a:rPr>
              <a:t> A from A9543) </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err="1">
                <a:solidFill>
                  <a:srgbClr val="000000"/>
                </a:solidFill>
                <a:effectLst/>
                <a:latin typeface="Calibri" panose="020F0502020204030204" pitchFamily="34" charset="0"/>
              </a:rPr>
              <a:t>jnk</a:t>
            </a:r>
            <a:r>
              <a:rPr lang="en-AU" sz="1800" b="1" i="0" dirty="0">
                <a:solidFill>
                  <a:srgbClr val="000000"/>
                </a:solidFill>
                <a:effectLst/>
                <a:latin typeface="Calibri" panose="020F0502020204030204" pitchFamily="34" charset="0"/>
              </a:rPr>
              <a:t>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lead of a non-honour card from a suit headed by a pip (</a:t>
            </a:r>
            <a:r>
              <a:rPr lang="en-AU" sz="1800" b="0" i="0" dirty="0" err="1">
                <a:solidFill>
                  <a:srgbClr val="000000"/>
                </a:solidFill>
                <a:effectLst/>
                <a:latin typeface="Calibri" panose="020F0502020204030204" pitchFamily="34" charset="0"/>
              </a:rPr>
              <a:t>eg</a:t>
            </a:r>
            <a:r>
              <a:rPr lang="en-AU" sz="1800" b="0" i="0" dirty="0">
                <a:solidFill>
                  <a:srgbClr val="000000"/>
                </a:solidFill>
                <a:effectLst/>
                <a:latin typeface="Calibri" panose="020F0502020204030204" pitchFamily="34" charset="0"/>
              </a:rPr>
              <a:t> 9 from 973) </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err="1">
                <a:solidFill>
                  <a:srgbClr val="000000"/>
                </a:solidFill>
                <a:effectLst/>
                <a:latin typeface="Calibri" panose="020F0502020204030204" pitchFamily="34" charset="0"/>
              </a:rPr>
              <a:t>olp</a:t>
            </a:r>
            <a:r>
              <a:rPr lang="en-AU" sz="1800" b="1" i="0" dirty="0">
                <a:solidFill>
                  <a:srgbClr val="000000"/>
                </a:solidFill>
                <a:effectLst/>
                <a:latin typeface="Calibri" panose="020F0502020204030204" pitchFamily="34" charset="0"/>
              </a:rPr>
              <a:t>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lead came from the opening leads partner (lead out of turn) – excluded from analysis </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a:solidFill>
                  <a:srgbClr val="000000"/>
                </a:solidFill>
                <a:effectLst/>
                <a:latin typeface="Calibri" panose="020F0502020204030204" pitchFamily="34" charset="0"/>
              </a:rPr>
              <a:t>prs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partners bid suit (any lead of a card in a suit BID by opening leads partner – NOTE take out doubles were NOT included … V 1.99 maybe) </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err="1">
                <a:solidFill>
                  <a:srgbClr val="000000"/>
                </a:solidFill>
                <a:effectLst/>
                <a:latin typeface="Calibri" panose="020F0502020204030204" pitchFamily="34" charset="0"/>
              </a:rPr>
              <a:t>sng</a:t>
            </a:r>
            <a:r>
              <a:rPr lang="en-AU" sz="1800" b="1" i="0" dirty="0">
                <a:solidFill>
                  <a:srgbClr val="000000"/>
                </a:solidFill>
                <a:effectLst/>
                <a:latin typeface="Calibri" panose="020F0502020204030204" pitchFamily="34" charset="0"/>
              </a:rPr>
              <a:t>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singleton  </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err="1">
                <a:solidFill>
                  <a:srgbClr val="000000"/>
                </a:solidFill>
                <a:effectLst/>
                <a:latin typeface="Calibri" panose="020F0502020204030204" pitchFamily="34" charset="0"/>
              </a:rPr>
              <a:t>trm</a:t>
            </a:r>
            <a:r>
              <a:rPr lang="en-AU" sz="1800" b="1" i="0" dirty="0">
                <a:solidFill>
                  <a:srgbClr val="000000"/>
                </a:solidFill>
                <a:effectLst/>
                <a:latin typeface="Calibri" panose="020F0502020204030204" pitchFamily="34" charset="0"/>
              </a:rPr>
              <a:t>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trumps (any lead of the opponents’ final contract suit) </a:t>
            </a:r>
            <a:endParaRPr lang="en-AU" b="0"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1" i="0" dirty="0" err="1">
                <a:solidFill>
                  <a:srgbClr val="000000"/>
                </a:solidFill>
                <a:effectLst/>
                <a:latin typeface="Calibri" panose="020F0502020204030204" pitchFamily="34" charset="0"/>
              </a:rPr>
              <a:t>unk</a:t>
            </a:r>
            <a:r>
              <a:rPr lang="en-AU" sz="1800" b="1" i="0" dirty="0">
                <a:solidFill>
                  <a:srgbClr val="000000"/>
                </a:solidFill>
                <a:effectLst/>
                <a:latin typeface="Calibri" panose="020F0502020204030204" pitchFamily="34" charset="0"/>
              </a:rPr>
              <a:t> </a:t>
            </a:r>
            <a:endParaRPr lang="en-AU" b="1" i="0" dirty="0">
              <a:solidFill>
                <a:srgbClr val="000000"/>
              </a:solidFill>
              <a:effectLst/>
              <a:latin typeface="Segoe UI" panose="020B0502040204020203" pitchFamily="34" charset="0"/>
            </a:endParaRPr>
          </a:p>
          <a:p>
            <a:pPr algn="l" rtl="0" fontAlgn="base">
              <a:lnSpc>
                <a:spcPts val="1350"/>
              </a:lnSpc>
              <a:spcBef>
                <a:spcPts val="150"/>
              </a:spcBef>
              <a:spcAft>
                <a:spcPts val="150"/>
              </a:spcAft>
            </a:pPr>
            <a:r>
              <a:rPr lang="en-AU" sz="1800" b="0" i="0" dirty="0">
                <a:solidFill>
                  <a:srgbClr val="000000"/>
                </a:solidFill>
                <a:effectLst/>
                <a:latin typeface="Calibri" panose="020F0502020204030204" pitchFamily="34" charset="0"/>
              </a:rPr>
              <a:t>unexpected lead type – generally unexpected LIN data – excluded from analysis </a:t>
            </a:r>
            <a:endParaRPr lang="en-AU" b="0" i="0" dirty="0">
              <a:solidFill>
                <a:srgbClr val="000000"/>
              </a:solidFill>
              <a:effectLst/>
              <a:latin typeface="Segoe UI" panose="020B0502040204020203" pitchFamily="34" charset="0"/>
            </a:endParaRPr>
          </a:p>
          <a:p>
            <a:pPr algn="l" rtl="0" fontAlgn="base">
              <a:lnSpc>
                <a:spcPts val="1376"/>
              </a:lnSpc>
              <a:spcAft>
                <a:spcPts val="800"/>
              </a:spcAft>
            </a:pPr>
            <a:r>
              <a:rPr lang="en-AU" sz="1800" b="0" i="0" dirty="0">
                <a:solidFill>
                  <a:srgbClr val="000000"/>
                </a:solidFill>
                <a:effectLst/>
                <a:latin typeface="Aptos"/>
              </a:rPr>
              <a:t> </a:t>
            </a:r>
            <a:endParaRPr lang="en-AU" b="0" i="0" dirty="0">
              <a:solidFill>
                <a:srgbClr val="000000"/>
              </a:solidFill>
              <a:effectLst/>
              <a:latin typeface="Segoe UI" panose="020B0502040204020203" pitchFamily="34" charset="0"/>
            </a:endParaRPr>
          </a:p>
          <a:p>
            <a:pPr marL="228600" indent="-228600">
              <a:buAutoNum type="arabicPeriod"/>
            </a:pPr>
            <a:endParaRPr lang="en-AU" dirty="0"/>
          </a:p>
        </p:txBody>
      </p:sp>
      <p:sp>
        <p:nvSpPr>
          <p:cNvPr id="4" name="Slide Number Placeholder 3">
            <a:extLst>
              <a:ext uri="{FF2B5EF4-FFF2-40B4-BE49-F238E27FC236}">
                <a16:creationId xmlns:a16="http://schemas.microsoft.com/office/drawing/2014/main" id="{02B41167-8127-FFEF-7738-331C421DF7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73F04-8C29-4DAE-8D89-199E17F2B33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953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BC11-C677-CE07-EE1F-996878FCE2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5526751-B03B-D53D-5BB1-91502DA5A9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AF00518-4252-80B9-B938-DA9A9C36EF38}"/>
              </a:ext>
            </a:extLst>
          </p:cNvPr>
          <p:cNvSpPr>
            <a:spLocks noGrp="1"/>
          </p:cNvSpPr>
          <p:nvPr>
            <p:ph type="dt" sz="half" idx="10"/>
          </p:nvPr>
        </p:nvSpPr>
        <p:spPr/>
        <p:txBody>
          <a:bodyPr/>
          <a:lstStyle/>
          <a:p>
            <a:fld id="{B61BEF0D-F0BB-DE4B-95CE-6DB70DBA9567}" type="datetimeFigureOut">
              <a:rPr lang="en-US" smtClean="0"/>
              <a:pPr/>
              <a:t>1/6/2026</a:t>
            </a:fld>
            <a:endParaRPr lang="en-US" dirty="0"/>
          </a:p>
        </p:txBody>
      </p:sp>
      <p:sp>
        <p:nvSpPr>
          <p:cNvPr id="5" name="Footer Placeholder 4">
            <a:extLst>
              <a:ext uri="{FF2B5EF4-FFF2-40B4-BE49-F238E27FC236}">
                <a16:creationId xmlns:a16="http://schemas.microsoft.com/office/drawing/2014/main" id="{E7F51FBA-30D2-5813-4D6A-F6C6375B0F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4F804A-EB6F-1A87-278F-F9BA26A3A97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177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31DF-78F4-3C15-B422-DF534858324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C1D4B13-54BE-3A36-398F-398C19C4DE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62517C5-57B1-F593-E12C-B906C99C06B5}"/>
              </a:ext>
            </a:extLst>
          </p:cNvPr>
          <p:cNvSpPr>
            <a:spLocks noGrp="1"/>
          </p:cNvSpPr>
          <p:nvPr>
            <p:ph type="dt" sz="half" idx="10"/>
          </p:nvPr>
        </p:nvSpPr>
        <p:spPr/>
        <p:txBody>
          <a:bodyPr/>
          <a:lstStyle/>
          <a:p>
            <a:fld id="{B61BEF0D-F0BB-DE4B-95CE-6DB70DBA9567}" type="datetimeFigureOut">
              <a:rPr lang="en-US" smtClean="0"/>
              <a:pPr/>
              <a:t>1/6/2026</a:t>
            </a:fld>
            <a:endParaRPr lang="en-US" dirty="0"/>
          </a:p>
        </p:txBody>
      </p:sp>
      <p:sp>
        <p:nvSpPr>
          <p:cNvPr id="5" name="Footer Placeholder 4">
            <a:extLst>
              <a:ext uri="{FF2B5EF4-FFF2-40B4-BE49-F238E27FC236}">
                <a16:creationId xmlns:a16="http://schemas.microsoft.com/office/drawing/2014/main" id="{EC8E8A99-A8C4-FF61-5A15-79F98F2743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75472E-56BD-E9B5-3616-AD8ADA23D5A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141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E5E430-A7F7-02CF-0417-1665F1E6F9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6DCB6C5-02D3-BEB5-3A52-509455E631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414FCA2-2EC8-3A77-42D4-4E084D44189C}"/>
              </a:ext>
            </a:extLst>
          </p:cNvPr>
          <p:cNvSpPr>
            <a:spLocks noGrp="1"/>
          </p:cNvSpPr>
          <p:nvPr>
            <p:ph type="dt" sz="half" idx="10"/>
          </p:nvPr>
        </p:nvSpPr>
        <p:spPr/>
        <p:txBody>
          <a:bodyPr/>
          <a:lstStyle/>
          <a:p>
            <a:fld id="{B61BEF0D-F0BB-DE4B-95CE-6DB70DBA9567}" type="datetimeFigureOut">
              <a:rPr lang="en-US" smtClean="0"/>
              <a:pPr/>
              <a:t>1/6/2026</a:t>
            </a:fld>
            <a:endParaRPr lang="en-US" dirty="0"/>
          </a:p>
        </p:txBody>
      </p:sp>
      <p:sp>
        <p:nvSpPr>
          <p:cNvPr id="5" name="Footer Placeholder 4">
            <a:extLst>
              <a:ext uri="{FF2B5EF4-FFF2-40B4-BE49-F238E27FC236}">
                <a16:creationId xmlns:a16="http://schemas.microsoft.com/office/drawing/2014/main" id="{DB08A5FE-D850-33EA-EF1E-686BE441A8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C1BA44-1251-040A-B2D5-FE4842A9D6F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8139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80535-992D-EE2D-3946-E078292ABF9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90ADBDF-9F5F-D35A-B6F4-B2F8B1CCDD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86BB5E3-CE11-3C1E-9FB3-02DC336190AB}"/>
              </a:ext>
            </a:extLst>
          </p:cNvPr>
          <p:cNvSpPr>
            <a:spLocks noGrp="1"/>
          </p:cNvSpPr>
          <p:nvPr>
            <p:ph type="dt" sz="half" idx="10"/>
          </p:nvPr>
        </p:nvSpPr>
        <p:spPr/>
        <p:txBody>
          <a:bodyPr/>
          <a:lstStyle/>
          <a:p>
            <a:fld id="{B61BEF0D-F0BB-DE4B-95CE-6DB70DBA9567}" type="datetimeFigureOut">
              <a:rPr lang="en-US" smtClean="0"/>
              <a:pPr/>
              <a:t>1/6/2026</a:t>
            </a:fld>
            <a:endParaRPr lang="en-US" dirty="0"/>
          </a:p>
        </p:txBody>
      </p:sp>
      <p:sp>
        <p:nvSpPr>
          <p:cNvPr id="5" name="Footer Placeholder 4">
            <a:extLst>
              <a:ext uri="{FF2B5EF4-FFF2-40B4-BE49-F238E27FC236}">
                <a16:creationId xmlns:a16="http://schemas.microsoft.com/office/drawing/2014/main" id="{FF923A1F-DCDA-862F-47D5-B488204C55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B8B3A7-4B77-B704-23A9-1FE3BE5A5EF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966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DBE7-9F58-E48D-E277-E0CB440666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16A7B4B-7EB4-0019-AB47-4C5D4E4E98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6279AF-2585-5EEE-F1AB-128594AB9EE0}"/>
              </a:ext>
            </a:extLst>
          </p:cNvPr>
          <p:cNvSpPr>
            <a:spLocks noGrp="1"/>
          </p:cNvSpPr>
          <p:nvPr>
            <p:ph type="dt" sz="half" idx="10"/>
          </p:nvPr>
        </p:nvSpPr>
        <p:spPr/>
        <p:txBody>
          <a:bodyPr/>
          <a:lstStyle/>
          <a:p>
            <a:fld id="{B61BEF0D-F0BB-DE4B-95CE-6DB70DBA9567}" type="datetimeFigureOut">
              <a:rPr lang="en-US" smtClean="0"/>
              <a:pPr/>
              <a:t>1/6/2026</a:t>
            </a:fld>
            <a:endParaRPr lang="en-US" dirty="0"/>
          </a:p>
        </p:txBody>
      </p:sp>
      <p:sp>
        <p:nvSpPr>
          <p:cNvPr id="5" name="Footer Placeholder 4">
            <a:extLst>
              <a:ext uri="{FF2B5EF4-FFF2-40B4-BE49-F238E27FC236}">
                <a16:creationId xmlns:a16="http://schemas.microsoft.com/office/drawing/2014/main" id="{6146458D-8C27-39FE-C5E0-24B0BBE00D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D18127-BD1E-4614-E394-DEC8664F133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490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F107-6713-4CF0-0A20-EFC5EFFA576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44385BB-7C2D-68B0-D9EF-2960DCF0F1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6CB9245-3D20-19E0-BD27-A8621AD0B6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5FA206B-1652-D633-F5DC-ADDC4A17D31F}"/>
              </a:ext>
            </a:extLst>
          </p:cNvPr>
          <p:cNvSpPr>
            <a:spLocks noGrp="1"/>
          </p:cNvSpPr>
          <p:nvPr>
            <p:ph type="dt" sz="half" idx="10"/>
          </p:nvPr>
        </p:nvSpPr>
        <p:spPr/>
        <p:txBody>
          <a:bodyPr/>
          <a:lstStyle/>
          <a:p>
            <a:fld id="{B61BEF0D-F0BB-DE4B-95CE-6DB70DBA9567}" type="datetimeFigureOut">
              <a:rPr lang="en-US" smtClean="0"/>
              <a:pPr/>
              <a:t>1/6/2026</a:t>
            </a:fld>
            <a:endParaRPr lang="en-US" dirty="0"/>
          </a:p>
        </p:txBody>
      </p:sp>
      <p:sp>
        <p:nvSpPr>
          <p:cNvPr id="6" name="Footer Placeholder 5">
            <a:extLst>
              <a:ext uri="{FF2B5EF4-FFF2-40B4-BE49-F238E27FC236}">
                <a16:creationId xmlns:a16="http://schemas.microsoft.com/office/drawing/2014/main" id="{E438E900-98BC-A96B-1B2B-29C711E910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C42758-6A1C-7D3E-6446-AED624DEE1D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5142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A90A-E4E6-D146-8889-ED55BA53281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8E9D9E9-C2E7-E0F6-5882-F9C389EE9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7BD820-CCFD-11A1-9A12-51221FD198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D84953F-BA2F-EE63-4F69-6E9CC87EBA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CABEEF-00F8-D644-A9B4-059C0907C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35C54BD-848A-59CB-6689-AC35950D350A}"/>
              </a:ext>
            </a:extLst>
          </p:cNvPr>
          <p:cNvSpPr>
            <a:spLocks noGrp="1"/>
          </p:cNvSpPr>
          <p:nvPr>
            <p:ph type="dt" sz="half" idx="10"/>
          </p:nvPr>
        </p:nvSpPr>
        <p:spPr/>
        <p:txBody>
          <a:bodyPr/>
          <a:lstStyle/>
          <a:p>
            <a:fld id="{B61BEF0D-F0BB-DE4B-95CE-6DB70DBA9567}" type="datetimeFigureOut">
              <a:rPr lang="en-US" smtClean="0"/>
              <a:pPr/>
              <a:t>1/6/2026</a:t>
            </a:fld>
            <a:endParaRPr lang="en-US" dirty="0"/>
          </a:p>
        </p:txBody>
      </p:sp>
      <p:sp>
        <p:nvSpPr>
          <p:cNvPr id="8" name="Footer Placeholder 7">
            <a:extLst>
              <a:ext uri="{FF2B5EF4-FFF2-40B4-BE49-F238E27FC236}">
                <a16:creationId xmlns:a16="http://schemas.microsoft.com/office/drawing/2014/main" id="{2B04FDF8-AE13-AA15-260F-832CC20E368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653CE42-8D08-8674-35D9-D63D35AAAD8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994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C0E5-B573-A362-CF75-9623CDFA27B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B6ECEFD-7725-C969-D329-64FD397092A5}"/>
              </a:ext>
            </a:extLst>
          </p:cNvPr>
          <p:cNvSpPr>
            <a:spLocks noGrp="1"/>
          </p:cNvSpPr>
          <p:nvPr>
            <p:ph type="dt" sz="half" idx="10"/>
          </p:nvPr>
        </p:nvSpPr>
        <p:spPr/>
        <p:txBody>
          <a:bodyPr/>
          <a:lstStyle/>
          <a:p>
            <a:fld id="{B61BEF0D-F0BB-DE4B-95CE-6DB70DBA9567}" type="datetimeFigureOut">
              <a:rPr lang="en-US" smtClean="0"/>
              <a:pPr/>
              <a:t>1/6/2026</a:t>
            </a:fld>
            <a:endParaRPr lang="en-US" dirty="0"/>
          </a:p>
        </p:txBody>
      </p:sp>
      <p:sp>
        <p:nvSpPr>
          <p:cNvPr id="4" name="Footer Placeholder 3">
            <a:extLst>
              <a:ext uri="{FF2B5EF4-FFF2-40B4-BE49-F238E27FC236}">
                <a16:creationId xmlns:a16="http://schemas.microsoft.com/office/drawing/2014/main" id="{DDFB211F-CE1E-5211-EDCF-40A5C6BC30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8DB7AA2-19F6-8890-DCF6-16B699AFA8D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742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83DEA-7675-065D-4283-BF1C80473F72}"/>
              </a:ext>
            </a:extLst>
          </p:cNvPr>
          <p:cNvSpPr>
            <a:spLocks noGrp="1"/>
          </p:cNvSpPr>
          <p:nvPr>
            <p:ph type="dt" sz="half" idx="10"/>
          </p:nvPr>
        </p:nvSpPr>
        <p:spPr/>
        <p:txBody>
          <a:bodyPr/>
          <a:lstStyle/>
          <a:p>
            <a:fld id="{B61BEF0D-F0BB-DE4B-95CE-6DB70DBA9567}" type="datetimeFigureOut">
              <a:rPr lang="en-US" smtClean="0"/>
              <a:pPr/>
              <a:t>1/6/2026</a:t>
            </a:fld>
            <a:endParaRPr lang="en-US" dirty="0"/>
          </a:p>
        </p:txBody>
      </p:sp>
      <p:sp>
        <p:nvSpPr>
          <p:cNvPr id="3" name="Footer Placeholder 2">
            <a:extLst>
              <a:ext uri="{FF2B5EF4-FFF2-40B4-BE49-F238E27FC236}">
                <a16:creationId xmlns:a16="http://schemas.microsoft.com/office/drawing/2014/main" id="{E6B13111-9B12-5F8E-84C4-032FA17214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0D95B3E-B10B-7427-7C48-F5C64231451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9174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5A088-F294-50D5-DAEC-2F8A525D7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F14CAF1-D1C8-3549-0923-984CD06D97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1523953-F5FA-0B8F-3309-72DBAD459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2EE4C8-EF3A-517A-AEFE-7ED637499201}"/>
              </a:ext>
            </a:extLst>
          </p:cNvPr>
          <p:cNvSpPr>
            <a:spLocks noGrp="1"/>
          </p:cNvSpPr>
          <p:nvPr>
            <p:ph type="dt" sz="half" idx="10"/>
          </p:nvPr>
        </p:nvSpPr>
        <p:spPr/>
        <p:txBody>
          <a:bodyPr/>
          <a:lstStyle/>
          <a:p>
            <a:fld id="{B61BEF0D-F0BB-DE4B-95CE-6DB70DBA9567}" type="datetimeFigureOut">
              <a:rPr lang="en-US" smtClean="0"/>
              <a:pPr/>
              <a:t>1/6/2026</a:t>
            </a:fld>
            <a:endParaRPr lang="en-US" dirty="0"/>
          </a:p>
        </p:txBody>
      </p:sp>
      <p:sp>
        <p:nvSpPr>
          <p:cNvPr id="6" name="Footer Placeholder 5">
            <a:extLst>
              <a:ext uri="{FF2B5EF4-FFF2-40B4-BE49-F238E27FC236}">
                <a16:creationId xmlns:a16="http://schemas.microsoft.com/office/drawing/2014/main" id="{C6DEDC60-8AEF-E5C7-5CBE-2D330674A8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6C0AC6-E10E-5273-ABA1-40516CDC93F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4143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7164-A7EA-2371-8D4C-A553F6497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C6E6DCD-6113-9519-F7A5-DFF2947CC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DB28FED-0A20-4835-1B5E-9DB933F3F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2A2CAA-6D04-3CB0-6920-A0A2A7E8ECF9}"/>
              </a:ext>
            </a:extLst>
          </p:cNvPr>
          <p:cNvSpPr>
            <a:spLocks noGrp="1"/>
          </p:cNvSpPr>
          <p:nvPr>
            <p:ph type="dt" sz="half" idx="10"/>
          </p:nvPr>
        </p:nvSpPr>
        <p:spPr/>
        <p:txBody>
          <a:bodyPr/>
          <a:lstStyle/>
          <a:p>
            <a:fld id="{B61BEF0D-F0BB-DE4B-95CE-6DB70DBA9567}" type="datetimeFigureOut">
              <a:rPr lang="en-US" smtClean="0"/>
              <a:pPr/>
              <a:t>1/6/2026</a:t>
            </a:fld>
            <a:endParaRPr lang="en-US" dirty="0"/>
          </a:p>
        </p:txBody>
      </p:sp>
      <p:sp>
        <p:nvSpPr>
          <p:cNvPr id="6" name="Footer Placeholder 5">
            <a:extLst>
              <a:ext uri="{FF2B5EF4-FFF2-40B4-BE49-F238E27FC236}">
                <a16:creationId xmlns:a16="http://schemas.microsoft.com/office/drawing/2014/main" id="{CDC3809C-67B6-BAC9-A031-C6E5C870D4B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30BEBE9-896D-E4A3-3005-99FC7FB827E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4493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69D1DC-E14B-3B5B-933B-D8DD3BEA87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599576A-C53C-2D0E-7FD6-AEACB31B85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38E0973-C980-1E5F-FEF6-022C3DED76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1/6/2026</a:t>
            </a:fld>
            <a:endParaRPr lang="en-US" dirty="0"/>
          </a:p>
        </p:txBody>
      </p:sp>
      <p:sp>
        <p:nvSpPr>
          <p:cNvPr id="5" name="Footer Placeholder 4">
            <a:extLst>
              <a:ext uri="{FF2B5EF4-FFF2-40B4-BE49-F238E27FC236}">
                <a16:creationId xmlns:a16="http://schemas.microsoft.com/office/drawing/2014/main" id="{EED48670-65B8-7221-1092-0F101B6B41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5A03F93-4C8E-741C-147D-367D0985A0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740641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9.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hyperlink" Target="http://www.saycbridge.com/bid/" TargetMode="External"/><Relationship Id="rId4" Type="http://schemas.openxmlformats.org/officeDocument/2006/relationships/hyperlink" Target="https://www.youtube.com/watch?v=LsHEnTdMh7I"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saycbridge.com/bid/"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www.abf.com.au/teaching/speakers/SartajHansPoints_Schmoints.pdf" TargetMode="External"/><Relationship Id="rId5" Type="http://schemas.openxmlformats.org/officeDocument/2006/relationships/hyperlink" Target="http://www.bidandmade.com/bridge_bid_and_play/Bridge_Bid_0012_Distribution_points.php" TargetMode="External"/><Relationship Id="rId4" Type="http://schemas.openxmlformats.org/officeDocument/2006/relationships/hyperlink" Target="https://www.youtube.com/watch?v=sC0_yxN1LG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bridgewebs.com/mollymook"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5.emf"/></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emf"/></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kwbridge.com/rebids2.htm"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hyperlink" Target="https://bridgensw.com.au/wp-content/uploads/2024/11/BNSW-Play-Mini-Unit-7-Ruffing-in-the-Short-Hand-1.pdf" TargetMode="External"/><Relationship Id="rId5" Type="http://schemas.openxmlformats.org/officeDocument/2006/relationships/hyperlink" Target="https://www.abf.com.au/teaching/speakers/SartajHansPoints_Schmoints.pdf" TargetMode="External"/><Relationship Id="rId4" Type="http://schemas.openxmlformats.org/officeDocument/2006/relationships/hyperlink" Target="https://www.bridgebears.com/bridge-card-game/declarerplay/count-winners.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hyperlink" Target="https://www.bridgewebs.com/olicana/Declarer%20play%20in%20NT.pdf" TargetMode="External"/><Relationship Id="rId5" Type="http://schemas.openxmlformats.org/officeDocument/2006/relationships/hyperlink" Target="https://www.youtube.com/watch?v=3V5f5eOmbws" TargetMode="External"/><Relationship Id="rId4" Type="http://schemas.openxmlformats.org/officeDocument/2006/relationships/hyperlink" Target="https://www.youtube.com/watch?v=Qqfrs3LcWh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hyperlink" Target="https://www.youtube.com/watch?v=HsJbaJTqdmw" TargetMode="External"/><Relationship Id="rId5" Type="http://schemas.openxmlformats.org/officeDocument/2006/relationships/hyperlink" Target="https://www.youtube.com/watch?v=GvNzaV6x_x4" TargetMode="External"/><Relationship Id="rId4" Type="http://schemas.openxmlformats.org/officeDocument/2006/relationships/hyperlink" Target="https://www.bridgebears.com/bridge-card-game/bidding/doubles.html"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hyperlink" Target="https://bridgebase.com/" TargetMode="External"/><Relationship Id="rId3" Type="http://schemas.openxmlformats.org/officeDocument/2006/relationships/image" Target="../media/image2.PNG"/><Relationship Id="rId7" Type="http://schemas.openxmlformats.org/officeDocument/2006/relationships/hyperlink" Target="https://www.acbl.org/minibridg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bridgensw.com.au/wp-content/uploads/2024/11/BNSW-Play-Mini-Unit-6-Drawing-Trumps.pdf" TargetMode="External"/><Relationship Id="rId5" Type="http://schemas.openxmlformats.org/officeDocument/2006/relationships/hyperlink" Target="https://www.abf.com.au/teaching/speakers/IshmaelDelmonteOpeningLeads.pdf" TargetMode="External"/><Relationship Id="rId4" Type="http://schemas.openxmlformats.org/officeDocument/2006/relationships/hyperlink" Target="https://youtube.com/watch?v=idqlZoL5NKI"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youtube.com/watch?v=C4YdTpepLdw" TargetMode="External"/><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hyperlink" Target="https://www.youtube.com/watch?v=oho_3d5_L5I" TargetMode="External"/><Relationship Id="rId5" Type="http://schemas.openxmlformats.org/officeDocument/2006/relationships/hyperlink" Target="https://www.youtube.com/watch?v=4G4P2wicryg" TargetMode="External"/><Relationship Id="rId4" Type="http://schemas.openxmlformats.org/officeDocument/2006/relationships/hyperlink" Target="https://kwbridge.com/weak2.htm"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74AD-770E-316F-CE54-185FAEAAD73E}"/>
              </a:ext>
            </a:extLst>
          </p:cNvPr>
          <p:cNvSpPr>
            <a:spLocks noGrp="1"/>
          </p:cNvSpPr>
          <p:nvPr>
            <p:ph type="title"/>
          </p:nvPr>
        </p:nvSpPr>
        <p:spPr>
          <a:xfrm>
            <a:off x="0" y="0"/>
            <a:ext cx="6139102" cy="1238250"/>
          </a:xfrm>
        </p:spPr>
        <p:txBody>
          <a:bodyPr>
            <a:normAutofit fontScale="90000"/>
          </a:bodyPr>
          <a:lstStyle/>
          <a:p>
            <a:r>
              <a:rPr lang="en-AU" dirty="0"/>
              <a:t>MBC Introduction to Bridge</a:t>
            </a:r>
            <a:br>
              <a:rPr lang="en-AU" dirty="0"/>
            </a:br>
            <a:r>
              <a:rPr lang="en-AU" sz="2700" dirty="0"/>
              <a:t>Bridge Lessons for Beginners and Returning Players</a:t>
            </a:r>
          </a:p>
        </p:txBody>
      </p:sp>
      <p:sp>
        <p:nvSpPr>
          <p:cNvPr id="9" name="Content Placeholder 8">
            <a:extLst>
              <a:ext uri="{FF2B5EF4-FFF2-40B4-BE49-F238E27FC236}">
                <a16:creationId xmlns:a16="http://schemas.microsoft.com/office/drawing/2014/main" id="{41AF6C7B-C38E-0396-D10E-49206C899454}"/>
              </a:ext>
            </a:extLst>
          </p:cNvPr>
          <p:cNvSpPr>
            <a:spLocks noGrp="1"/>
          </p:cNvSpPr>
          <p:nvPr>
            <p:ph sz="half" idx="2"/>
          </p:nvPr>
        </p:nvSpPr>
        <p:spPr>
          <a:xfrm>
            <a:off x="733316" y="1817335"/>
            <a:ext cx="5181600" cy="2580271"/>
          </a:xfrm>
        </p:spPr>
        <p:txBody>
          <a:bodyPr/>
          <a:lstStyle/>
          <a:p>
            <a:pPr marL="0" indent="0">
              <a:buNone/>
            </a:pPr>
            <a:r>
              <a:rPr lang="en-AU" dirty="0"/>
              <a:t>Each Tuesday from 2</a:t>
            </a:r>
            <a:r>
              <a:rPr lang="en-AU" baseline="30000" dirty="0"/>
              <a:t>nd</a:t>
            </a:r>
            <a:r>
              <a:rPr lang="en-AU" dirty="0"/>
              <a:t> Sep 2025: 2:30 – 4:30</a:t>
            </a:r>
          </a:p>
          <a:p>
            <a:pPr marL="0" indent="0">
              <a:buNone/>
            </a:pPr>
            <a:r>
              <a:rPr lang="en-AU" dirty="0"/>
              <a:t>127 St Vincent Street Ulladulla</a:t>
            </a:r>
          </a:p>
          <a:p>
            <a:pPr marL="0" indent="0">
              <a:buNone/>
            </a:pPr>
            <a:r>
              <a:rPr lang="en-AU" dirty="0"/>
              <a:t>Cost $20 for Paul Marston’s Introduction to Bridge</a:t>
            </a:r>
          </a:p>
          <a:p>
            <a:pPr marL="0" indent="0">
              <a:buNone/>
            </a:pPr>
            <a:endParaRPr lang="en-AU" dirty="0"/>
          </a:p>
        </p:txBody>
      </p:sp>
      <p:sp>
        <p:nvSpPr>
          <p:cNvPr id="12" name="TextBox 11">
            <a:extLst>
              <a:ext uri="{FF2B5EF4-FFF2-40B4-BE49-F238E27FC236}">
                <a16:creationId xmlns:a16="http://schemas.microsoft.com/office/drawing/2014/main" id="{420A06BE-BB61-59C0-B7E3-82526E642845}"/>
              </a:ext>
            </a:extLst>
          </p:cNvPr>
          <p:cNvSpPr txBox="1"/>
          <p:nvPr/>
        </p:nvSpPr>
        <p:spPr>
          <a:xfrm>
            <a:off x="733316" y="6120555"/>
            <a:ext cx="8452629" cy="523220"/>
          </a:xfrm>
          <a:prstGeom prst="rect">
            <a:avLst/>
          </a:prstGeom>
          <a:noFill/>
        </p:spPr>
        <p:txBody>
          <a:bodyPr wrap="square">
            <a:spAutoFit/>
          </a:bodyPr>
          <a:lstStyle/>
          <a:p>
            <a:r>
              <a:rPr lang="en-AU" sz="2800" dirty="0"/>
              <a:t>Presenters Rae Duffy; Sue Myers-Bateman; John Reid</a:t>
            </a:r>
          </a:p>
        </p:txBody>
      </p:sp>
      <p:pic>
        <p:nvPicPr>
          <p:cNvPr id="5" name="Picture 4">
            <a:extLst>
              <a:ext uri="{FF2B5EF4-FFF2-40B4-BE49-F238E27FC236}">
                <a16:creationId xmlns:a16="http://schemas.microsoft.com/office/drawing/2014/main" id="{C4207B54-286A-4CC5-FD62-3D2513538CF7}"/>
              </a:ext>
            </a:extLst>
          </p:cNvPr>
          <p:cNvPicPr>
            <a:picLocks noChangeAspect="1"/>
          </p:cNvPicPr>
          <p:nvPr/>
        </p:nvPicPr>
        <p:blipFill>
          <a:blip r:embed="rId2"/>
          <a:stretch>
            <a:fillRect/>
          </a:stretch>
        </p:blipFill>
        <p:spPr>
          <a:xfrm>
            <a:off x="6390983" y="318636"/>
            <a:ext cx="5350476" cy="5350476"/>
          </a:xfrm>
          <a:prstGeom prst="rect">
            <a:avLst/>
          </a:prstGeom>
        </p:spPr>
      </p:pic>
      <p:sp>
        <p:nvSpPr>
          <p:cNvPr id="3" name="TextBox 2">
            <a:extLst>
              <a:ext uri="{FF2B5EF4-FFF2-40B4-BE49-F238E27FC236}">
                <a16:creationId xmlns:a16="http://schemas.microsoft.com/office/drawing/2014/main" id="{275FC3A0-7D36-5C42-3CBD-F560E0CDA176}"/>
              </a:ext>
            </a:extLst>
          </p:cNvPr>
          <p:cNvSpPr txBox="1"/>
          <p:nvPr/>
        </p:nvSpPr>
        <p:spPr>
          <a:xfrm>
            <a:off x="10589341" y="6274443"/>
            <a:ext cx="1344214" cy="369332"/>
          </a:xfrm>
          <a:prstGeom prst="rect">
            <a:avLst/>
          </a:prstGeom>
          <a:noFill/>
        </p:spPr>
        <p:txBody>
          <a:bodyPr wrap="none" rtlCol="0">
            <a:spAutoFit/>
          </a:bodyPr>
          <a:lstStyle/>
          <a:p>
            <a:r>
              <a:rPr lang="en-AU" dirty="0"/>
              <a:t>Version 2.05</a:t>
            </a:r>
          </a:p>
        </p:txBody>
      </p:sp>
    </p:spTree>
    <p:extLst>
      <p:ext uri="{BB962C8B-B14F-4D97-AF65-F5344CB8AC3E}">
        <p14:creationId xmlns:p14="http://schemas.microsoft.com/office/powerpoint/2010/main" val="2854657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FD4F8CE6-8EE2-2228-9BE0-D78239C46F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6FA67-2680-DA04-D6EC-323FEE977370}"/>
              </a:ext>
            </a:extLst>
          </p:cNvPr>
          <p:cNvSpPr>
            <a:spLocks noGrp="1"/>
          </p:cNvSpPr>
          <p:nvPr>
            <p:ph type="title"/>
          </p:nvPr>
        </p:nvSpPr>
        <p:spPr>
          <a:xfrm>
            <a:off x="0" y="27222"/>
            <a:ext cx="12192001" cy="769620"/>
          </a:xfrm>
        </p:spPr>
        <p:txBody>
          <a:bodyPr>
            <a:normAutofit/>
          </a:bodyPr>
          <a:lstStyle/>
          <a:p>
            <a:r>
              <a:rPr lang="en-AU" sz="4000" dirty="0"/>
              <a:t>MBC Introduction to Bridge </a:t>
            </a:r>
            <a:r>
              <a:rPr lang="en-AU" sz="2800" dirty="0"/>
              <a:t>– Ch1. Opening Leads</a:t>
            </a:r>
          </a:p>
        </p:txBody>
      </p:sp>
      <p:pic>
        <p:nvPicPr>
          <p:cNvPr id="4" name="Picture 3">
            <a:extLst>
              <a:ext uri="{FF2B5EF4-FFF2-40B4-BE49-F238E27FC236}">
                <a16:creationId xmlns:a16="http://schemas.microsoft.com/office/drawing/2014/main" id="{BE6AA658-6CEF-9960-BE34-E01EBF171BE7}"/>
              </a:ext>
            </a:extLst>
          </p:cNvPr>
          <p:cNvPicPr>
            <a:picLocks noChangeAspect="1"/>
          </p:cNvPicPr>
          <p:nvPr/>
        </p:nvPicPr>
        <p:blipFill>
          <a:blip r:embed="rId3"/>
          <a:stretch>
            <a:fillRect/>
          </a:stretch>
        </p:blipFill>
        <p:spPr>
          <a:xfrm>
            <a:off x="135909" y="1729592"/>
            <a:ext cx="449619" cy="3398815"/>
          </a:xfrm>
          <a:prstGeom prst="rect">
            <a:avLst/>
          </a:prstGeom>
        </p:spPr>
      </p:pic>
      <p:sp>
        <p:nvSpPr>
          <p:cNvPr id="5" name="TextBox 4">
            <a:extLst>
              <a:ext uri="{FF2B5EF4-FFF2-40B4-BE49-F238E27FC236}">
                <a16:creationId xmlns:a16="http://schemas.microsoft.com/office/drawing/2014/main" id="{1878D0F8-DB62-F65E-FED4-AAD96B27F5F6}"/>
              </a:ext>
            </a:extLst>
          </p:cNvPr>
          <p:cNvSpPr txBox="1"/>
          <p:nvPr/>
        </p:nvSpPr>
        <p:spPr>
          <a:xfrm>
            <a:off x="725214" y="796842"/>
            <a:ext cx="10752083" cy="1754326"/>
          </a:xfrm>
          <a:prstGeom prst="rect">
            <a:avLst/>
          </a:prstGeom>
          <a:noFill/>
        </p:spPr>
        <p:txBody>
          <a:bodyPr wrap="square" rtlCol="0">
            <a:spAutoFit/>
          </a:bodyPr>
          <a:lstStyle/>
          <a:p>
            <a:r>
              <a:rPr lang="en-AU" dirty="0"/>
              <a:t>Why do our opening leads differ when we are defending a trump contract versus a no trump contract ?</a:t>
            </a:r>
          </a:p>
          <a:p>
            <a:r>
              <a:rPr lang="en-AU" dirty="0"/>
              <a:t>In no trumps:</a:t>
            </a:r>
          </a:p>
          <a:p>
            <a:pPr marL="285750" indent="-285750">
              <a:buFontTx/>
              <a:buChar char="-"/>
            </a:pPr>
            <a:r>
              <a:rPr lang="en-AU" dirty="0"/>
              <a:t>We are trying to establish a long suit</a:t>
            </a:r>
          </a:p>
          <a:p>
            <a:r>
              <a:rPr lang="en-AU" dirty="0"/>
              <a:t>In trumps:</a:t>
            </a:r>
          </a:p>
          <a:p>
            <a:pPr marL="285750" indent="-285750">
              <a:buFontTx/>
              <a:buChar char="-"/>
            </a:pPr>
            <a:r>
              <a:rPr lang="en-AU" dirty="0"/>
              <a:t>We are unlikely to be able to establish a long suit – they will just trump us eventually</a:t>
            </a:r>
          </a:p>
          <a:p>
            <a:pPr marL="285750" indent="-285750">
              <a:buFontTx/>
              <a:buChar char="-"/>
            </a:pPr>
            <a:r>
              <a:rPr lang="en-AU" dirty="0"/>
              <a:t>We may be able to get a ruff (trump in) on one of our short suits</a:t>
            </a:r>
          </a:p>
        </p:txBody>
      </p:sp>
      <p:sp>
        <p:nvSpPr>
          <p:cNvPr id="6" name="TextBox 5">
            <a:extLst>
              <a:ext uri="{FF2B5EF4-FFF2-40B4-BE49-F238E27FC236}">
                <a16:creationId xmlns:a16="http://schemas.microsoft.com/office/drawing/2014/main" id="{371B8EFC-5B3F-E12D-927B-A5B52BCF64D9}"/>
              </a:ext>
            </a:extLst>
          </p:cNvPr>
          <p:cNvSpPr txBox="1"/>
          <p:nvPr/>
        </p:nvSpPr>
        <p:spPr>
          <a:xfrm>
            <a:off x="1203959" y="2551168"/>
            <a:ext cx="4250909" cy="2585323"/>
          </a:xfrm>
          <a:prstGeom prst="rect">
            <a:avLst/>
          </a:prstGeom>
          <a:noFill/>
        </p:spPr>
        <p:txBody>
          <a:bodyPr wrap="square" rtlCol="0">
            <a:spAutoFit/>
          </a:bodyPr>
          <a:lstStyle/>
          <a:p>
            <a:r>
              <a:rPr lang="en-AU" b="1" dirty="0"/>
              <a:t>Trump Suit opening leads</a:t>
            </a:r>
          </a:p>
          <a:p>
            <a:pPr marL="342900" indent="-342900">
              <a:buAutoNum type="arabicPeriod"/>
            </a:pPr>
            <a:r>
              <a:rPr lang="en-AU" dirty="0"/>
              <a:t>Partners bid suit (if she made a bid).</a:t>
            </a:r>
          </a:p>
          <a:p>
            <a:pPr marL="342900" indent="-342900">
              <a:buAutoNum type="arabicPeriod"/>
            </a:pPr>
            <a:r>
              <a:rPr lang="en-AU" dirty="0"/>
              <a:t>A singleton (if we have some trumps to ruff the next lead – but not trumps </a:t>
            </a:r>
            <a:r>
              <a:rPr lang="en-AU" dirty="0">
                <a:sym typeface="Wingdings" panose="05000000000000000000" pitchFamily="2" charset="2"/>
              </a:rPr>
              <a:t>)</a:t>
            </a:r>
            <a:endParaRPr lang="en-AU" dirty="0"/>
          </a:p>
          <a:p>
            <a:pPr marL="342900" indent="-342900">
              <a:buAutoNum type="arabicPeriod"/>
            </a:pPr>
            <a:r>
              <a:rPr lang="en-AU" dirty="0"/>
              <a:t>Top of an honour sequence (two or more touching honours </a:t>
            </a:r>
            <a:r>
              <a:rPr lang="en-AU" dirty="0" err="1"/>
              <a:t>eg</a:t>
            </a:r>
            <a:r>
              <a:rPr lang="en-AU" dirty="0"/>
              <a:t> A from </a:t>
            </a:r>
            <a:r>
              <a:rPr lang="en-AU" dirty="0" err="1"/>
              <a:t>AKxx</a:t>
            </a:r>
            <a:r>
              <a:rPr lang="en-AU" dirty="0"/>
              <a:t>, Q from </a:t>
            </a:r>
            <a:r>
              <a:rPr lang="en-AU" dirty="0" err="1"/>
              <a:t>QJxx</a:t>
            </a:r>
            <a:r>
              <a:rPr lang="en-AU" dirty="0"/>
              <a:t> etc)</a:t>
            </a:r>
          </a:p>
          <a:p>
            <a:pPr marL="342900" indent="-342900">
              <a:buAutoNum type="arabicPeriod"/>
            </a:pPr>
            <a:r>
              <a:rPr lang="en-AU" dirty="0"/>
              <a:t>Low from an honour (ideally 4</a:t>
            </a:r>
            <a:r>
              <a:rPr lang="en-AU" baseline="30000" dirty="0"/>
              <a:t>th</a:t>
            </a:r>
            <a:r>
              <a:rPr lang="en-AU" dirty="0"/>
              <a:t>); but </a:t>
            </a:r>
            <a:r>
              <a:rPr lang="en-AU" b="1" dirty="0"/>
              <a:t>not</a:t>
            </a:r>
            <a:r>
              <a:rPr lang="en-AU" dirty="0"/>
              <a:t> Ace. Why ?</a:t>
            </a:r>
          </a:p>
        </p:txBody>
      </p:sp>
      <p:sp>
        <p:nvSpPr>
          <p:cNvPr id="8" name="TextBox 7">
            <a:extLst>
              <a:ext uri="{FF2B5EF4-FFF2-40B4-BE49-F238E27FC236}">
                <a16:creationId xmlns:a16="http://schemas.microsoft.com/office/drawing/2014/main" id="{D7A622A5-11E5-05E4-7B17-AA25E64B4804}"/>
              </a:ext>
            </a:extLst>
          </p:cNvPr>
          <p:cNvSpPr txBox="1"/>
          <p:nvPr/>
        </p:nvSpPr>
        <p:spPr>
          <a:xfrm>
            <a:off x="6469119" y="2494805"/>
            <a:ext cx="4740163" cy="2862322"/>
          </a:xfrm>
          <a:prstGeom prst="rect">
            <a:avLst/>
          </a:prstGeom>
          <a:noFill/>
        </p:spPr>
        <p:txBody>
          <a:bodyPr wrap="square" rtlCol="0">
            <a:spAutoFit/>
          </a:bodyPr>
          <a:lstStyle/>
          <a:p>
            <a:r>
              <a:rPr lang="en-AU" b="1" dirty="0"/>
              <a:t>No Trump </a:t>
            </a:r>
            <a:r>
              <a:rPr lang="en-AU" dirty="0"/>
              <a:t>opening leads</a:t>
            </a:r>
          </a:p>
          <a:p>
            <a:pPr marL="342900" indent="-342900">
              <a:buAutoNum type="arabicPeriod"/>
            </a:pPr>
            <a:r>
              <a:rPr lang="en-AU" dirty="0"/>
              <a:t>Partners bid suit (if she made a bid)</a:t>
            </a:r>
          </a:p>
          <a:p>
            <a:pPr marL="342900" indent="-342900">
              <a:buAutoNum type="arabicPeriod"/>
            </a:pPr>
            <a:r>
              <a:rPr lang="en-AU" dirty="0"/>
              <a:t>Top of an honour sequence (preferable 3 or more touching honours with a suit of at least four cards </a:t>
            </a:r>
            <a:r>
              <a:rPr lang="en-AU" dirty="0" err="1"/>
              <a:t>eg</a:t>
            </a:r>
            <a:r>
              <a:rPr lang="en-AU" dirty="0"/>
              <a:t> J from J109xx; K from </a:t>
            </a:r>
            <a:r>
              <a:rPr lang="en-AU" dirty="0" err="1"/>
              <a:t>KQJx</a:t>
            </a:r>
            <a:endParaRPr lang="en-AU" dirty="0"/>
          </a:p>
          <a:p>
            <a:pPr marL="342900" indent="-342900">
              <a:buAutoNum type="arabicPeriod"/>
            </a:pPr>
            <a:r>
              <a:rPr lang="en-AU" b="1" dirty="0"/>
              <a:t>4</a:t>
            </a:r>
            <a:r>
              <a:rPr lang="en-AU" b="1" baseline="30000" dirty="0"/>
              <a:t>th</a:t>
            </a:r>
            <a:r>
              <a:rPr lang="en-AU" dirty="0"/>
              <a:t> of our longest suit with an honour ( can by an Ace)</a:t>
            </a:r>
          </a:p>
          <a:p>
            <a:pPr marL="342900" indent="-342900">
              <a:buAutoNum type="arabicPeriod"/>
            </a:pPr>
            <a:endParaRPr lang="en-AU" dirty="0"/>
          </a:p>
          <a:p>
            <a:r>
              <a:rPr lang="en-AU" dirty="0"/>
              <a:t>COUNTER INDICATED</a:t>
            </a:r>
          </a:p>
          <a:p>
            <a:r>
              <a:rPr lang="en-AU" dirty="0"/>
              <a:t>Their bid suits</a:t>
            </a:r>
          </a:p>
        </p:txBody>
      </p:sp>
      <p:sp>
        <p:nvSpPr>
          <p:cNvPr id="9" name="TextBox 8">
            <a:extLst>
              <a:ext uri="{FF2B5EF4-FFF2-40B4-BE49-F238E27FC236}">
                <a16:creationId xmlns:a16="http://schemas.microsoft.com/office/drawing/2014/main" id="{C4F9E6E0-9593-83C8-F160-54FC021E8982}"/>
              </a:ext>
            </a:extLst>
          </p:cNvPr>
          <p:cNvSpPr txBox="1"/>
          <p:nvPr/>
        </p:nvSpPr>
        <p:spPr>
          <a:xfrm>
            <a:off x="798538" y="6280456"/>
            <a:ext cx="8040663" cy="369332"/>
          </a:xfrm>
          <a:prstGeom prst="rect">
            <a:avLst/>
          </a:prstGeom>
          <a:noFill/>
        </p:spPr>
        <p:txBody>
          <a:bodyPr wrap="none" rtlCol="0">
            <a:spAutoFit/>
          </a:bodyPr>
          <a:lstStyle/>
          <a:p>
            <a:r>
              <a:rPr lang="en-AU" dirty="0"/>
              <a:t>Remember: leading a low card says to your partner that you want that suit returned.</a:t>
            </a:r>
          </a:p>
        </p:txBody>
      </p:sp>
    </p:spTree>
    <p:extLst>
      <p:ext uri="{BB962C8B-B14F-4D97-AF65-F5344CB8AC3E}">
        <p14:creationId xmlns:p14="http://schemas.microsoft.com/office/powerpoint/2010/main" val="12409722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7AFC5704-1DE3-45B3-6D1A-CD8EF459419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CDBD40D-3C01-26FB-10CA-76256B0B968C}"/>
              </a:ext>
            </a:extLst>
          </p:cNvPr>
          <p:cNvPicPr>
            <a:picLocks noChangeAspect="1"/>
          </p:cNvPicPr>
          <p:nvPr/>
        </p:nvPicPr>
        <p:blipFill>
          <a:blip r:embed="rId3"/>
          <a:stretch>
            <a:fillRect/>
          </a:stretch>
        </p:blipFill>
        <p:spPr>
          <a:xfrm>
            <a:off x="282144" y="1729592"/>
            <a:ext cx="449619" cy="3398815"/>
          </a:xfrm>
          <a:prstGeom prst="rect">
            <a:avLst/>
          </a:prstGeom>
        </p:spPr>
      </p:pic>
      <p:pic>
        <p:nvPicPr>
          <p:cNvPr id="9" name="Picture 8">
            <a:extLst>
              <a:ext uri="{FF2B5EF4-FFF2-40B4-BE49-F238E27FC236}">
                <a16:creationId xmlns:a16="http://schemas.microsoft.com/office/drawing/2014/main" id="{730F42DA-7974-B26E-D95B-61E08566503B}"/>
              </a:ext>
            </a:extLst>
          </p:cNvPr>
          <p:cNvPicPr>
            <a:picLocks noChangeAspect="1"/>
          </p:cNvPicPr>
          <p:nvPr/>
        </p:nvPicPr>
        <p:blipFill>
          <a:blip r:embed="rId3"/>
          <a:stretch>
            <a:fillRect/>
          </a:stretch>
        </p:blipFill>
        <p:spPr>
          <a:xfrm>
            <a:off x="11563651" y="1729592"/>
            <a:ext cx="449619" cy="3398815"/>
          </a:xfrm>
          <a:prstGeom prst="rect">
            <a:avLst/>
          </a:prstGeom>
        </p:spPr>
      </p:pic>
      <p:graphicFrame>
        <p:nvGraphicFramePr>
          <p:cNvPr id="5" name="Table 4">
            <a:extLst>
              <a:ext uri="{FF2B5EF4-FFF2-40B4-BE49-F238E27FC236}">
                <a16:creationId xmlns:a16="http://schemas.microsoft.com/office/drawing/2014/main" id="{7776D839-A636-E862-2067-6616107AFB29}"/>
              </a:ext>
            </a:extLst>
          </p:cNvPr>
          <p:cNvGraphicFramePr>
            <a:graphicFrameLocks noGrp="1"/>
          </p:cNvGraphicFramePr>
          <p:nvPr>
            <p:extLst>
              <p:ext uri="{D42A27DB-BD31-4B8C-83A1-F6EECF244321}">
                <p14:modId xmlns:p14="http://schemas.microsoft.com/office/powerpoint/2010/main" val="3525443152"/>
              </p:ext>
            </p:extLst>
          </p:nvPr>
        </p:nvGraphicFramePr>
        <p:xfrm>
          <a:off x="815130" y="69210"/>
          <a:ext cx="10561739" cy="6772159"/>
        </p:xfrm>
        <a:graphic>
          <a:graphicData uri="http://schemas.openxmlformats.org/drawingml/2006/table">
            <a:tbl>
              <a:tblPr firstRow="1" bandRow="1">
                <a:tableStyleId>{22838BEF-8BB2-4498-84A7-C5851F593DF1}</a:tableStyleId>
              </a:tblPr>
              <a:tblGrid>
                <a:gridCol w="3526301">
                  <a:extLst>
                    <a:ext uri="{9D8B030D-6E8A-4147-A177-3AD203B41FA5}">
                      <a16:colId xmlns:a16="http://schemas.microsoft.com/office/drawing/2014/main" val="3178708971"/>
                    </a:ext>
                  </a:extLst>
                </a:gridCol>
                <a:gridCol w="3437846">
                  <a:extLst>
                    <a:ext uri="{9D8B030D-6E8A-4147-A177-3AD203B41FA5}">
                      <a16:colId xmlns:a16="http://schemas.microsoft.com/office/drawing/2014/main" val="3920450156"/>
                    </a:ext>
                  </a:extLst>
                </a:gridCol>
                <a:gridCol w="3597592">
                  <a:extLst>
                    <a:ext uri="{9D8B030D-6E8A-4147-A177-3AD203B41FA5}">
                      <a16:colId xmlns:a16="http://schemas.microsoft.com/office/drawing/2014/main" val="1108363306"/>
                    </a:ext>
                  </a:extLst>
                </a:gridCol>
              </a:tblGrid>
              <a:tr h="2141981">
                <a:tc>
                  <a:txBody>
                    <a:bodyPr/>
                    <a:lstStyle/>
                    <a:p>
                      <a:r>
                        <a:rPr lang="en-AU" b="0" dirty="0"/>
                        <a:t>Suit Order (ascending)</a:t>
                      </a:r>
                    </a:p>
                    <a:p>
                      <a:r>
                        <a:rPr lang="en-AU" sz="2400" b="1" dirty="0"/>
                        <a:t>C</a:t>
                      </a:r>
                      <a:r>
                        <a:rPr lang="en-AU" sz="2400" b="0" dirty="0"/>
                        <a:t>lubs</a:t>
                      </a:r>
                    </a:p>
                    <a:p>
                      <a:r>
                        <a:rPr lang="en-AU" sz="2400" b="1" dirty="0"/>
                        <a:t>D</a:t>
                      </a:r>
                      <a:r>
                        <a:rPr lang="en-AU" sz="2400" b="0" dirty="0"/>
                        <a:t>iamonds</a:t>
                      </a:r>
                    </a:p>
                    <a:p>
                      <a:r>
                        <a:rPr lang="en-AU" sz="2400" b="1" dirty="0"/>
                        <a:t>H</a:t>
                      </a:r>
                      <a:r>
                        <a:rPr lang="en-AU" sz="2400" b="0" dirty="0"/>
                        <a:t>earts</a:t>
                      </a:r>
                    </a:p>
                    <a:p>
                      <a:r>
                        <a:rPr lang="en-AU" sz="2400" b="1" dirty="0"/>
                        <a:t>S</a:t>
                      </a:r>
                      <a:r>
                        <a:rPr lang="en-AU" sz="2400" b="0" dirty="0"/>
                        <a:t>pades</a:t>
                      </a:r>
                    </a:p>
                    <a:p>
                      <a:r>
                        <a:rPr lang="en-AU" sz="2400" b="1" dirty="0"/>
                        <a:t>N</a:t>
                      </a:r>
                      <a:r>
                        <a:rPr lang="en-AU" sz="2400" b="0" dirty="0"/>
                        <a:t>o </a:t>
                      </a:r>
                      <a:r>
                        <a:rPr lang="en-AU" sz="2400" b="1" dirty="0"/>
                        <a:t>T</a:t>
                      </a:r>
                      <a:r>
                        <a:rPr lang="en-AU" sz="2400" b="0" dirty="0"/>
                        <a:t>rumps</a:t>
                      </a:r>
                    </a:p>
                  </a:txBody>
                  <a:tcPr/>
                </a:tc>
                <a:tc>
                  <a:txBody>
                    <a:bodyPr/>
                    <a:lstStyle/>
                    <a:p>
                      <a:pPr algn="ctr"/>
                      <a:r>
                        <a:rPr lang="en-AU" b="1" dirty="0"/>
                        <a:t>Opener</a:t>
                      </a:r>
                    </a:p>
                    <a:p>
                      <a:r>
                        <a:rPr lang="en-AU" b="0" dirty="0"/>
                        <a:t>To bid needs </a:t>
                      </a:r>
                      <a:r>
                        <a:rPr lang="en-AU" b="1" dirty="0"/>
                        <a:t>12+ HCP</a:t>
                      </a:r>
                    </a:p>
                    <a:p>
                      <a:pPr marL="285750" indent="-285750">
                        <a:buFont typeface="Arial" panose="020B0604020202020204" pitchFamily="34" charset="0"/>
                        <a:buChar char="•"/>
                      </a:pPr>
                      <a:r>
                        <a:rPr lang="en-AU" b="0" dirty="0"/>
                        <a:t>major: 5+ suit</a:t>
                      </a:r>
                    </a:p>
                    <a:p>
                      <a:pPr marL="285750" indent="-285750">
                        <a:buFont typeface="Arial" panose="020B0604020202020204" pitchFamily="34" charset="0"/>
                        <a:buChar char="•"/>
                      </a:pPr>
                      <a:r>
                        <a:rPr lang="en-AU" b="0" dirty="0"/>
                        <a:t>minor: 3+ suit</a:t>
                      </a:r>
                    </a:p>
                    <a:p>
                      <a:pPr marL="0" indent="0">
                        <a:buFont typeface="Arial" panose="020B0604020202020204" pitchFamily="34" charset="0"/>
                        <a:buNone/>
                      </a:pPr>
                      <a:r>
                        <a:rPr lang="en-AU" b="0" dirty="0"/>
                        <a:t>Opener HCP Ranges</a:t>
                      </a:r>
                    </a:p>
                    <a:p>
                      <a:pPr marL="285750" indent="-285750">
                        <a:buFont typeface="Arial" panose="020B0604020202020204" pitchFamily="34" charset="0"/>
                        <a:buChar char="•"/>
                        <a:tabLst>
                          <a:tab pos="533400" algn="l"/>
                        </a:tabLst>
                      </a:pPr>
                      <a:r>
                        <a:rPr lang="en-AU" sz="1400" b="0" dirty="0"/>
                        <a:t>12-15: Minimum Rebid</a:t>
                      </a:r>
                    </a:p>
                    <a:p>
                      <a:pPr marL="285750" indent="-285750">
                        <a:buFont typeface="Arial" panose="020B0604020202020204" pitchFamily="34" charset="0"/>
                        <a:buChar char="•"/>
                        <a:tabLst>
                          <a:tab pos="533400" algn="l"/>
                        </a:tabLst>
                      </a:pPr>
                      <a:r>
                        <a:rPr lang="en-AU" sz="1400" b="0" dirty="0"/>
                        <a:t>16-18: (invitational) Jump Rebid</a:t>
                      </a:r>
                    </a:p>
                    <a:p>
                      <a:pPr marL="285750" indent="-285750">
                        <a:buFont typeface="Arial" panose="020B0604020202020204" pitchFamily="34" charset="0"/>
                        <a:buChar char="•"/>
                        <a:tabLst>
                          <a:tab pos="533400" algn="l"/>
                        </a:tabLst>
                      </a:pPr>
                      <a:r>
                        <a:rPr lang="en-AU" sz="1400" b="0" dirty="0"/>
                        <a:t>19+: Game</a:t>
                      </a:r>
                    </a:p>
                  </a:txBody>
                  <a:tcPr>
                    <a:solidFill>
                      <a:schemeClr val="accent1">
                        <a:lumMod val="40000"/>
                        <a:lumOff val="60000"/>
                      </a:schemeClr>
                    </a:solidFill>
                  </a:tcPr>
                </a:tc>
                <a:tc>
                  <a:txBody>
                    <a:bodyPr/>
                    <a:lstStyle/>
                    <a:p>
                      <a:pPr algn="ctr"/>
                      <a:r>
                        <a:rPr lang="en-AU" sz="2400" b="1" i="0" dirty="0"/>
                        <a:t>HCP</a:t>
                      </a:r>
                    </a:p>
                    <a:p>
                      <a:pPr algn="ctr"/>
                      <a:r>
                        <a:rPr lang="en-AU" sz="2400" b="1" dirty="0"/>
                        <a:t>A</a:t>
                      </a:r>
                      <a:r>
                        <a:rPr lang="en-AU" sz="2400" b="0" dirty="0"/>
                        <a:t>ce</a:t>
                      </a:r>
                      <a:r>
                        <a:rPr lang="en-AU" sz="2400" dirty="0"/>
                        <a:t> = 4</a:t>
                      </a:r>
                    </a:p>
                    <a:p>
                      <a:pPr algn="ctr"/>
                      <a:r>
                        <a:rPr lang="en-AU" sz="2400" b="1" dirty="0"/>
                        <a:t>K</a:t>
                      </a:r>
                      <a:r>
                        <a:rPr lang="en-AU" sz="2400" b="0" dirty="0"/>
                        <a:t>ing</a:t>
                      </a:r>
                      <a:r>
                        <a:rPr lang="en-AU" sz="2400" dirty="0"/>
                        <a:t> = 3</a:t>
                      </a:r>
                    </a:p>
                    <a:p>
                      <a:pPr algn="ctr"/>
                      <a:r>
                        <a:rPr lang="en-AU" sz="2400" b="1" dirty="0"/>
                        <a:t>Q</a:t>
                      </a:r>
                      <a:r>
                        <a:rPr lang="en-AU" sz="2400" b="0" dirty="0"/>
                        <a:t>ueen</a:t>
                      </a:r>
                      <a:r>
                        <a:rPr lang="en-AU" sz="2400" dirty="0"/>
                        <a:t> = 2</a:t>
                      </a:r>
                    </a:p>
                    <a:p>
                      <a:pPr algn="ctr"/>
                      <a:r>
                        <a:rPr lang="en-AU" sz="2400" b="1" dirty="0"/>
                        <a:t>J</a:t>
                      </a:r>
                      <a:r>
                        <a:rPr lang="en-AU" sz="2400" b="0" dirty="0"/>
                        <a:t>ack</a:t>
                      </a:r>
                      <a:r>
                        <a:rPr lang="en-AU" sz="2400" dirty="0"/>
                        <a:t> = 1</a:t>
                      </a:r>
                    </a:p>
                    <a:p>
                      <a:endParaRPr lang="en-AU" b="0" i="0" dirty="0"/>
                    </a:p>
                  </a:txBody>
                  <a:tcPr/>
                </a:tc>
                <a:extLst>
                  <a:ext uri="{0D108BD9-81ED-4DB2-BD59-A6C34878D82A}">
                    <a16:rowId xmlns:a16="http://schemas.microsoft.com/office/drawing/2014/main" val="2078517903"/>
                  </a:ext>
                </a:extLst>
              </a:tr>
              <a:tr h="2383329">
                <a:tc>
                  <a:txBody>
                    <a:bodyPr/>
                    <a:lstStyle/>
                    <a:p>
                      <a:pPr algn="ctr"/>
                      <a:r>
                        <a:rPr lang="en-AU" b="1" dirty="0"/>
                        <a:t>Advancer</a:t>
                      </a:r>
                    </a:p>
                    <a:p>
                      <a:pPr algn="l"/>
                      <a:r>
                        <a:rPr lang="en-AU" b="0" dirty="0"/>
                        <a:t>To bid needs </a:t>
                      </a:r>
                      <a:r>
                        <a:rPr lang="en-AU" b="1" dirty="0"/>
                        <a:t>6+ pts</a:t>
                      </a:r>
                    </a:p>
                    <a:p>
                      <a:pPr algn="l"/>
                      <a:r>
                        <a:rPr lang="en-AU" b="0" dirty="0"/>
                        <a:t>Support </a:t>
                      </a:r>
                      <a:r>
                        <a:rPr lang="en-AU" b="0" dirty="0" err="1"/>
                        <a:t>ocall</a:t>
                      </a:r>
                      <a:r>
                        <a:rPr lang="en-AU" b="0" dirty="0"/>
                        <a:t> suit: 3+</a:t>
                      </a:r>
                    </a:p>
                    <a:p>
                      <a:pPr algn="l"/>
                      <a:r>
                        <a:rPr lang="en-AU" b="0" dirty="0"/>
                        <a:t>Bid a new suit: 5+</a:t>
                      </a:r>
                    </a:p>
                    <a:p>
                      <a:pPr marL="285750" indent="-285750">
                        <a:buFont typeface="Arial" panose="020B0604020202020204" pitchFamily="34" charset="0"/>
                        <a:buChar char="•"/>
                      </a:pPr>
                      <a:endParaRPr lang="en-AU" b="0" dirty="0"/>
                    </a:p>
                  </a:txBody>
                  <a:tcPr>
                    <a:solidFill>
                      <a:schemeClr val="accent6">
                        <a:lumMod val="40000"/>
                        <a:lumOff val="60000"/>
                      </a:schemeClr>
                    </a:solidFill>
                  </a:tcPr>
                </a:tc>
                <a:tc>
                  <a:txBody>
                    <a:bodyPr/>
                    <a:lstStyle/>
                    <a:p>
                      <a:pPr algn="ctr"/>
                      <a:r>
                        <a:rPr lang="en-AU" b="1" i="0" dirty="0"/>
                        <a:t>Opening Leads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1" dirty="0"/>
                        <a:t>Partners bid suit</a:t>
                      </a:r>
                      <a:endParaRPr lang="en-AU" dirty="0"/>
                    </a:p>
                    <a:p>
                      <a:pPr marL="285750" indent="-285750">
                        <a:buFont typeface="Arial" panose="020B0604020202020204" pitchFamily="34" charset="0"/>
                        <a:buChar char="•"/>
                      </a:pPr>
                      <a:r>
                        <a:rPr lang="en-AU" b="0" i="1" dirty="0"/>
                        <a:t>Top of sequence</a:t>
                      </a:r>
                    </a:p>
                    <a:p>
                      <a:pPr marL="285750" indent="-285750">
                        <a:buFont typeface="Arial" panose="020B0604020202020204" pitchFamily="34" charset="0"/>
                        <a:buChar char="•"/>
                      </a:pPr>
                      <a:r>
                        <a:rPr lang="en-AU" b="0" i="1" dirty="0"/>
                        <a:t>Low from honour</a:t>
                      </a:r>
                    </a:p>
                    <a:p>
                      <a:pPr marL="285750" indent="-285750">
                        <a:buFont typeface="Arial" panose="020B0604020202020204" pitchFamily="34" charset="0"/>
                        <a:buChar char="•"/>
                      </a:pPr>
                      <a:r>
                        <a:rPr lang="en-AU" b="0" i="1" dirty="0"/>
                        <a:t>Defending Trumps: Singleton</a:t>
                      </a:r>
                    </a:p>
                    <a:p>
                      <a:pPr marL="285750" indent="-285750">
                        <a:buFont typeface="Arial" panose="020B0604020202020204" pitchFamily="34" charset="0"/>
                        <a:buChar char="•"/>
                      </a:pPr>
                      <a:r>
                        <a:rPr lang="en-AU" b="0" i="1" dirty="0"/>
                        <a:t>Second highest of rubbish</a:t>
                      </a:r>
                    </a:p>
                    <a:p>
                      <a:pPr marL="285750" indent="-285750">
                        <a:buFont typeface="Arial" panose="020B0604020202020204" pitchFamily="34" charset="0"/>
                        <a:buChar char="•"/>
                      </a:pPr>
                      <a:r>
                        <a:rPr lang="en-AU" b="0" i="1" dirty="0"/>
                        <a:t>Defending NT:  your partnerships long suit</a:t>
                      </a:r>
                    </a:p>
                  </a:txBody>
                  <a:tcPr/>
                </a:tc>
                <a:tc>
                  <a:txBody>
                    <a:bodyPr/>
                    <a:lstStyle/>
                    <a:p>
                      <a:pPr algn="ctr"/>
                      <a:r>
                        <a:rPr lang="en-AU" b="1" dirty="0"/>
                        <a:t>Overcaller</a:t>
                      </a:r>
                    </a:p>
                    <a:p>
                      <a:r>
                        <a:rPr lang="en-AU" b="0" dirty="0"/>
                        <a:t>To bid needs </a:t>
                      </a:r>
                      <a:r>
                        <a:rPr lang="en-AU" b="1" dirty="0"/>
                        <a:t>12+ HCP</a:t>
                      </a:r>
                    </a:p>
                    <a:p>
                      <a:pPr marL="285750" indent="-285750">
                        <a:buFont typeface="Arial" panose="020B0604020202020204" pitchFamily="34" charset="0"/>
                        <a:buChar char="•"/>
                      </a:pPr>
                      <a:r>
                        <a:rPr lang="en-AU" b="0" dirty="0"/>
                        <a:t>major: 5+ suit</a:t>
                      </a:r>
                    </a:p>
                    <a:p>
                      <a:pPr marL="285750" indent="-285750">
                        <a:buFont typeface="Arial" panose="020B0604020202020204" pitchFamily="34" charset="0"/>
                        <a:buChar char="•"/>
                      </a:pPr>
                      <a:r>
                        <a:rPr lang="en-AU" b="0" dirty="0"/>
                        <a:t>minor: 5+ suit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Double: Promises length in unbid suits</a:t>
                      </a:r>
                      <a:endParaRPr lang="en-AU" dirty="0"/>
                    </a:p>
                  </a:txBody>
                  <a:tcPr>
                    <a:solidFill>
                      <a:schemeClr val="accent6">
                        <a:lumMod val="40000"/>
                        <a:lumOff val="60000"/>
                      </a:schemeClr>
                    </a:solidFill>
                  </a:tcPr>
                </a:tc>
                <a:extLst>
                  <a:ext uri="{0D108BD9-81ED-4DB2-BD59-A6C34878D82A}">
                    <a16:rowId xmlns:a16="http://schemas.microsoft.com/office/drawing/2014/main" val="4078616374"/>
                  </a:ext>
                </a:extLst>
              </a:tr>
              <a:tr h="2194270">
                <a:tc>
                  <a:txBody>
                    <a:bodyPr/>
                    <a:lstStyle/>
                    <a:p>
                      <a:r>
                        <a:rPr lang="en-AU" i="0" dirty="0"/>
                        <a:t>Points required for game:</a:t>
                      </a:r>
                    </a:p>
                    <a:p>
                      <a:r>
                        <a:rPr lang="en-AU" sz="2000" i="0" dirty="0"/>
                        <a:t>No Trumps </a:t>
                      </a:r>
                      <a:r>
                        <a:rPr lang="en-AU" sz="2000" b="1" i="0" dirty="0"/>
                        <a:t>25 </a:t>
                      </a:r>
                      <a:r>
                        <a:rPr lang="en-AU" sz="2000" i="0" dirty="0"/>
                        <a:t>HCP</a:t>
                      </a:r>
                    </a:p>
                    <a:p>
                      <a:r>
                        <a:rPr lang="en-AU" sz="2000" i="0" dirty="0"/>
                        <a:t>Major </a:t>
                      </a:r>
                      <a:r>
                        <a:rPr lang="en-AU" sz="2000" b="1" i="0" dirty="0"/>
                        <a:t>25 </a:t>
                      </a:r>
                      <a:r>
                        <a:rPr lang="en-AU" sz="2000" i="0" dirty="0"/>
                        <a:t>TP</a:t>
                      </a:r>
                    </a:p>
                    <a:p>
                      <a:r>
                        <a:rPr lang="en-AU" sz="2000" i="0" dirty="0"/>
                        <a:t>Minor </a:t>
                      </a:r>
                      <a:r>
                        <a:rPr lang="en-AU" sz="2000" b="1" i="0" dirty="0"/>
                        <a:t>28</a:t>
                      </a:r>
                      <a:r>
                        <a:rPr lang="en-AU" sz="2000" i="0" dirty="0"/>
                        <a:t> TP</a:t>
                      </a:r>
                    </a:p>
                    <a:p>
                      <a:r>
                        <a:rPr lang="en-AU" sz="1800" i="0" dirty="0"/>
                        <a:t>Points for slam:</a:t>
                      </a:r>
                    </a:p>
                    <a:p>
                      <a:r>
                        <a:rPr lang="en-AU" sz="1600" i="0" dirty="0"/>
                        <a:t>Small 33 HCP</a:t>
                      </a:r>
                    </a:p>
                    <a:p>
                      <a:r>
                        <a:rPr lang="en-AU" sz="1600" i="0" dirty="0"/>
                        <a:t>Grand 37 HCP</a:t>
                      </a:r>
                    </a:p>
                  </a:txBody>
                  <a:tcPr/>
                </a:tc>
                <a:tc>
                  <a:txBody>
                    <a:bodyPr/>
                    <a:lstStyle/>
                    <a:p>
                      <a:pPr algn="ctr"/>
                      <a:r>
                        <a:rPr lang="en-AU" b="1" dirty="0"/>
                        <a:t>Responder</a:t>
                      </a:r>
                    </a:p>
                    <a:p>
                      <a:r>
                        <a:rPr lang="en-AU" dirty="0"/>
                        <a:t>To bid needs </a:t>
                      </a:r>
                      <a:r>
                        <a:rPr lang="en-AU" b="1" dirty="0"/>
                        <a:t>6+ pts</a:t>
                      </a:r>
                    </a:p>
                    <a:p>
                      <a:r>
                        <a:rPr lang="en-AU" sz="1800" dirty="0"/>
                        <a:t>Support partner’s M: 3+ suit</a:t>
                      </a:r>
                    </a:p>
                    <a:p>
                      <a:r>
                        <a:rPr lang="en-AU" sz="1800" dirty="0"/>
                        <a:t>Bid new suit (1x): 4+ suit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t>Bid 1NT: 6-11 HCP*</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To bid a new suit at 2 level: Need </a:t>
                      </a:r>
                      <a:r>
                        <a:rPr lang="en-AU" b="1" dirty="0"/>
                        <a:t>12+ </a:t>
                      </a:r>
                      <a:r>
                        <a:rPr lang="en-AU" dirty="0"/>
                        <a:t>HCP* (and 5+ suit for a major)</a:t>
                      </a:r>
                    </a:p>
                  </a:txBody>
                  <a:tcPr>
                    <a:solidFill>
                      <a:schemeClr val="accent1">
                        <a:lumMod val="40000"/>
                        <a:lumOff val="60000"/>
                      </a:schemeClr>
                    </a:solidFill>
                  </a:tcPr>
                </a:tc>
                <a:tc>
                  <a:txBody>
                    <a:bodyPr/>
                    <a:lstStyle/>
                    <a:p>
                      <a:r>
                        <a:rPr lang="en-AU" i="0" dirty="0"/>
                        <a:t>Shortage Pts (*with fit*)</a:t>
                      </a:r>
                    </a:p>
                    <a:p>
                      <a:pPr marL="0" indent="0">
                        <a:buFont typeface="Arial" panose="020B0604020202020204" pitchFamily="34" charset="0"/>
                        <a:buNone/>
                      </a:pPr>
                      <a:r>
                        <a:rPr lang="en-AU" sz="2400" i="0" dirty="0"/>
                        <a:t>Doubleton = 1</a:t>
                      </a:r>
                    </a:p>
                    <a:p>
                      <a:pPr marL="0" indent="0">
                        <a:buFont typeface="Arial" panose="020B0604020202020204" pitchFamily="34" charset="0"/>
                        <a:buNone/>
                      </a:pPr>
                      <a:r>
                        <a:rPr lang="en-AU" sz="2400" i="0" dirty="0"/>
                        <a:t>Singleton = 3</a:t>
                      </a:r>
                    </a:p>
                    <a:p>
                      <a:pPr marL="0" indent="0">
                        <a:buFont typeface="Arial" panose="020B0604020202020204" pitchFamily="34" charset="0"/>
                        <a:buNone/>
                      </a:pPr>
                      <a:r>
                        <a:rPr lang="en-AU" sz="2400" i="0" dirty="0"/>
                        <a:t>Void = 5</a:t>
                      </a:r>
                    </a:p>
                    <a:p>
                      <a:pPr marL="0" indent="0">
                        <a:buFont typeface="Arial" panose="020B0604020202020204" pitchFamily="34" charset="0"/>
                        <a:buNone/>
                      </a:pPr>
                      <a:r>
                        <a:rPr lang="en-AU" i="0" dirty="0"/>
                        <a:t>TP = HCP + shortage pts</a:t>
                      </a:r>
                    </a:p>
                    <a:p>
                      <a:pPr marL="0" indent="0">
                        <a:buFont typeface="Arial" panose="020B0604020202020204" pitchFamily="34" charset="0"/>
                        <a:buNone/>
                      </a:pPr>
                      <a:endParaRPr lang="en-AU" i="0" dirty="0"/>
                    </a:p>
                  </a:txBody>
                  <a:tcPr/>
                </a:tc>
                <a:extLst>
                  <a:ext uri="{0D108BD9-81ED-4DB2-BD59-A6C34878D82A}">
                    <a16:rowId xmlns:a16="http://schemas.microsoft.com/office/drawing/2014/main" val="2794440917"/>
                  </a:ext>
                </a:extLst>
              </a:tr>
            </a:tbl>
          </a:graphicData>
        </a:graphic>
      </p:graphicFrame>
    </p:spTree>
    <p:extLst>
      <p:ext uri="{BB962C8B-B14F-4D97-AF65-F5344CB8AC3E}">
        <p14:creationId xmlns:p14="http://schemas.microsoft.com/office/powerpoint/2010/main" val="31507294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E2AEF23-AF9B-2867-8900-E1672DA605A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D8728FF-7502-901B-1DDB-76143F53D197}"/>
              </a:ext>
            </a:extLst>
          </p:cNvPr>
          <p:cNvPicPr>
            <a:picLocks noChangeAspect="1"/>
          </p:cNvPicPr>
          <p:nvPr/>
        </p:nvPicPr>
        <p:blipFill>
          <a:blip r:embed="rId3"/>
          <a:stretch>
            <a:fillRect/>
          </a:stretch>
        </p:blipFill>
        <p:spPr>
          <a:xfrm>
            <a:off x="11633780" y="1764492"/>
            <a:ext cx="449619" cy="3398815"/>
          </a:xfrm>
          <a:prstGeom prst="rect">
            <a:avLst/>
          </a:prstGeom>
        </p:spPr>
      </p:pic>
      <p:graphicFrame>
        <p:nvGraphicFramePr>
          <p:cNvPr id="6" name="Table 5">
            <a:extLst>
              <a:ext uri="{FF2B5EF4-FFF2-40B4-BE49-F238E27FC236}">
                <a16:creationId xmlns:a16="http://schemas.microsoft.com/office/drawing/2014/main" id="{6E4FB3BD-0C1E-5F04-A73B-CEB13224D084}"/>
              </a:ext>
            </a:extLst>
          </p:cNvPr>
          <p:cNvGraphicFramePr>
            <a:graphicFrameLocks noGrp="1"/>
          </p:cNvGraphicFramePr>
          <p:nvPr>
            <p:extLst>
              <p:ext uri="{D42A27DB-BD31-4B8C-83A1-F6EECF244321}">
                <p14:modId xmlns:p14="http://schemas.microsoft.com/office/powerpoint/2010/main" val="1183621149"/>
              </p:ext>
            </p:extLst>
          </p:nvPr>
        </p:nvGraphicFramePr>
        <p:xfrm>
          <a:off x="171192" y="775808"/>
          <a:ext cx="10978016" cy="3292714"/>
        </p:xfrm>
        <a:graphic>
          <a:graphicData uri="http://schemas.openxmlformats.org/drawingml/2006/table">
            <a:tbl>
              <a:tblPr firstRow="1" bandRow="1">
                <a:tableStyleId>{5C22544A-7EE6-4342-B048-85BDC9FD1C3A}</a:tableStyleId>
              </a:tblPr>
              <a:tblGrid>
                <a:gridCol w="2982877">
                  <a:extLst>
                    <a:ext uri="{9D8B030D-6E8A-4147-A177-3AD203B41FA5}">
                      <a16:colId xmlns:a16="http://schemas.microsoft.com/office/drawing/2014/main" val="3354850754"/>
                    </a:ext>
                  </a:extLst>
                </a:gridCol>
                <a:gridCol w="1899139">
                  <a:extLst>
                    <a:ext uri="{9D8B030D-6E8A-4147-A177-3AD203B41FA5}">
                      <a16:colId xmlns:a16="http://schemas.microsoft.com/office/drawing/2014/main" val="3537582556"/>
                    </a:ext>
                  </a:extLst>
                </a:gridCol>
                <a:gridCol w="6096000">
                  <a:extLst>
                    <a:ext uri="{9D8B030D-6E8A-4147-A177-3AD203B41FA5}">
                      <a16:colId xmlns:a16="http://schemas.microsoft.com/office/drawing/2014/main" val="3123372175"/>
                    </a:ext>
                  </a:extLst>
                </a:gridCol>
              </a:tblGrid>
              <a:tr h="631302">
                <a:tc>
                  <a:txBody>
                    <a:bodyPr/>
                    <a:lstStyle/>
                    <a:p>
                      <a:r>
                        <a:rPr lang="en-AU" sz="3200" dirty="0"/>
                        <a:t>Strength</a:t>
                      </a:r>
                    </a:p>
                  </a:txBody>
                  <a:tcPr/>
                </a:tc>
                <a:tc>
                  <a:txBody>
                    <a:bodyPr/>
                    <a:lstStyle/>
                    <a:p>
                      <a:r>
                        <a:rPr lang="en-AU" sz="3200" dirty="0"/>
                        <a:t>TP range</a:t>
                      </a:r>
                    </a:p>
                  </a:txBody>
                  <a:tcPr/>
                </a:tc>
                <a:tc>
                  <a:txBody>
                    <a:bodyPr/>
                    <a:lstStyle/>
                    <a:p>
                      <a:r>
                        <a:rPr lang="en-AU" sz="3200" dirty="0"/>
                        <a:t>Bid</a:t>
                      </a:r>
                    </a:p>
                  </a:txBody>
                  <a:tcPr/>
                </a:tc>
                <a:extLst>
                  <a:ext uri="{0D108BD9-81ED-4DB2-BD59-A6C34878D82A}">
                    <a16:rowId xmlns:a16="http://schemas.microsoft.com/office/drawing/2014/main" val="4180828440"/>
                  </a:ext>
                </a:extLst>
              </a:tr>
              <a:tr h="640070">
                <a:tc>
                  <a:txBody>
                    <a:bodyPr/>
                    <a:lstStyle/>
                    <a:p>
                      <a:pPr>
                        <a:lnSpc>
                          <a:spcPct val="150000"/>
                        </a:lnSpc>
                        <a:spcBef>
                          <a:spcPts val="1200"/>
                        </a:spcBef>
                      </a:pPr>
                      <a:r>
                        <a:rPr lang="en-AU" sz="2800" dirty="0"/>
                        <a:t>Disappointing :p</a:t>
                      </a:r>
                    </a:p>
                  </a:txBody>
                  <a:tcPr/>
                </a:tc>
                <a:tc>
                  <a:txBody>
                    <a:bodyPr/>
                    <a:lstStyle/>
                    <a:p>
                      <a:pPr>
                        <a:lnSpc>
                          <a:spcPct val="150000"/>
                        </a:lnSpc>
                        <a:spcBef>
                          <a:spcPts val="1200"/>
                        </a:spcBef>
                      </a:pPr>
                      <a:r>
                        <a:rPr lang="en-AU" sz="2800" dirty="0"/>
                        <a:t>0-5</a:t>
                      </a:r>
                    </a:p>
                  </a:txBody>
                  <a:tcPr/>
                </a:tc>
                <a:tc>
                  <a:txBody>
                    <a:bodyPr/>
                    <a:lstStyle/>
                    <a:p>
                      <a:pPr>
                        <a:lnSpc>
                          <a:spcPct val="150000"/>
                        </a:lnSpc>
                        <a:spcBef>
                          <a:spcPts val="1200"/>
                        </a:spcBef>
                      </a:pPr>
                      <a:r>
                        <a:rPr lang="en-AU" sz="2800" dirty="0"/>
                        <a:t>Pass</a:t>
                      </a:r>
                    </a:p>
                  </a:txBody>
                  <a:tcPr/>
                </a:tc>
                <a:extLst>
                  <a:ext uri="{0D108BD9-81ED-4DB2-BD59-A6C34878D82A}">
                    <a16:rowId xmlns:a16="http://schemas.microsoft.com/office/drawing/2014/main" val="2462754773"/>
                  </a:ext>
                </a:extLst>
              </a:tr>
              <a:tr h="640070">
                <a:tc>
                  <a:txBody>
                    <a:bodyPr/>
                    <a:lstStyle/>
                    <a:p>
                      <a:pPr>
                        <a:lnSpc>
                          <a:spcPct val="150000"/>
                        </a:lnSpc>
                        <a:spcBef>
                          <a:spcPts val="1200"/>
                        </a:spcBef>
                      </a:pPr>
                      <a:r>
                        <a:rPr lang="en-AU" sz="2800" dirty="0"/>
                        <a:t>Minimum</a:t>
                      </a:r>
                    </a:p>
                  </a:txBody>
                  <a:tcPr/>
                </a:tc>
                <a:tc>
                  <a:txBody>
                    <a:bodyPr/>
                    <a:lstStyle/>
                    <a:p>
                      <a:pPr>
                        <a:lnSpc>
                          <a:spcPct val="150000"/>
                        </a:lnSpc>
                        <a:spcBef>
                          <a:spcPts val="1200"/>
                        </a:spcBef>
                      </a:pPr>
                      <a:r>
                        <a:rPr lang="en-AU" sz="2800" dirty="0"/>
                        <a:t>6-10</a:t>
                      </a:r>
                    </a:p>
                  </a:txBody>
                  <a:tcPr/>
                </a:tc>
                <a:tc>
                  <a:txBody>
                    <a:bodyPr/>
                    <a:lstStyle/>
                    <a:p>
                      <a:pPr>
                        <a:lnSpc>
                          <a:spcPct val="150000"/>
                        </a:lnSpc>
                        <a:spcBef>
                          <a:spcPts val="1200"/>
                        </a:spcBef>
                      </a:pPr>
                      <a:r>
                        <a:rPr lang="en-AU" sz="2800" dirty="0"/>
                        <a:t>Raise one level (</a:t>
                      </a:r>
                      <a:r>
                        <a:rPr lang="en-AU" sz="2800" dirty="0" err="1"/>
                        <a:t>eg</a:t>
                      </a:r>
                      <a:r>
                        <a:rPr lang="en-AU" sz="2800" dirty="0"/>
                        <a:t> 2</a:t>
                      </a:r>
                      <a:r>
                        <a:rPr lang="en-AU" sz="2800" dirty="0">
                          <a:solidFill>
                            <a:srgbClr val="FF0000"/>
                          </a:solidFill>
                          <a:latin typeface="+mn-lt"/>
                          <a:cs typeface="Arial" panose="020B0604020202020204" pitchFamily="34" charset="0"/>
                        </a:rPr>
                        <a:t>♥</a:t>
                      </a:r>
                      <a:r>
                        <a:rPr lang="en-AU" sz="2800" dirty="0"/>
                        <a:t>)</a:t>
                      </a:r>
                    </a:p>
                  </a:txBody>
                  <a:tcPr/>
                </a:tc>
                <a:extLst>
                  <a:ext uri="{0D108BD9-81ED-4DB2-BD59-A6C34878D82A}">
                    <a16:rowId xmlns:a16="http://schemas.microsoft.com/office/drawing/2014/main" val="3305242579"/>
                  </a:ext>
                </a:extLst>
              </a:tr>
              <a:tr h="640070">
                <a:tc>
                  <a:txBody>
                    <a:bodyPr/>
                    <a:lstStyle/>
                    <a:p>
                      <a:pPr>
                        <a:lnSpc>
                          <a:spcPct val="150000"/>
                        </a:lnSpc>
                        <a:spcBef>
                          <a:spcPts val="1200"/>
                        </a:spcBef>
                      </a:pPr>
                      <a:r>
                        <a:rPr lang="en-AU" sz="2800" dirty="0"/>
                        <a:t>Invitational</a:t>
                      </a:r>
                    </a:p>
                  </a:txBody>
                  <a:tcPr/>
                </a:tc>
                <a:tc>
                  <a:txBody>
                    <a:bodyPr/>
                    <a:lstStyle/>
                    <a:p>
                      <a:pPr>
                        <a:lnSpc>
                          <a:spcPct val="150000"/>
                        </a:lnSpc>
                        <a:spcBef>
                          <a:spcPts val="1200"/>
                        </a:spcBef>
                      </a:pPr>
                      <a:r>
                        <a:rPr lang="en-AU" sz="2800" dirty="0"/>
                        <a:t>11-12</a:t>
                      </a:r>
                    </a:p>
                  </a:txBody>
                  <a:tcPr/>
                </a:tc>
                <a:tc>
                  <a:txBody>
                    <a:bodyPr/>
                    <a:lstStyle/>
                    <a:p>
                      <a:pPr>
                        <a:lnSpc>
                          <a:spcPct val="150000"/>
                        </a:lnSpc>
                        <a:spcBef>
                          <a:spcPts val="1200"/>
                        </a:spcBef>
                      </a:pPr>
                      <a:r>
                        <a:rPr lang="en-AU" sz="2800" dirty="0"/>
                        <a:t>Invite (</a:t>
                      </a:r>
                      <a:r>
                        <a:rPr lang="en-AU" sz="2800" dirty="0" err="1"/>
                        <a:t>eg</a:t>
                      </a:r>
                      <a:r>
                        <a:rPr lang="en-AU" sz="2800" dirty="0"/>
                        <a:t> 3</a:t>
                      </a:r>
                      <a:r>
                        <a:rPr lang="en-AU" sz="2800" dirty="0">
                          <a:solidFill>
                            <a:srgbClr val="FF0000"/>
                          </a:solidFill>
                          <a:latin typeface="+mn-lt"/>
                          <a:cs typeface="Arial" panose="020B0604020202020204" pitchFamily="34" charset="0"/>
                        </a:rPr>
                        <a:t>♥</a:t>
                      </a:r>
                      <a:r>
                        <a:rPr lang="en-AU" sz="2800" dirty="0"/>
                        <a:t>) and let partner decide.</a:t>
                      </a:r>
                    </a:p>
                  </a:txBody>
                  <a:tcPr/>
                </a:tc>
                <a:extLst>
                  <a:ext uri="{0D108BD9-81ED-4DB2-BD59-A6C34878D82A}">
                    <a16:rowId xmlns:a16="http://schemas.microsoft.com/office/drawing/2014/main" val="3020021203"/>
                  </a:ext>
                </a:extLst>
              </a:tr>
              <a:tr h="640070">
                <a:tc>
                  <a:txBody>
                    <a:bodyPr/>
                    <a:lstStyle/>
                    <a:p>
                      <a:pPr>
                        <a:lnSpc>
                          <a:spcPct val="150000"/>
                        </a:lnSpc>
                        <a:spcBef>
                          <a:spcPts val="1200"/>
                        </a:spcBef>
                      </a:pPr>
                      <a:r>
                        <a:rPr lang="en-AU" sz="2800" dirty="0"/>
                        <a:t>Maximum</a:t>
                      </a:r>
                    </a:p>
                  </a:txBody>
                  <a:tcPr/>
                </a:tc>
                <a:tc>
                  <a:txBody>
                    <a:bodyPr/>
                    <a:lstStyle/>
                    <a:p>
                      <a:pPr>
                        <a:lnSpc>
                          <a:spcPct val="150000"/>
                        </a:lnSpc>
                        <a:spcBef>
                          <a:spcPts val="1200"/>
                        </a:spcBef>
                      </a:pPr>
                      <a:r>
                        <a:rPr lang="en-AU" sz="2800" dirty="0"/>
                        <a:t>13+</a:t>
                      </a:r>
                    </a:p>
                  </a:txBody>
                  <a:tcPr/>
                </a:tc>
                <a:tc>
                  <a:txBody>
                    <a:bodyPr/>
                    <a:lstStyle/>
                    <a:p>
                      <a:pPr>
                        <a:lnSpc>
                          <a:spcPct val="150000"/>
                        </a:lnSpc>
                        <a:spcBef>
                          <a:spcPts val="1200"/>
                        </a:spcBef>
                      </a:pPr>
                      <a:r>
                        <a:rPr lang="en-AU" sz="2800" dirty="0"/>
                        <a:t>Bid Game (</a:t>
                      </a:r>
                      <a:r>
                        <a:rPr lang="en-AU" sz="2800" dirty="0" err="1"/>
                        <a:t>eg</a:t>
                      </a:r>
                      <a:r>
                        <a:rPr lang="en-AU" sz="2800" dirty="0"/>
                        <a:t> 4</a:t>
                      </a:r>
                      <a:r>
                        <a:rPr lang="en-AU" sz="2800" dirty="0">
                          <a:solidFill>
                            <a:srgbClr val="FF0000"/>
                          </a:solidFill>
                          <a:latin typeface="+mn-lt"/>
                          <a:cs typeface="Arial" panose="020B0604020202020204" pitchFamily="34" charset="0"/>
                        </a:rPr>
                        <a:t>♥</a:t>
                      </a:r>
                      <a:r>
                        <a:rPr lang="en-AU" sz="2800" dirty="0"/>
                        <a:t>)</a:t>
                      </a:r>
                    </a:p>
                  </a:txBody>
                  <a:tcPr/>
                </a:tc>
                <a:extLst>
                  <a:ext uri="{0D108BD9-81ED-4DB2-BD59-A6C34878D82A}">
                    <a16:rowId xmlns:a16="http://schemas.microsoft.com/office/drawing/2014/main" val="2780658"/>
                  </a:ext>
                </a:extLst>
              </a:tr>
            </a:tbl>
          </a:graphicData>
        </a:graphic>
      </p:graphicFrame>
      <p:graphicFrame>
        <p:nvGraphicFramePr>
          <p:cNvPr id="3" name="Table 2">
            <a:extLst>
              <a:ext uri="{FF2B5EF4-FFF2-40B4-BE49-F238E27FC236}">
                <a16:creationId xmlns:a16="http://schemas.microsoft.com/office/drawing/2014/main" id="{BC9F90BC-4EDA-8438-C6FC-87E1B5A22329}"/>
              </a:ext>
            </a:extLst>
          </p:cNvPr>
          <p:cNvGraphicFramePr>
            <a:graphicFrameLocks noGrp="1"/>
          </p:cNvGraphicFramePr>
          <p:nvPr>
            <p:extLst>
              <p:ext uri="{D42A27DB-BD31-4B8C-83A1-F6EECF244321}">
                <p14:modId xmlns:p14="http://schemas.microsoft.com/office/powerpoint/2010/main" val="1273182213"/>
              </p:ext>
            </p:extLst>
          </p:nvPr>
        </p:nvGraphicFramePr>
        <p:xfrm>
          <a:off x="5390568" y="4533367"/>
          <a:ext cx="5359492" cy="2133600"/>
        </p:xfrm>
        <a:graphic>
          <a:graphicData uri="http://schemas.openxmlformats.org/drawingml/2006/table">
            <a:tbl>
              <a:tblPr firstRow="1" bandRow="1">
                <a:tableStyleId>{5C22544A-7EE6-4342-B048-85BDC9FD1C3A}</a:tableStyleId>
              </a:tblPr>
              <a:tblGrid>
                <a:gridCol w="2589000">
                  <a:extLst>
                    <a:ext uri="{9D8B030D-6E8A-4147-A177-3AD203B41FA5}">
                      <a16:colId xmlns:a16="http://schemas.microsoft.com/office/drawing/2014/main" val="3354850754"/>
                    </a:ext>
                  </a:extLst>
                </a:gridCol>
                <a:gridCol w="2770492">
                  <a:extLst>
                    <a:ext uri="{9D8B030D-6E8A-4147-A177-3AD203B41FA5}">
                      <a16:colId xmlns:a16="http://schemas.microsoft.com/office/drawing/2014/main" val="3537582556"/>
                    </a:ext>
                  </a:extLst>
                </a:gridCol>
              </a:tblGrid>
              <a:tr h="0">
                <a:tc>
                  <a:txBody>
                    <a:bodyPr/>
                    <a:lstStyle/>
                    <a:p>
                      <a:r>
                        <a:rPr lang="en-AU" sz="3200" dirty="0"/>
                        <a:t>Strength</a:t>
                      </a:r>
                    </a:p>
                  </a:txBody>
                  <a:tcPr/>
                </a:tc>
                <a:tc>
                  <a:txBody>
                    <a:bodyPr/>
                    <a:lstStyle/>
                    <a:p>
                      <a:r>
                        <a:rPr lang="en-AU" sz="3200" dirty="0"/>
                        <a:t>Point range</a:t>
                      </a:r>
                    </a:p>
                  </a:txBody>
                  <a:tcPr/>
                </a:tc>
                <a:extLst>
                  <a:ext uri="{0D108BD9-81ED-4DB2-BD59-A6C34878D82A}">
                    <a16:rowId xmlns:a16="http://schemas.microsoft.com/office/drawing/2014/main" val="4180828440"/>
                  </a:ext>
                </a:extLst>
              </a:tr>
              <a:tr h="370840">
                <a:tc>
                  <a:txBody>
                    <a:bodyPr/>
                    <a:lstStyle/>
                    <a:p>
                      <a:r>
                        <a:rPr lang="en-AU" sz="2800" dirty="0"/>
                        <a:t>Minimum</a:t>
                      </a:r>
                    </a:p>
                  </a:txBody>
                  <a:tcPr/>
                </a:tc>
                <a:tc>
                  <a:txBody>
                    <a:bodyPr/>
                    <a:lstStyle/>
                    <a:p>
                      <a:r>
                        <a:rPr lang="en-AU" sz="2800" dirty="0"/>
                        <a:t>12-15</a:t>
                      </a:r>
                    </a:p>
                  </a:txBody>
                  <a:tcPr/>
                </a:tc>
                <a:extLst>
                  <a:ext uri="{0D108BD9-81ED-4DB2-BD59-A6C34878D82A}">
                    <a16:rowId xmlns:a16="http://schemas.microsoft.com/office/drawing/2014/main" val="3305242579"/>
                  </a:ext>
                </a:extLst>
              </a:tr>
              <a:tr h="370840">
                <a:tc>
                  <a:txBody>
                    <a:bodyPr/>
                    <a:lstStyle/>
                    <a:p>
                      <a:r>
                        <a:rPr lang="en-AU" sz="2800" dirty="0"/>
                        <a:t>Invitational</a:t>
                      </a:r>
                    </a:p>
                  </a:txBody>
                  <a:tcPr/>
                </a:tc>
                <a:tc>
                  <a:txBody>
                    <a:bodyPr/>
                    <a:lstStyle/>
                    <a:p>
                      <a:r>
                        <a:rPr lang="en-AU" sz="2800" dirty="0"/>
                        <a:t>16-18</a:t>
                      </a:r>
                    </a:p>
                  </a:txBody>
                  <a:tcPr/>
                </a:tc>
                <a:extLst>
                  <a:ext uri="{0D108BD9-81ED-4DB2-BD59-A6C34878D82A}">
                    <a16:rowId xmlns:a16="http://schemas.microsoft.com/office/drawing/2014/main" val="3020021203"/>
                  </a:ext>
                </a:extLst>
              </a:tr>
              <a:tr h="370840">
                <a:tc>
                  <a:txBody>
                    <a:bodyPr/>
                    <a:lstStyle/>
                    <a:p>
                      <a:r>
                        <a:rPr lang="en-AU" sz="2800" dirty="0"/>
                        <a:t>Maximum</a:t>
                      </a:r>
                    </a:p>
                  </a:txBody>
                  <a:tcPr/>
                </a:tc>
                <a:tc>
                  <a:txBody>
                    <a:bodyPr/>
                    <a:lstStyle/>
                    <a:p>
                      <a:r>
                        <a:rPr lang="en-AU" sz="2800" dirty="0"/>
                        <a:t>19+</a:t>
                      </a:r>
                    </a:p>
                  </a:txBody>
                  <a:tcPr/>
                </a:tc>
                <a:extLst>
                  <a:ext uri="{0D108BD9-81ED-4DB2-BD59-A6C34878D82A}">
                    <a16:rowId xmlns:a16="http://schemas.microsoft.com/office/drawing/2014/main" val="2780658"/>
                  </a:ext>
                </a:extLst>
              </a:tr>
            </a:tbl>
          </a:graphicData>
        </a:graphic>
      </p:graphicFrame>
      <p:sp>
        <p:nvSpPr>
          <p:cNvPr id="9" name="TextBox 8">
            <a:extLst>
              <a:ext uri="{FF2B5EF4-FFF2-40B4-BE49-F238E27FC236}">
                <a16:creationId xmlns:a16="http://schemas.microsoft.com/office/drawing/2014/main" id="{B2991FE7-E159-62ED-7F6F-B0810C85B84D}"/>
              </a:ext>
            </a:extLst>
          </p:cNvPr>
          <p:cNvSpPr txBox="1"/>
          <p:nvPr/>
        </p:nvSpPr>
        <p:spPr>
          <a:xfrm>
            <a:off x="89130" y="191033"/>
            <a:ext cx="9699639" cy="584775"/>
          </a:xfrm>
          <a:prstGeom prst="rect">
            <a:avLst/>
          </a:prstGeom>
          <a:noFill/>
        </p:spPr>
        <p:txBody>
          <a:bodyPr wrap="square" rtlCol="0">
            <a:spAutoFit/>
          </a:bodyPr>
          <a:lstStyle/>
          <a:p>
            <a:r>
              <a:rPr lang="en-AU" sz="3200" dirty="0"/>
              <a:t>Responder’s bids with fit </a:t>
            </a:r>
          </a:p>
        </p:txBody>
      </p:sp>
      <p:sp>
        <p:nvSpPr>
          <p:cNvPr id="10" name="TextBox 9">
            <a:extLst>
              <a:ext uri="{FF2B5EF4-FFF2-40B4-BE49-F238E27FC236}">
                <a16:creationId xmlns:a16="http://schemas.microsoft.com/office/drawing/2014/main" id="{B373BCFA-860F-C830-3DFA-791BF80697CA}"/>
              </a:ext>
            </a:extLst>
          </p:cNvPr>
          <p:cNvSpPr txBox="1"/>
          <p:nvPr/>
        </p:nvSpPr>
        <p:spPr>
          <a:xfrm>
            <a:off x="1019908" y="6082192"/>
            <a:ext cx="4194546" cy="584775"/>
          </a:xfrm>
          <a:prstGeom prst="rect">
            <a:avLst/>
          </a:prstGeom>
          <a:noFill/>
        </p:spPr>
        <p:txBody>
          <a:bodyPr wrap="none" rtlCol="0">
            <a:spAutoFit/>
          </a:bodyPr>
          <a:lstStyle/>
          <a:p>
            <a:r>
              <a:rPr lang="en-AU" sz="3200" dirty="0"/>
              <a:t>Opener’s Hand Strength</a:t>
            </a:r>
          </a:p>
        </p:txBody>
      </p:sp>
    </p:spTree>
    <p:extLst>
      <p:ext uri="{BB962C8B-B14F-4D97-AF65-F5344CB8AC3E}">
        <p14:creationId xmlns:p14="http://schemas.microsoft.com/office/powerpoint/2010/main" val="37852258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B09DF8B8-C7E8-CD0D-A82E-F4ECD648077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D981E4-55EA-417D-9E8B-EA7CA98902BF}"/>
              </a:ext>
            </a:extLst>
          </p:cNvPr>
          <p:cNvPicPr>
            <a:picLocks noChangeAspect="1"/>
          </p:cNvPicPr>
          <p:nvPr/>
        </p:nvPicPr>
        <p:blipFill>
          <a:blip r:embed="rId3"/>
          <a:stretch>
            <a:fillRect/>
          </a:stretch>
        </p:blipFill>
        <p:spPr>
          <a:xfrm>
            <a:off x="11531758" y="1729592"/>
            <a:ext cx="449619" cy="3398815"/>
          </a:xfrm>
          <a:prstGeom prst="rect">
            <a:avLst/>
          </a:prstGeom>
        </p:spPr>
      </p:pic>
      <p:graphicFrame>
        <p:nvGraphicFramePr>
          <p:cNvPr id="6" name="Table 5">
            <a:extLst>
              <a:ext uri="{FF2B5EF4-FFF2-40B4-BE49-F238E27FC236}">
                <a16:creationId xmlns:a16="http://schemas.microsoft.com/office/drawing/2014/main" id="{D1B03340-5E88-98BD-4D7C-A36E9F527112}"/>
              </a:ext>
            </a:extLst>
          </p:cNvPr>
          <p:cNvGraphicFramePr>
            <a:graphicFrameLocks noGrp="1"/>
          </p:cNvGraphicFramePr>
          <p:nvPr>
            <p:extLst>
              <p:ext uri="{D42A27DB-BD31-4B8C-83A1-F6EECF244321}">
                <p14:modId xmlns:p14="http://schemas.microsoft.com/office/powerpoint/2010/main" val="3869053891"/>
              </p:ext>
            </p:extLst>
          </p:nvPr>
        </p:nvGraphicFramePr>
        <p:xfrm>
          <a:off x="210623" y="33575"/>
          <a:ext cx="11770754" cy="6790850"/>
        </p:xfrm>
        <a:graphic>
          <a:graphicData uri="http://schemas.openxmlformats.org/drawingml/2006/table">
            <a:tbl>
              <a:tblPr firstRow="1" bandRow="1">
                <a:tableStyleId>{93296810-A885-4BE3-A3E7-6D5BEEA58F35}</a:tableStyleId>
              </a:tblPr>
              <a:tblGrid>
                <a:gridCol w="6014330">
                  <a:extLst>
                    <a:ext uri="{9D8B030D-6E8A-4147-A177-3AD203B41FA5}">
                      <a16:colId xmlns:a16="http://schemas.microsoft.com/office/drawing/2014/main" val="3270384823"/>
                    </a:ext>
                  </a:extLst>
                </a:gridCol>
                <a:gridCol w="5756424">
                  <a:extLst>
                    <a:ext uri="{9D8B030D-6E8A-4147-A177-3AD203B41FA5}">
                      <a16:colId xmlns:a16="http://schemas.microsoft.com/office/drawing/2014/main" val="3974228865"/>
                    </a:ext>
                  </a:extLst>
                </a:gridCol>
              </a:tblGrid>
              <a:tr h="579870">
                <a:tc>
                  <a:txBody>
                    <a:bodyPr/>
                    <a:lstStyle/>
                    <a:p>
                      <a:r>
                        <a:rPr lang="en-AU" sz="3200" dirty="0"/>
                        <a:t>Good Points</a:t>
                      </a:r>
                    </a:p>
                  </a:txBody>
                  <a:tcPr>
                    <a:lnR w="38100" cap="flat" cmpd="sng" algn="ctr">
                      <a:solidFill>
                        <a:srgbClr val="92D05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r>
                        <a:rPr lang="en-AU" sz="3200" dirty="0"/>
                        <a:t>Bad Points</a:t>
                      </a:r>
                    </a:p>
                  </a:txBody>
                  <a:tcPr>
                    <a:lnL w="38100" cap="flat" cmpd="sng" algn="ctr">
                      <a:solidFill>
                        <a:srgbClr val="92D050"/>
                      </a:solidFill>
                      <a:prstDash val="solid"/>
                      <a:round/>
                      <a:headEnd type="none" w="med" len="med"/>
                      <a:tailEnd type="none" w="med" len="med"/>
                    </a:lnL>
                  </a:tcPr>
                </a:tc>
                <a:extLst>
                  <a:ext uri="{0D108BD9-81ED-4DB2-BD59-A6C34878D82A}">
                    <a16:rowId xmlns:a16="http://schemas.microsoft.com/office/drawing/2014/main" val="182663580"/>
                  </a:ext>
                </a:extLst>
              </a:tr>
              <a:tr h="579870">
                <a:tc>
                  <a:txBody>
                    <a:bodyPr/>
                    <a:lstStyle/>
                    <a:p>
                      <a:r>
                        <a:rPr lang="en-AU" sz="2800" dirty="0"/>
                        <a:t>Most of your </a:t>
                      </a:r>
                      <a:r>
                        <a:rPr lang="en-AU" sz="2800" b="1" dirty="0"/>
                        <a:t>Honours in your team’s suit</a:t>
                      </a:r>
                      <a:r>
                        <a:rPr lang="en-AU" sz="2800" dirty="0"/>
                        <a:t>(s)</a:t>
                      </a:r>
                    </a:p>
                  </a:txBody>
                  <a:tcPr>
                    <a:lnR w="38100" cap="flat" cmpd="sng" algn="ctr">
                      <a:solidFill>
                        <a:srgbClr val="92D05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t>Honours in </a:t>
                      </a:r>
                      <a:r>
                        <a:rPr lang="en-AU" sz="2800" b="1" dirty="0"/>
                        <a:t>opponents’</a:t>
                      </a:r>
                      <a:r>
                        <a:rPr lang="en-AU" sz="2800" dirty="0"/>
                        <a:t> suits</a:t>
                      </a:r>
                    </a:p>
                  </a:txBody>
                  <a:tcPr>
                    <a:lnL w="38100" cap="flat" cmpd="sng" algn="ctr">
                      <a:solidFill>
                        <a:srgbClr val="92D050"/>
                      </a:solidFill>
                      <a:prstDash val="solid"/>
                      <a:round/>
                      <a:headEnd type="none" w="med" len="med"/>
                      <a:tailEnd type="none" w="med" len="med"/>
                    </a:lnL>
                  </a:tcPr>
                </a:tc>
                <a:extLst>
                  <a:ext uri="{0D108BD9-81ED-4DB2-BD59-A6C34878D82A}">
                    <a16:rowId xmlns:a16="http://schemas.microsoft.com/office/drawing/2014/main" val="3484368123"/>
                  </a:ext>
                </a:extLst>
              </a:tr>
              <a:tr h="1000870">
                <a:tc>
                  <a:txBody>
                    <a:bodyPr/>
                    <a:lstStyle/>
                    <a:p>
                      <a:r>
                        <a:rPr lang="en-AU" sz="2800" dirty="0"/>
                        <a:t>Royals work better together (! Harry).  You want your </a:t>
                      </a:r>
                      <a:r>
                        <a:rPr lang="en-AU" sz="2800" b="1" dirty="0"/>
                        <a:t>honours clustered</a:t>
                      </a:r>
                    </a:p>
                  </a:txBody>
                  <a:tcPr>
                    <a:lnR w="38100" cap="flat" cmpd="sng" algn="ctr">
                      <a:solidFill>
                        <a:srgbClr val="92D050"/>
                      </a:solidFill>
                      <a:prstDash val="solid"/>
                      <a:round/>
                      <a:headEnd type="none" w="med" len="med"/>
                      <a:tailEnd type="none" w="med" len="med"/>
                    </a:lnR>
                  </a:tcPr>
                </a:tc>
                <a:tc>
                  <a:txBody>
                    <a:bodyPr/>
                    <a:lstStyle/>
                    <a:p>
                      <a:r>
                        <a:rPr lang="en-AU" sz="2800" dirty="0"/>
                        <a:t>Honours isolated across all suits</a:t>
                      </a:r>
                    </a:p>
                  </a:txBody>
                  <a:tcPr>
                    <a:lnL w="38100" cap="flat" cmpd="sng" algn="ctr">
                      <a:solidFill>
                        <a:srgbClr val="92D050"/>
                      </a:solidFill>
                      <a:prstDash val="solid"/>
                      <a:round/>
                      <a:headEnd type="none" w="med" len="med"/>
                      <a:tailEnd type="none" w="med" len="med"/>
                    </a:lnL>
                  </a:tcPr>
                </a:tc>
                <a:extLst>
                  <a:ext uri="{0D108BD9-81ED-4DB2-BD59-A6C34878D82A}">
                    <a16:rowId xmlns:a16="http://schemas.microsoft.com/office/drawing/2014/main" val="1898138441"/>
                  </a:ext>
                </a:extLst>
              </a:tr>
              <a:tr h="579870">
                <a:tc>
                  <a:txBody>
                    <a:bodyPr/>
                    <a:lstStyle/>
                    <a:p>
                      <a:r>
                        <a:rPr lang="en-AU" sz="2800" b="1" dirty="0"/>
                        <a:t>Length</a:t>
                      </a:r>
                      <a:r>
                        <a:rPr lang="en-AU" sz="2800" dirty="0"/>
                        <a:t> in a suit (5+)</a:t>
                      </a:r>
                    </a:p>
                  </a:txBody>
                  <a:tcPr>
                    <a:lnR w="38100" cap="flat" cmpd="sng" algn="ctr">
                      <a:solidFill>
                        <a:srgbClr val="92D050"/>
                      </a:solidFill>
                      <a:prstDash val="solid"/>
                      <a:round/>
                      <a:headEnd type="none" w="med" len="med"/>
                      <a:tailEnd type="none" w="med" len="med"/>
                    </a:lnR>
                  </a:tcPr>
                </a:tc>
                <a:tc>
                  <a:txBody>
                    <a:bodyPr/>
                    <a:lstStyle/>
                    <a:p>
                      <a:r>
                        <a:rPr lang="en-AU" sz="2800" dirty="0"/>
                        <a:t>Flat hand (</a:t>
                      </a:r>
                      <a:r>
                        <a:rPr lang="en-AU" sz="2800" dirty="0" err="1"/>
                        <a:t>eg</a:t>
                      </a:r>
                      <a:r>
                        <a:rPr lang="en-AU" sz="2800" dirty="0"/>
                        <a:t> 4333)</a:t>
                      </a:r>
                    </a:p>
                  </a:txBody>
                  <a:tcPr>
                    <a:lnL w="38100" cap="flat" cmpd="sng" algn="ctr">
                      <a:solidFill>
                        <a:srgbClr val="92D050"/>
                      </a:solidFill>
                      <a:prstDash val="solid"/>
                      <a:round/>
                      <a:headEnd type="none" w="med" len="med"/>
                      <a:tailEnd type="none" w="med" len="med"/>
                    </a:lnL>
                  </a:tcPr>
                </a:tc>
                <a:extLst>
                  <a:ext uri="{0D108BD9-81ED-4DB2-BD59-A6C34878D82A}">
                    <a16:rowId xmlns:a16="http://schemas.microsoft.com/office/drawing/2014/main" val="210390938"/>
                  </a:ext>
                </a:extLst>
              </a:tr>
              <a:tr h="579870">
                <a:tc>
                  <a:txBody>
                    <a:bodyPr/>
                    <a:lstStyle/>
                    <a:p>
                      <a:r>
                        <a:rPr lang="en-AU" sz="2800" b="1" dirty="0"/>
                        <a:t>Good pips</a:t>
                      </a:r>
                      <a:r>
                        <a:rPr lang="en-AU" sz="2800" dirty="0"/>
                        <a:t>: 10s, 9s and 8s</a:t>
                      </a:r>
                    </a:p>
                  </a:txBody>
                  <a:tcPr>
                    <a:lnR w="38100" cap="flat" cmpd="sng" algn="ctr">
                      <a:solidFill>
                        <a:srgbClr val="92D050"/>
                      </a:solidFill>
                      <a:prstDash val="solid"/>
                      <a:round/>
                      <a:headEnd type="none" w="med" len="med"/>
                      <a:tailEnd type="none" w="med" len="med"/>
                    </a:lnR>
                  </a:tcPr>
                </a:tc>
                <a:tc>
                  <a:txBody>
                    <a:bodyPr/>
                    <a:lstStyle/>
                    <a:p>
                      <a:r>
                        <a:rPr lang="en-AU" sz="2800" dirty="0"/>
                        <a:t>Bad pips: 2s, 3s, 4s, 5s etc</a:t>
                      </a:r>
                    </a:p>
                  </a:txBody>
                  <a:tcPr>
                    <a:lnL w="38100" cap="flat" cmpd="sng" algn="ctr">
                      <a:solidFill>
                        <a:srgbClr val="92D050"/>
                      </a:solidFill>
                      <a:prstDash val="solid"/>
                      <a:round/>
                      <a:headEnd type="none" w="med" len="med"/>
                      <a:tailEnd type="none" w="med" len="med"/>
                    </a:lnL>
                  </a:tcPr>
                </a:tc>
                <a:extLst>
                  <a:ext uri="{0D108BD9-81ED-4DB2-BD59-A6C34878D82A}">
                    <a16:rowId xmlns:a16="http://schemas.microsoft.com/office/drawing/2014/main" val="3284250452"/>
                  </a:ext>
                </a:extLst>
              </a:tr>
              <a:tr h="579870">
                <a:tc>
                  <a:txBody>
                    <a:bodyPr/>
                    <a:lstStyle/>
                    <a:p>
                      <a:r>
                        <a:rPr lang="en-AU" sz="2800" b="1" dirty="0"/>
                        <a:t>Sequences</a:t>
                      </a:r>
                      <a:r>
                        <a:rPr lang="en-AU" sz="2800" dirty="0"/>
                        <a:t> (Q J 10 8)</a:t>
                      </a:r>
                    </a:p>
                  </a:txBody>
                  <a:tcPr>
                    <a:lnR w="38100" cap="flat" cmpd="sng" algn="ctr">
                      <a:solidFill>
                        <a:srgbClr val="92D050"/>
                      </a:solidFill>
                      <a:prstDash val="solid"/>
                      <a:round/>
                      <a:headEnd type="none" w="med" len="med"/>
                      <a:tailEnd type="none" w="med" len="med"/>
                    </a:lnR>
                  </a:tcPr>
                </a:tc>
                <a:tc>
                  <a:txBody>
                    <a:bodyPr/>
                    <a:lstStyle/>
                    <a:p>
                      <a:r>
                        <a:rPr lang="en-AU" sz="2800" dirty="0"/>
                        <a:t>Broken suits (K 7 5 2)</a:t>
                      </a:r>
                    </a:p>
                  </a:txBody>
                  <a:tcPr>
                    <a:lnL w="38100" cap="flat" cmpd="sng" algn="ctr">
                      <a:solidFill>
                        <a:srgbClr val="92D050"/>
                      </a:solidFill>
                      <a:prstDash val="solid"/>
                      <a:round/>
                      <a:headEnd type="none" w="med" len="med"/>
                      <a:tailEnd type="none" w="med" len="med"/>
                    </a:lnL>
                  </a:tcPr>
                </a:tc>
                <a:extLst>
                  <a:ext uri="{0D108BD9-81ED-4DB2-BD59-A6C34878D82A}">
                    <a16:rowId xmlns:a16="http://schemas.microsoft.com/office/drawing/2014/main" val="2862599514"/>
                  </a:ext>
                </a:extLst>
              </a:tr>
              <a:tr h="579870">
                <a:tc>
                  <a:txBody>
                    <a:bodyPr/>
                    <a:lstStyle/>
                    <a:p>
                      <a:endParaRPr lang="en-AU" sz="2800" dirty="0"/>
                    </a:p>
                  </a:txBody>
                  <a:tcPr>
                    <a:lnR w="38100" cap="flat" cmpd="sng" algn="ctr">
                      <a:solidFill>
                        <a:srgbClr val="92D050"/>
                      </a:solidFill>
                      <a:prstDash val="solid"/>
                      <a:round/>
                      <a:headEnd type="none" w="med" len="med"/>
                      <a:tailEnd type="none" w="med" len="med"/>
                    </a:lnR>
                  </a:tcPr>
                </a:tc>
                <a:tc>
                  <a:txBody>
                    <a:bodyPr/>
                    <a:lstStyle/>
                    <a:p>
                      <a:r>
                        <a:rPr lang="en-AU" sz="2800" dirty="0"/>
                        <a:t>Unsupported honours (</a:t>
                      </a:r>
                      <a:r>
                        <a:rPr lang="en-AU" sz="2800" dirty="0" err="1"/>
                        <a:t>eg</a:t>
                      </a:r>
                      <a:r>
                        <a:rPr lang="en-AU" sz="2800" dirty="0"/>
                        <a:t> singleton queen)</a:t>
                      </a:r>
                    </a:p>
                  </a:txBody>
                  <a:tcPr>
                    <a:lnL w="38100" cap="flat" cmpd="sng" algn="ctr">
                      <a:solidFill>
                        <a:srgbClr val="92D050"/>
                      </a:solidFill>
                      <a:prstDash val="solid"/>
                      <a:round/>
                      <a:headEnd type="none" w="med" len="med"/>
                      <a:tailEnd type="none" w="med" len="med"/>
                    </a:lnL>
                  </a:tcPr>
                </a:tc>
                <a:extLst>
                  <a:ext uri="{0D108BD9-81ED-4DB2-BD59-A6C34878D82A}">
                    <a16:rowId xmlns:a16="http://schemas.microsoft.com/office/drawing/2014/main" val="1031434171"/>
                  </a:ext>
                </a:extLst>
              </a:tr>
              <a:tr h="579870">
                <a:tc>
                  <a:txBody>
                    <a:bodyPr/>
                    <a:lstStyle/>
                    <a:p>
                      <a:r>
                        <a:rPr lang="en-AU" sz="2800" dirty="0"/>
                        <a:t>Honours in </a:t>
                      </a:r>
                      <a:r>
                        <a:rPr lang="en-AU" sz="2800" b="1" dirty="0"/>
                        <a:t>unbid suits </a:t>
                      </a:r>
                      <a:r>
                        <a:rPr lang="en-AU" sz="2800" dirty="0"/>
                        <a:t>are better than ..</a:t>
                      </a:r>
                    </a:p>
                  </a:txBody>
                  <a:tcPr>
                    <a:lnR w="38100" cap="flat" cmpd="sng" algn="ctr">
                      <a:solidFill>
                        <a:srgbClr val="92D050"/>
                      </a:solidFill>
                      <a:prstDash val="solid"/>
                      <a:round/>
                      <a:headEnd type="none" w="med" len="med"/>
                      <a:tailEnd type="none" w="med" len="med"/>
                    </a:lnR>
                  </a:tcPr>
                </a:tc>
                <a:tc>
                  <a:txBody>
                    <a:bodyPr/>
                    <a:lstStyle/>
                    <a:p>
                      <a:r>
                        <a:rPr lang="en-AU" sz="2800" dirty="0"/>
                        <a:t>Honours in opponents’ suits</a:t>
                      </a:r>
                    </a:p>
                  </a:txBody>
                  <a:tcPr>
                    <a:lnL w="38100" cap="flat" cmpd="sng" algn="ctr">
                      <a:solidFill>
                        <a:srgbClr val="92D050"/>
                      </a:solidFill>
                      <a:prstDash val="solid"/>
                      <a:round/>
                      <a:headEnd type="none" w="med" len="med"/>
                      <a:tailEnd type="none" w="med" len="med"/>
                    </a:lnL>
                  </a:tcPr>
                </a:tc>
                <a:extLst>
                  <a:ext uri="{0D108BD9-81ED-4DB2-BD59-A6C34878D82A}">
                    <a16:rowId xmlns:a16="http://schemas.microsoft.com/office/drawing/2014/main" val="1736977994"/>
                  </a:ext>
                </a:extLst>
              </a:tr>
              <a:tr h="1000870">
                <a:tc>
                  <a:txBody>
                    <a:bodyPr/>
                    <a:lstStyle/>
                    <a:p>
                      <a:r>
                        <a:rPr lang="en-AU" sz="2800" dirty="0"/>
                        <a:t>Honours in </a:t>
                      </a:r>
                      <a:r>
                        <a:rPr lang="en-AU" sz="2800" b="1" dirty="0"/>
                        <a:t>right hand opponents (RHO) suit</a:t>
                      </a:r>
                      <a:r>
                        <a:rPr lang="en-AU" sz="2800" dirty="0"/>
                        <a:t> are better than …</a:t>
                      </a:r>
                    </a:p>
                  </a:txBody>
                  <a:tcPr>
                    <a:lnR w="38100" cap="flat" cmpd="sng" algn="ctr">
                      <a:solidFill>
                        <a:srgbClr val="92D050"/>
                      </a:solidFill>
                      <a:prstDash val="solid"/>
                      <a:round/>
                      <a:headEnd type="none" w="med" len="med"/>
                      <a:tailEnd type="none" w="med" len="med"/>
                    </a:lnR>
                  </a:tcPr>
                </a:tc>
                <a:tc>
                  <a:txBody>
                    <a:bodyPr/>
                    <a:lstStyle/>
                    <a:p>
                      <a:r>
                        <a:rPr lang="en-AU" sz="2800" dirty="0"/>
                        <a:t>Honours </a:t>
                      </a:r>
                      <a:r>
                        <a:rPr lang="en-AU" sz="2800" b="1" dirty="0"/>
                        <a:t>in left hand opponents (LHO) </a:t>
                      </a:r>
                      <a:r>
                        <a:rPr lang="en-AU" sz="2800" dirty="0"/>
                        <a:t>suit</a:t>
                      </a:r>
                    </a:p>
                  </a:txBody>
                  <a:tcPr>
                    <a:lnL w="38100" cap="flat" cmpd="sng" algn="ctr">
                      <a:solidFill>
                        <a:srgbClr val="92D050"/>
                      </a:solidFill>
                      <a:prstDash val="solid"/>
                      <a:round/>
                      <a:headEnd type="none" w="med" len="med"/>
                      <a:tailEnd type="none" w="med" len="med"/>
                    </a:lnL>
                  </a:tcPr>
                </a:tc>
                <a:extLst>
                  <a:ext uri="{0D108BD9-81ED-4DB2-BD59-A6C34878D82A}">
                    <a16:rowId xmlns:a16="http://schemas.microsoft.com/office/drawing/2014/main" val="1423066710"/>
                  </a:ext>
                </a:extLst>
              </a:tr>
            </a:tbl>
          </a:graphicData>
        </a:graphic>
      </p:graphicFrame>
    </p:spTree>
    <p:extLst>
      <p:ext uri="{BB962C8B-B14F-4D97-AF65-F5344CB8AC3E}">
        <p14:creationId xmlns:p14="http://schemas.microsoft.com/office/powerpoint/2010/main" val="14177493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9B7C8857-53FA-5A5B-D6B0-B8BB88B215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FA4763-3326-E675-9ADE-6AEED4B98A42}"/>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9" name="TextBox 8">
            <a:extLst>
              <a:ext uri="{FF2B5EF4-FFF2-40B4-BE49-F238E27FC236}">
                <a16:creationId xmlns:a16="http://schemas.microsoft.com/office/drawing/2014/main" id="{18EF9A92-134A-46D8-7F4E-C579492CECF1}"/>
              </a:ext>
            </a:extLst>
          </p:cNvPr>
          <p:cNvSpPr txBox="1"/>
          <p:nvPr/>
        </p:nvSpPr>
        <p:spPr>
          <a:xfrm>
            <a:off x="89130" y="191033"/>
            <a:ext cx="9699639" cy="584775"/>
          </a:xfrm>
          <a:prstGeom prst="rect">
            <a:avLst/>
          </a:prstGeom>
          <a:noFill/>
        </p:spPr>
        <p:txBody>
          <a:bodyPr wrap="square" rtlCol="0">
            <a:spAutoFit/>
          </a:bodyPr>
          <a:lstStyle/>
          <a:p>
            <a:r>
              <a:rPr lang="en-AU" sz="3200" dirty="0"/>
              <a:t>67,000 World Bridge Games – a brief analysis</a:t>
            </a:r>
          </a:p>
        </p:txBody>
      </p:sp>
      <p:pic>
        <p:nvPicPr>
          <p:cNvPr id="7" name="Picture 6">
            <a:extLst>
              <a:ext uri="{FF2B5EF4-FFF2-40B4-BE49-F238E27FC236}">
                <a16:creationId xmlns:a16="http://schemas.microsoft.com/office/drawing/2014/main" id="{AA91F129-D204-1A12-EFB3-DEA71F5A15FC}"/>
              </a:ext>
            </a:extLst>
          </p:cNvPr>
          <p:cNvPicPr>
            <a:picLocks noChangeAspect="1"/>
          </p:cNvPicPr>
          <p:nvPr/>
        </p:nvPicPr>
        <p:blipFill>
          <a:blip r:embed="rId4"/>
          <a:stretch>
            <a:fillRect/>
          </a:stretch>
        </p:blipFill>
        <p:spPr>
          <a:xfrm>
            <a:off x="430306" y="1572287"/>
            <a:ext cx="4744122" cy="5000029"/>
          </a:xfrm>
          <a:prstGeom prst="rect">
            <a:avLst/>
          </a:prstGeom>
        </p:spPr>
      </p:pic>
      <p:sp>
        <p:nvSpPr>
          <p:cNvPr id="8" name="TextBox 7">
            <a:extLst>
              <a:ext uri="{FF2B5EF4-FFF2-40B4-BE49-F238E27FC236}">
                <a16:creationId xmlns:a16="http://schemas.microsoft.com/office/drawing/2014/main" id="{9D951096-E12E-6C89-D77C-3473F1F01B08}"/>
              </a:ext>
            </a:extLst>
          </p:cNvPr>
          <p:cNvSpPr txBox="1"/>
          <p:nvPr/>
        </p:nvSpPr>
        <p:spPr>
          <a:xfrm>
            <a:off x="613186" y="978946"/>
            <a:ext cx="4359335" cy="369332"/>
          </a:xfrm>
          <a:prstGeom prst="rect">
            <a:avLst/>
          </a:prstGeom>
          <a:noFill/>
        </p:spPr>
        <p:txBody>
          <a:bodyPr wrap="none" rtlCol="0">
            <a:spAutoFit/>
          </a:bodyPr>
          <a:lstStyle/>
          <a:p>
            <a:r>
              <a:rPr lang="en-AU" dirty="0"/>
              <a:t>Opening Leads – Frequency and success rate</a:t>
            </a:r>
          </a:p>
        </p:txBody>
      </p:sp>
      <p:pic>
        <p:nvPicPr>
          <p:cNvPr id="11" name="Picture 10">
            <a:extLst>
              <a:ext uri="{FF2B5EF4-FFF2-40B4-BE49-F238E27FC236}">
                <a16:creationId xmlns:a16="http://schemas.microsoft.com/office/drawing/2014/main" id="{A74464E8-D624-3C78-D084-9ABC2C0E26AB}"/>
              </a:ext>
            </a:extLst>
          </p:cNvPr>
          <p:cNvPicPr>
            <a:picLocks noChangeAspect="1"/>
          </p:cNvPicPr>
          <p:nvPr/>
        </p:nvPicPr>
        <p:blipFill>
          <a:blip r:embed="rId5"/>
          <a:stretch>
            <a:fillRect/>
          </a:stretch>
        </p:blipFill>
        <p:spPr>
          <a:xfrm>
            <a:off x="6048262" y="1500269"/>
            <a:ext cx="4334409" cy="2227072"/>
          </a:xfrm>
          <a:prstGeom prst="rect">
            <a:avLst/>
          </a:prstGeom>
        </p:spPr>
      </p:pic>
      <p:pic>
        <p:nvPicPr>
          <p:cNvPr id="12" name="Picture 11">
            <a:extLst>
              <a:ext uri="{FF2B5EF4-FFF2-40B4-BE49-F238E27FC236}">
                <a16:creationId xmlns:a16="http://schemas.microsoft.com/office/drawing/2014/main" id="{4F9C4F57-AC21-4079-6BA2-677A08FCFF46}"/>
              </a:ext>
            </a:extLst>
          </p:cNvPr>
          <p:cNvPicPr>
            <a:picLocks noChangeAspect="1"/>
          </p:cNvPicPr>
          <p:nvPr/>
        </p:nvPicPr>
        <p:blipFill>
          <a:blip r:embed="rId6"/>
          <a:stretch>
            <a:fillRect/>
          </a:stretch>
        </p:blipFill>
        <p:spPr>
          <a:xfrm>
            <a:off x="6048261" y="3879332"/>
            <a:ext cx="4334409" cy="2227072"/>
          </a:xfrm>
          <a:prstGeom prst="rect">
            <a:avLst/>
          </a:prstGeom>
        </p:spPr>
      </p:pic>
      <p:sp>
        <p:nvSpPr>
          <p:cNvPr id="13" name="TextBox 12">
            <a:extLst>
              <a:ext uri="{FF2B5EF4-FFF2-40B4-BE49-F238E27FC236}">
                <a16:creationId xmlns:a16="http://schemas.microsoft.com/office/drawing/2014/main" id="{8D165B02-C045-9424-99C1-0C1DF9C2FBF4}"/>
              </a:ext>
            </a:extLst>
          </p:cNvPr>
          <p:cNvSpPr txBox="1"/>
          <p:nvPr/>
        </p:nvSpPr>
        <p:spPr>
          <a:xfrm>
            <a:off x="6080982" y="978946"/>
            <a:ext cx="3515514" cy="369332"/>
          </a:xfrm>
          <a:prstGeom prst="rect">
            <a:avLst/>
          </a:prstGeom>
          <a:noFill/>
        </p:spPr>
        <p:txBody>
          <a:bodyPr wrap="none" rtlCol="0">
            <a:spAutoFit/>
          </a:bodyPr>
          <a:lstStyle/>
          <a:p>
            <a:r>
              <a:rPr lang="en-AU" dirty="0"/>
              <a:t>Contracts bid and their success rate</a:t>
            </a:r>
          </a:p>
        </p:txBody>
      </p:sp>
    </p:spTree>
    <p:extLst>
      <p:ext uri="{BB962C8B-B14F-4D97-AF65-F5344CB8AC3E}">
        <p14:creationId xmlns:p14="http://schemas.microsoft.com/office/powerpoint/2010/main" val="27551251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EF2B55C0-59F6-329E-7AB1-05FD2AAFD3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635B3-CE51-0FDF-82A6-90DAF599F645}"/>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1</a:t>
            </a:r>
            <a:endParaRPr lang="en-AU" sz="2800" dirty="0"/>
          </a:p>
        </p:txBody>
      </p:sp>
      <p:pic>
        <p:nvPicPr>
          <p:cNvPr id="4" name="Picture 3">
            <a:extLst>
              <a:ext uri="{FF2B5EF4-FFF2-40B4-BE49-F238E27FC236}">
                <a16:creationId xmlns:a16="http://schemas.microsoft.com/office/drawing/2014/main" id="{DA2CDFD7-7A1A-26F2-7293-AD44242E141C}"/>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8" name="TextBox 7">
            <a:extLst>
              <a:ext uri="{FF2B5EF4-FFF2-40B4-BE49-F238E27FC236}">
                <a16:creationId xmlns:a16="http://schemas.microsoft.com/office/drawing/2014/main" id="{96E5193A-9F92-C1C0-4961-E9DB384BC2BD}"/>
              </a:ext>
            </a:extLst>
          </p:cNvPr>
          <p:cNvSpPr txBox="1"/>
          <p:nvPr/>
        </p:nvSpPr>
        <p:spPr>
          <a:xfrm>
            <a:off x="605274" y="1028343"/>
            <a:ext cx="72932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Contract is</a:t>
            </a:r>
            <a:r>
              <a:rPr lang="en-AU" b="1" dirty="0">
                <a:solidFill>
                  <a:prstClr val="black"/>
                </a:solidFill>
                <a:latin typeface="Calibri" panose="020F0502020204030204"/>
              </a:rPr>
              <a:t> 4S </a:t>
            </a:r>
            <a:r>
              <a:rPr lang="en-AU" dirty="0">
                <a:solidFill>
                  <a:prstClr val="black"/>
                </a:solidFill>
                <a:latin typeface="Calibri" panose="020F0502020204030204"/>
              </a:rPr>
              <a:t>by North.</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East leads a small club.  How do you plan on playing this hand ?</a:t>
            </a:r>
          </a:p>
        </p:txBody>
      </p:sp>
      <p:pic>
        <p:nvPicPr>
          <p:cNvPr id="14" name="Picture 13">
            <a:extLst>
              <a:ext uri="{FF2B5EF4-FFF2-40B4-BE49-F238E27FC236}">
                <a16:creationId xmlns:a16="http://schemas.microsoft.com/office/drawing/2014/main" id="{1DECD9B7-2973-F8EC-098F-68631046F478}"/>
              </a:ext>
            </a:extLst>
          </p:cNvPr>
          <p:cNvPicPr>
            <a:picLocks noChangeAspect="1"/>
          </p:cNvPicPr>
          <p:nvPr/>
        </p:nvPicPr>
        <p:blipFill>
          <a:blip r:embed="rId4"/>
          <a:stretch>
            <a:fillRect/>
          </a:stretch>
        </p:blipFill>
        <p:spPr>
          <a:xfrm>
            <a:off x="8172735" y="1238060"/>
            <a:ext cx="2499577" cy="4381880"/>
          </a:xfrm>
          <a:prstGeom prst="rect">
            <a:avLst/>
          </a:prstGeom>
        </p:spPr>
      </p:pic>
    </p:spTree>
    <p:extLst>
      <p:ext uri="{BB962C8B-B14F-4D97-AF65-F5344CB8AC3E}">
        <p14:creationId xmlns:p14="http://schemas.microsoft.com/office/powerpoint/2010/main" val="39183502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33E9BBC8-86EA-52C4-958C-A2E94A3528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9C6E0-BD16-4401-762D-90D27AC437F2}"/>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1</a:t>
            </a:r>
            <a:endParaRPr lang="en-AU" sz="2800" dirty="0"/>
          </a:p>
        </p:txBody>
      </p:sp>
      <p:pic>
        <p:nvPicPr>
          <p:cNvPr id="4" name="Picture 3">
            <a:extLst>
              <a:ext uri="{FF2B5EF4-FFF2-40B4-BE49-F238E27FC236}">
                <a16:creationId xmlns:a16="http://schemas.microsoft.com/office/drawing/2014/main" id="{47263D58-971B-7D6C-11BB-52A04FFF3F09}"/>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8" name="TextBox 7">
            <a:extLst>
              <a:ext uri="{FF2B5EF4-FFF2-40B4-BE49-F238E27FC236}">
                <a16:creationId xmlns:a16="http://schemas.microsoft.com/office/drawing/2014/main" id="{D24BB167-7578-A33A-37A6-2550A6687A4E}"/>
              </a:ext>
            </a:extLst>
          </p:cNvPr>
          <p:cNvSpPr txBox="1"/>
          <p:nvPr/>
        </p:nvSpPr>
        <p:spPr>
          <a:xfrm>
            <a:off x="605274" y="1028343"/>
            <a:ext cx="7293249"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In a trump contract, you usually start off by counting your losers.  Start with the hand with the most trumps; and then go suit by suit, using the cards from both hands for that suit and count how many high cards are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So using North’s hand we have: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losers in spades (the jack is in souths hand)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One loser in hearts (we are missing the Ace)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One loser in diamonds (we have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Akx</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And no losers in clubs (we have AK)</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Now </a:t>
            </a:r>
            <a:r>
              <a:rPr lang="en-AU" b="1" dirty="0">
                <a:solidFill>
                  <a:prstClr val="black"/>
                </a:solidFill>
                <a:latin typeface="Calibri" panose="020F0502020204030204"/>
              </a:rPr>
              <a:t>count your trumps</a:t>
            </a:r>
            <a:r>
              <a:rPr lang="en-AU" dirty="0">
                <a:solidFill>
                  <a:prstClr val="black"/>
                </a:solidFill>
                <a:latin typeface="Calibri" panose="020F0502020204030204"/>
              </a:rPr>
              <a:t>.  How many do the opponents have.  How are they likely to split ?</a:t>
            </a: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In trumps, if we have enough winners in side suits, it is best to draw trumps first and then play our winners in the side suits (</a:t>
            </a:r>
            <a:r>
              <a:rPr lang="en-AU" dirty="0" err="1">
                <a:solidFill>
                  <a:prstClr val="black"/>
                </a:solidFill>
                <a:latin typeface="Calibri" panose="020F0502020204030204"/>
              </a:rPr>
              <a:t>ie</a:t>
            </a:r>
            <a:r>
              <a:rPr lang="en-AU" dirty="0">
                <a:solidFill>
                  <a:prstClr val="black"/>
                </a:solidFill>
                <a:latin typeface="Calibri" panose="020F0502020204030204"/>
              </a:rPr>
              <a:t> we don’t want our opponents to trump in).</a:t>
            </a:r>
          </a:p>
          <a:p>
            <a:pPr marR="0" lvl="0" algn="l" defTabSz="914400" rtl="0" eaLnBrk="1" fontAlgn="auto" latinLnBrk="0" hangingPunct="1">
              <a:lnSpc>
                <a:spcPct val="100000"/>
              </a:lnSpc>
              <a:spcBef>
                <a:spcPts val="0"/>
              </a:spcBef>
              <a:spcAft>
                <a:spcPts val="0"/>
              </a:spcAft>
              <a:buClrTx/>
              <a:buSzTx/>
              <a:tabLst/>
              <a:defRPr/>
            </a:pPr>
            <a:endParaRPr lang="en-AU" b="1"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Plan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draw trumps; win off suit tricks. (losing one heart and one diamond)</a:t>
            </a:r>
          </a:p>
        </p:txBody>
      </p:sp>
      <p:pic>
        <p:nvPicPr>
          <p:cNvPr id="14" name="Picture 13">
            <a:extLst>
              <a:ext uri="{FF2B5EF4-FFF2-40B4-BE49-F238E27FC236}">
                <a16:creationId xmlns:a16="http://schemas.microsoft.com/office/drawing/2014/main" id="{2BC71B59-2A29-A50C-1206-C632B0A364E0}"/>
              </a:ext>
            </a:extLst>
          </p:cNvPr>
          <p:cNvPicPr>
            <a:picLocks noChangeAspect="1"/>
          </p:cNvPicPr>
          <p:nvPr/>
        </p:nvPicPr>
        <p:blipFill>
          <a:blip r:embed="rId4"/>
          <a:stretch>
            <a:fillRect/>
          </a:stretch>
        </p:blipFill>
        <p:spPr>
          <a:xfrm>
            <a:off x="8172735" y="1238060"/>
            <a:ext cx="2499577" cy="4381880"/>
          </a:xfrm>
          <a:prstGeom prst="rect">
            <a:avLst/>
          </a:prstGeom>
        </p:spPr>
      </p:pic>
    </p:spTree>
    <p:extLst>
      <p:ext uri="{BB962C8B-B14F-4D97-AF65-F5344CB8AC3E}">
        <p14:creationId xmlns:p14="http://schemas.microsoft.com/office/powerpoint/2010/main" val="10761342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A8242FF3-D046-32C9-E747-D1C9B7CC65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C9BBE8-5385-D76E-6B5A-56DD116880E7}"/>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2</a:t>
            </a:r>
            <a:endParaRPr lang="en-AU" sz="2800" dirty="0"/>
          </a:p>
        </p:txBody>
      </p:sp>
      <p:pic>
        <p:nvPicPr>
          <p:cNvPr id="4" name="Picture 3">
            <a:extLst>
              <a:ext uri="{FF2B5EF4-FFF2-40B4-BE49-F238E27FC236}">
                <a16:creationId xmlns:a16="http://schemas.microsoft.com/office/drawing/2014/main" id="{5CDB1082-775D-A023-02C8-C1C37E206B5F}"/>
              </a:ext>
            </a:extLst>
          </p:cNvPr>
          <p:cNvPicPr>
            <a:picLocks noChangeAspect="1"/>
          </p:cNvPicPr>
          <p:nvPr/>
        </p:nvPicPr>
        <p:blipFill>
          <a:blip r:embed="rId3"/>
          <a:stretch>
            <a:fillRect/>
          </a:stretch>
        </p:blipFill>
        <p:spPr>
          <a:xfrm>
            <a:off x="241991" y="1729592"/>
            <a:ext cx="449619" cy="3398815"/>
          </a:xfrm>
          <a:prstGeom prst="rect">
            <a:avLst/>
          </a:prstGeom>
        </p:spPr>
      </p:pic>
      <p:sp>
        <p:nvSpPr>
          <p:cNvPr id="8" name="TextBox 7">
            <a:extLst>
              <a:ext uri="{FF2B5EF4-FFF2-40B4-BE49-F238E27FC236}">
                <a16:creationId xmlns:a16="http://schemas.microsoft.com/office/drawing/2014/main" id="{B76931C9-A8FF-55F6-255D-6ADA91A6F327}"/>
              </a:ext>
            </a:extLst>
          </p:cNvPr>
          <p:cNvSpPr txBox="1"/>
          <p:nvPr/>
        </p:nvSpPr>
        <p:spPr>
          <a:xfrm>
            <a:off x="3629221" y="1028342"/>
            <a:ext cx="80845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a:defRPr/>
            </a:pPr>
            <a:r>
              <a:rPr lang="en-AU" dirty="0">
                <a:solidFill>
                  <a:prstClr val="black"/>
                </a:solidFill>
              </a:rPr>
              <a:t>Contract is</a:t>
            </a:r>
            <a:r>
              <a:rPr lang="en-AU" b="1" dirty="0">
                <a:solidFill>
                  <a:prstClr val="black"/>
                </a:solidFill>
              </a:rPr>
              <a:t> 2S </a:t>
            </a:r>
            <a:r>
              <a:rPr lang="en-AU" dirty="0">
                <a:solidFill>
                  <a:prstClr val="black"/>
                </a:solidFill>
              </a:rPr>
              <a:t>by South.</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West leads a small club again </a:t>
            </a:r>
            <a:r>
              <a:rPr lang="en-AU" dirty="0">
                <a:solidFill>
                  <a:prstClr val="black"/>
                </a:solidFill>
                <a:latin typeface="Calibri" panose="020F0502020204030204"/>
                <a:sym typeface="Wingdings" panose="05000000000000000000" pitchFamily="2" charset="2"/>
              </a:rPr>
              <a:t>  how do you plan on playing this hand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303C061-29D0-CA9A-F84A-FB144E6F3BBB}"/>
              </a:ext>
            </a:extLst>
          </p:cNvPr>
          <p:cNvPicPr>
            <a:picLocks noChangeAspect="1"/>
          </p:cNvPicPr>
          <p:nvPr/>
        </p:nvPicPr>
        <p:blipFill>
          <a:blip r:embed="rId4"/>
          <a:stretch>
            <a:fillRect/>
          </a:stretch>
        </p:blipFill>
        <p:spPr>
          <a:xfrm>
            <a:off x="1032558" y="1215197"/>
            <a:ext cx="2255715" cy="4427604"/>
          </a:xfrm>
          <a:prstGeom prst="rect">
            <a:avLst/>
          </a:prstGeom>
        </p:spPr>
      </p:pic>
    </p:spTree>
    <p:extLst>
      <p:ext uri="{BB962C8B-B14F-4D97-AF65-F5344CB8AC3E}">
        <p14:creationId xmlns:p14="http://schemas.microsoft.com/office/powerpoint/2010/main" val="37062835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D9CB0EFB-9C97-C7E9-CB8F-4022F40FB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9F1042-0EFE-0084-25FD-C1A4BD60F97E}"/>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2</a:t>
            </a:r>
            <a:endParaRPr lang="en-AU" sz="2800" dirty="0"/>
          </a:p>
        </p:txBody>
      </p:sp>
      <p:pic>
        <p:nvPicPr>
          <p:cNvPr id="4" name="Picture 3">
            <a:extLst>
              <a:ext uri="{FF2B5EF4-FFF2-40B4-BE49-F238E27FC236}">
                <a16:creationId xmlns:a16="http://schemas.microsoft.com/office/drawing/2014/main" id="{F0485394-19FA-5DB8-EAE4-6EFEE9B7F5C9}"/>
              </a:ext>
            </a:extLst>
          </p:cNvPr>
          <p:cNvPicPr>
            <a:picLocks noChangeAspect="1"/>
          </p:cNvPicPr>
          <p:nvPr/>
        </p:nvPicPr>
        <p:blipFill>
          <a:blip r:embed="rId3"/>
          <a:stretch>
            <a:fillRect/>
          </a:stretch>
        </p:blipFill>
        <p:spPr>
          <a:xfrm>
            <a:off x="241991" y="1729592"/>
            <a:ext cx="449619" cy="3398815"/>
          </a:xfrm>
          <a:prstGeom prst="rect">
            <a:avLst/>
          </a:prstGeom>
        </p:spPr>
      </p:pic>
      <p:sp>
        <p:nvSpPr>
          <p:cNvPr id="8" name="TextBox 7">
            <a:extLst>
              <a:ext uri="{FF2B5EF4-FFF2-40B4-BE49-F238E27FC236}">
                <a16:creationId xmlns:a16="http://schemas.microsoft.com/office/drawing/2014/main" id="{2E29160C-C6AA-B0DB-D0A0-8FA113590CEF}"/>
              </a:ext>
            </a:extLst>
          </p:cNvPr>
          <p:cNvSpPr txBox="1"/>
          <p:nvPr/>
        </p:nvSpPr>
        <p:spPr>
          <a:xfrm>
            <a:off x="3629221" y="1028342"/>
            <a:ext cx="8084558"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Trump contract again – count your losers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So using North’s hand we have: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spades we have three losers (AKQ)</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One loser in hearts (we are missing the Ace)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losers in diamonds (we have AKQ)</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And no losers in clubs (we have AK)</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defRPr/>
            </a:pPr>
            <a:r>
              <a:rPr lang="en-AU" dirty="0">
                <a:solidFill>
                  <a:prstClr val="black"/>
                </a:solidFill>
              </a:rPr>
              <a:t>Now </a:t>
            </a:r>
            <a:r>
              <a:rPr lang="en-AU" b="1" dirty="0">
                <a:solidFill>
                  <a:prstClr val="black"/>
                </a:solidFill>
              </a:rPr>
              <a:t>count your trumps</a:t>
            </a:r>
            <a:r>
              <a:rPr lang="en-AU" dirty="0">
                <a:solidFill>
                  <a:prstClr val="black"/>
                </a:solidFill>
              </a:rPr>
              <a:t>.  How many do the opponents have.  How are they likely to split ?</a:t>
            </a:r>
          </a:p>
          <a:p>
            <a:pPr marR="0" lvl="0" algn="l" defTabSz="914400" rtl="0" eaLnBrk="1" fontAlgn="auto" latinLnBrk="0" hangingPunct="1">
              <a:lnSpc>
                <a:spcPct val="100000"/>
              </a:lnSpc>
              <a:spcBef>
                <a:spcPts val="0"/>
              </a:spcBef>
              <a:spcAft>
                <a:spcPts val="0"/>
              </a:spcAft>
              <a:buClrTx/>
              <a:buSzTx/>
              <a:tabLst/>
              <a:defRPr/>
            </a:pPr>
            <a:endParaRPr lang="en-AU"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Despite those losing trumps; we still have great off suit winners – so get rid of opponents’ trumps (yes, we will lose a few tricks) *before* being tempted to take your off suit winners.</a:t>
            </a: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NOTE: though we count three losers in spades, how many do you think we are likely to lose ?</a:t>
            </a: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b="1" dirty="0">
                <a:solidFill>
                  <a:prstClr val="black"/>
                </a:solidFill>
                <a:latin typeface="Calibri" panose="020F0502020204030204"/>
              </a:rPr>
              <a:t>Plan</a:t>
            </a:r>
            <a:r>
              <a:rPr lang="en-AU" dirty="0">
                <a:solidFill>
                  <a:prstClr val="black"/>
                </a:solidFill>
                <a:latin typeface="Calibri" panose="020F0502020204030204"/>
              </a:rPr>
              <a:t> = draw trumps (losing three rounds); then play off suit tricks (losing a further one)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6DE99F4-8D05-1106-59FE-EFD86BE385B0}"/>
              </a:ext>
            </a:extLst>
          </p:cNvPr>
          <p:cNvPicPr>
            <a:picLocks noChangeAspect="1"/>
          </p:cNvPicPr>
          <p:nvPr/>
        </p:nvPicPr>
        <p:blipFill>
          <a:blip r:embed="rId4"/>
          <a:stretch>
            <a:fillRect/>
          </a:stretch>
        </p:blipFill>
        <p:spPr>
          <a:xfrm>
            <a:off x="1032558" y="1215197"/>
            <a:ext cx="2255715" cy="4427604"/>
          </a:xfrm>
          <a:prstGeom prst="rect">
            <a:avLst/>
          </a:prstGeom>
        </p:spPr>
      </p:pic>
    </p:spTree>
    <p:extLst>
      <p:ext uri="{BB962C8B-B14F-4D97-AF65-F5344CB8AC3E}">
        <p14:creationId xmlns:p14="http://schemas.microsoft.com/office/powerpoint/2010/main" val="14703903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1975E0AC-35F2-1FE1-146D-B4D6FB1FA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1E5A9-AA94-1125-2EC3-99885D0C0EBC}"/>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3</a:t>
            </a:r>
            <a:endParaRPr lang="en-AU" sz="2800" dirty="0"/>
          </a:p>
        </p:txBody>
      </p:sp>
      <p:pic>
        <p:nvPicPr>
          <p:cNvPr id="4" name="Picture 3">
            <a:extLst>
              <a:ext uri="{FF2B5EF4-FFF2-40B4-BE49-F238E27FC236}">
                <a16:creationId xmlns:a16="http://schemas.microsoft.com/office/drawing/2014/main" id="{E173B245-59A8-E262-24BD-9C748F133F94}"/>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8" name="TextBox 7">
            <a:extLst>
              <a:ext uri="{FF2B5EF4-FFF2-40B4-BE49-F238E27FC236}">
                <a16:creationId xmlns:a16="http://schemas.microsoft.com/office/drawing/2014/main" id="{B671E93A-76A7-D134-E35F-7BF4F567491A}"/>
              </a:ext>
            </a:extLst>
          </p:cNvPr>
          <p:cNvSpPr txBox="1"/>
          <p:nvPr/>
        </p:nvSpPr>
        <p:spPr>
          <a:xfrm>
            <a:off x="605274" y="1028343"/>
            <a:ext cx="72932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Contract is</a:t>
            </a:r>
            <a:r>
              <a:rPr lang="en-AU" b="1" dirty="0">
                <a:solidFill>
                  <a:prstClr val="black"/>
                </a:solidFill>
                <a:latin typeface="Calibri" panose="020F0502020204030204"/>
              </a:rPr>
              <a:t> 4S </a:t>
            </a:r>
            <a:r>
              <a:rPr lang="en-AU" dirty="0">
                <a:solidFill>
                  <a:prstClr val="black"/>
                </a:solidFill>
                <a:latin typeface="Calibri" panose="020F0502020204030204"/>
              </a:rPr>
              <a:t>by </a:t>
            </a:r>
            <a:r>
              <a:rPr lang="en-AU" b="1" dirty="0">
                <a:solidFill>
                  <a:prstClr val="black"/>
                </a:solidFill>
                <a:latin typeface="Calibri" panose="020F0502020204030204"/>
              </a:rPr>
              <a:t>North</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East leads a small club – what is the plan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1319E04-AF9A-37A8-94CC-D58B1B658788}"/>
              </a:ext>
            </a:extLst>
          </p:cNvPr>
          <p:cNvPicPr>
            <a:picLocks noChangeAspect="1"/>
          </p:cNvPicPr>
          <p:nvPr/>
        </p:nvPicPr>
        <p:blipFill>
          <a:blip r:embed="rId4"/>
          <a:stretch>
            <a:fillRect/>
          </a:stretch>
        </p:blipFill>
        <p:spPr>
          <a:xfrm>
            <a:off x="8455398" y="1264881"/>
            <a:ext cx="2621507" cy="4564776"/>
          </a:xfrm>
          <a:prstGeom prst="rect">
            <a:avLst/>
          </a:prstGeom>
        </p:spPr>
      </p:pic>
    </p:spTree>
    <p:extLst>
      <p:ext uri="{BB962C8B-B14F-4D97-AF65-F5344CB8AC3E}">
        <p14:creationId xmlns:p14="http://schemas.microsoft.com/office/powerpoint/2010/main" val="1562409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415739C5-32EC-176D-A416-BBC78ACC24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C70E65-2086-62F9-DC08-7366D834227E}"/>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3</a:t>
            </a:r>
            <a:endParaRPr lang="en-AU" sz="2800" dirty="0"/>
          </a:p>
        </p:txBody>
      </p:sp>
      <p:pic>
        <p:nvPicPr>
          <p:cNvPr id="4" name="Picture 3">
            <a:extLst>
              <a:ext uri="{FF2B5EF4-FFF2-40B4-BE49-F238E27FC236}">
                <a16:creationId xmlns:a16="http://schemas.microsoft.com/office/drawing/2014/main" id="{4F21EF5B-7B94-9E47-BA68-DEEBE495F79B}"/>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8" name="TextBox 7">
            <a:extLst>
              <a:ext uri="{FF2B5EF4-FFF2-40B4-BE49-F238E27FC236}">
                <a16:creationId xmlns:a16="http://schemas.microsoft.com/office/drawing/2014/main" id="{43EB2DF7-79DB-70EF-C939-9F0167B96E3F}"/>
              </a:ext>
            </a:extLst>
          </p:cNvPr>
          <p:cNvSpPr txBox="1"/>
          <p:nvPr/>
        </p:nvSpPr>
        <p:spPr>
          <a:xfrm>
            <a:off x="605274" y="1028343"/>
            <a:ext cx="7293249"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Trumps again – lets count our losers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So using North’s hand we have: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Three losers in spades (AKQ)</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No losers in hearts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Four losers in diamonds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And no losers in clubs (we have AK)</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Now </a:t>
            </a:r>
            <a:r>
              <a:rPr lang="en-AU" b="1" dirty="0">
                <a:solidFill>
                  <a:prstClr val="black"/>
                </a:solidFill>
                <a:latin typeface="Calibri" panose="020F0502020204030204"/>
              </a:rPr>
              <a:t>count your trumps</a:t>
            </a:r>
            <a:r>
              <a:rPr lang="en-AU" dirty="0">
                <a:solidFill>
                  <a:prstClr val="black"/>
                </a:solidFill>
                <a:latin typeface="Calibri" panose="020F0502020204030204"/>
              </a:rPr>
              <a:t>.  How many do the opponents have.  How are they likely to split ?</a:t>
            </a: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In trumps, if we have a lot of losers in our side suits; we want to find a way to use our trumps to ruff those losers.  So now, we *don’t* want to start off by leading trumps, but we want to make our ruffs early.</a:t>
            </a:r>
          </a:p>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How are the d</a:t>
            </a:r>
            <a:r>
              <a:rPr lang="en-AU" dirty="0" err="1">
                <a:solidFill>
                  <a:prstClr val="black"/>
                </a:solidFill>
                <a:latin typeface="Calibri" panose="020F0502020204030204"/>
              </a:rPr>
              <a:t>iamonds</a:t>
            </a:r>
            <a:r>
              <a:rPr lang="en-AU" dirty="0">
                <a:solidFill>
                  <a:prstClr val="black"/>
                </a:solidFill>
                <a:latin typeface="Calibri" panose="020F0502020204030204"/>
              </a:rPr>
              <a:t> likely to split ? </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Is there another way to get rid of a losing diamond ?</a:t>
            </a:r>
          </a:p>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How </a:t>
            </a:r>
            <a:r>
              <a:rPr lang="en-AU" dirty="0">
                <a:solidFill>
                  <a:prstClr val="black"/>
                </a:solidFill>
                <a:latin typeface="Calibri" panose="020F0502020204030204"/>
              </a:rPr>
              <a:t>will we get back to the north hand ?</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Plan = win in North, D ruff, heart to A, D ruff; H to K; D ruff; AC; </a:t>
            </a:r>
            <a:r>
              <a:rPr lang="en-AU" dirty="0" err="1">
                <a:solidFill>
                  <a:prstClr val="black"/>
                </a:solidFill>
                <a:latin typeface="Calibri" panose="020F0502020204030204"/>
              </a:rPr>
              <a:t>xC</a:t>
            </a:r>
            <a:r>
              <a:rPr lang="en-AU" dirty="0">
                <a:solidFill>
                  <a:prstClr val="black"/>
                </a:solidFill>
                <a:latin typeface="Calibri" panose="020F0502020204030204"/>
              </a:rPr>
              <a:t> ruff; D ruff. Draw trumps.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29A7124-801A-824C-1B4D-934B8F355F83}"/>
              </a:ext>
            </a:extLst>
          </p:cNvPr>
          <p:cNvPicPr>
            <a:picLocks noChangeAspect="1"/>
          </p:cNvPicPr>
          <p:nvPr/>
        </p:nvPicPr>
        <p:blipFill>
          <a:blip r:embed="rId4"/>
          <a:stretch>
            <a:fillRect/>
          </a:stretch>
        </p:blipFill>
        <p:spPr>
          <a:xfrm>
            <a:off x="8455398" y="1264881"/>
            <a:ext cx="2621507" cy="4564776"/>
          </a:xfrm>
          <a:prstGeom prst="rect">
            <a:avLst/>
          </a:prstGeom>
        </p:spPr>
      </p:pic>
    </p:spTree>
    <p:extLst>
      <p:ext uri="{BB962C8B-B14F-4D97-AF65-F5344CB8AC3E}">
        <p14:creationId xmlns:p14="http://schemas.microsoft.com/office/powerpoint/2010/main" val="2641462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2F2436E7-B688-0001-6438-5A95D7DBF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EE163E-E74A-E85E-1462-FDFB94F370F1}"/>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Ch1. Play of the cards: who’s on first?</a:t>
            </a:r>
          </a:p>
        </p:txBody>
      </p:sp>
      <p:pic>
        <p:nvPicPr>
          <p:cNvPr id="4" name="Picture 3">
            <a:extLst>
              <a:ext uri="{FF2B5EF4-FFF2-40B4-BE49-F238E27FC236}">
                <a16:creationId xmlns:a16="http://schemas.microsoft.com/office/drawing/2014/main" id="{202DCD10-CB4D-464E-3F9E-D3EE3E3A5980}"/>
              </a:ext>
            </a:extLst>
          </p:cNvPr>
          <p:cNvPicPr>
            <a:picLocks noChangeAspect="1"/>
          </p:cNvPicPr>
          <p:nvPr/>
        </p:nvPicPr>
        <p:blipFill>
          <a:blip r:embed="rId3"/>
          <a:stretch>
            <a:fillRect/>
          </a:stretch>
        </p:blipFill>
        <p:spPr>
          <a:xfrm>
            <a:off x="259157" y="1667069"/>
            <a:ext cx="449619" cy="3398815"/>
          </a:xfrm>
          <a:prstGeom prst="rect">
            <a:avLst/>
          </a:prstGeom>
        </p:spPr>
      </p:pic>
      <p:graphicFrame>
        <p:nvGraphicFramePr>
          <p:cNvPr id="3" name="Table 2">
            <a:extLst>
              <a:ext uri="{FF2B5EF4-FFF2-40B4-BE49-F238E27FC236}">
                <a16:creationId xmlns:a16="http://schemas.microsoft.com/office/drawing/2014/main" id="{A5AF46E1-7BD3-9F93-F9F5-AE69BF63DAA1}"/>
              </a:ext>
            </a:extLst>
          </p:cNvPr>
          <p:cNvGraphicFramePr>
            <a:graphicFrameLocks noGrp="1"/>
          </p:cNvGraphicFramePr>
          <p:nvPr>
            <p:extLst>
              <p:ext uri="{D42A27DB-BD31-4B8C-83A1-F6EECF244321}">
                <p14:modId xmlns:p14="http://schemas.microsoft.com/office/powerpoint/2010/main" val="3002331566"/>
              </p:ext>
            </p:extLst>
          </p:nvPr>
        </p:nvGraphicFramePr>
        <p:xfrm>
          <a:off x="835572" y="548497"/>
          <a:ext cx="10909738" cy="2494280"/>
        </p:xfrm>
        <a:graphic>
          <a:graphicData uri="http://schemas.openxmlformats.org/drawingml/2006/table">
            <a:tbl>
              <a:tblPr firstRow="1" bandRow="1">
                <a:tableStyleId>{BDBED569-4797-4DF1-A0F4-6AAB3CD982D8}</a:tableStyleId>
              </a:tblPr>
              <a:tblGrid>
                <a:gridCol w="2453649">
                  <a:extLst>
                    <a:ext uri="{9D8B030D-6E8A-4147-A177-3AD203B41FA5}">
                      <a16:colId xmlns:a16="http://schemas.microsoft.com/office/drawing/2014/main" val="1942227517"/>
                    </a:ext>
                  </a:extLst>
                </a:gridCol>
                <a:gridCol w="8456089">
                  <a:extLst>
                    <a:ext uri="{9D8B030D-6E8A-4147-A177-3AD203B41FA5}">
                      <a16:colId xmlns:a16="http://schemas.microsoft.com/office/drawing/2014/main" val="3416418473"/>
                    </a:ext>
                  </a:extLst>
                </a:gridCol>
              </a:tblGrid>
              <a:tr h="370840">
                <a:tc>
                  <a:txBody>
                    <a:bodyPr/>
                    <a:lstStyle/>
                    <a:p>
                      <a:r>
                        <a:rPr lang="en-AU" dirty="0"/>
                        <a:t>Actor</a:t>
                      </a:r>
                    </a:p>
                  </a:txBody>
                  <a:tcPr/>
                </a:tc>
                <a:tc>
                  <a:txBody>
                    <a:bodyPr/>
                    <a:lstStyle/>
                    <a:p>
                      <a:r>
                        <a:rPr lang="en-AU" dirty="0"/>
                        <a:t>Determined by</a:t>
                      </a:r>
                    </a:p>
                  </a:txBody>
                  <a:tcPr/>
                </a:tc>
                <a:extLst>
                  <a:ext uri="{0D108BD9-81ED-4DB2-BD59-A6C34878D82A}">
                    <a16:rowId xmlns:a16="http://schemas.microsoft.com/office/drawing/2014/main" val="2484932777"/>
                  </a:ext>
                </a:extLst>
              </a:tr>
              <a:tr h="370840">
                <a:tc>
                  <a:txBody>
                    <a:bodyPr/>
                    <a:lstStyle/>
                    <a:p>
                      <a:r>
                        <a:rPr lang="en-AU" dirty="0"/>
                        <a:t>Who </a:t>
                      </a:r>
                      <a:r>
                        <a:rPr lang="en-AU" b="1" dirty="0"/>
                        <a:t>bids </a:t>
                      </a:r>
                      <a:r>
                        <a:rPr lang="en-AU" dirty="0"/>
                        <a:t>first</a:t>
                      </a:r>
                    </a:p>
                  </a:txBody>
                  <a:tcPr/>
                </a:tc>
                <a:tc>
                  <a:txBody>
                    <a:bodyPr/>
                    <a:lstStyle/>
                    <a:p>
                      <a:r>
                        <a:rPr lang="en-AU" dirty="0"/>
                        <a:t>The </a:t>
                      </a:r>
                      <a:r>
                        <a:rPr lang="en-AU" b="1" dirty="0"/>
                        <a:t>dealer</a:t>
                      </a:r>
                      <a:r>
                        <a:rPr lang="en-AU" dirty="0"/>
                        <a:t> bids first, then clockwise</a:t>
                      </a:r>
                    </a:p>
                  </a:txBody>
                  <a:tcPr/>
                </a:tc>
                <a:extLst>
                  <a:ext uri="{0D108BD9-81ED-4DB2-BD59-A6C34878D82A}">
                    <a16:rowId xmlns:a16="http://schemas.microsoft.com/office/drawing/2014/main" val="476191144"/>
                  </a:ext>
                </a:extLst>
              </a:tr>
              <a:tr h="370840">
                <a:tc>
                  <a:txBody>
                    <a:bodyPr/>
                    <a:lstStyle/>
                    <a:p>
                      <a:r>
                        <a:rPr lang="en-AU" dirty="0"/>
                        <a:t>Who’s the </a:t>
                      </a:r>
                      <a:r>
                        <a:rPr lang="en-AU" b="1" dirty="0"/>
                        <a:t>declarer</a:t>
                      </a:r>
                    </a:p>
                  </a:txBody>
                  <a:tcPr/>
                </a:tc>
                <a:tc>
                  <a:txBody>
                    <a:bodyPr/>
                    <a:lstStyle/>
                    <a:p>
                      <a:r>
                        <a:rPr lang="en-AU" dirty="0"/>
                        <a:t>The person on the side who won the auction, who </a:t>
                      </a:r>
                      <a:r>
                        <a:rPr lang="en-AU" b="1" dirty="0"/>
                        <a:t>first bid the contract suit</a:t>
                      </a:r>
                    </a:p>
                  </a:txBody>
                  <a:tcPr/>
                </a:tc>
                <a:extLst>
                  <a:ext uri="{0D108BD9-81ED-4DB2-BD59-A6C34878D82A}">
                    <a16:rowId xmlns:a16="http://schemas.microsoft.com/office/drawing/2014/main" val="1841110981"/>
                  </a:ext>
                </a:extLst>
              </a:tr>
              <a:tr h="370840">
                <a:tc>
                  <a:txBody>
                    <a:bodyPr/>
                    <a:lstStyle/>
                    <a:p>
                      <a:r>
                        <a:rPr lang="en-AU" dirty="0"/>
                        <a:t>Who’s the </a:t>
                      </a:r>
                      <a:r>
                        <a:rPr lang="en-AU" b="1" dirty="0"/>
                        <a:t>dummy</a:t>
                      </a:r>
                    </a:p>
                  </a:txBody>
                  <a:tcPr/>
                </a:tc>
                <a:tc>
                  <a:txBody>
                    <a:bodyPr/>
                    <a:lstStyle/>
                    <a:p>
                      <a:r>
                        <a:rPr lang="en-AU" dirty="0"/>
                        <a:t>The </a:t>
                      </a:r>
                      <a:r>
                        <a:rPr lang="en-AU" b="1" dirty="0"/>
                        <a:t>partner of the declarer</a:t>
                      </a:r>
                      <a:r>
                        <a:rPr lang="en-AU" dirty="0"/>
                        <a:t>.  Her hand goes down after the first lead</a:t>
                      </a:r>
                    </a:p>
                  </a:txBody>
                  <a:tcPr/>
                </a:tc>
                <a:extLst>
                  <a:ext uri="{0D108BD9-81ED-4DB2-BD59-A6C34878D82A}">
                    <a16:rowId xmlns:a16="http://schemas.microsoft.com/office/drawing/2014/main" val="3676252081"/>
                  </a:ext>
                </a:extLst>
              </a:tr>
              <a:tr h="370840">
                <a:tc>
                  <a:txBody>
                    <a:bodyPr/>
                    <a:lstStyle/>
                    <a:p>
                      <a:r>
                        <a:rPr lang="en-AU" dirty="0"/>
                        <a:t>Who are the </a:t>
                      </a:r>
                      <a:r>
                        <a:rPr lang="en-AU" b="1" dirty="0"/>
                        <a:t>defenders</a:t>
                      </a:r>
                    </a:p>
                  </a:txBody>
                  <a:tcPr/>
                </a:tc>
                <a:tc>
                  <a:txBody>
                    <a:bodyPr/>
                    <a:lstStyle/>
                    <a:p>
                      <a:r>
                        <a:rPr lang="en-AU" dirty="0"/>
                        <a:t>The team which did not win the contract</a:t>
                      </a:r>
                    </a:p>
                  </a:txBody>
                  <a:tcPr/>
                </a:tc>
                <a:extLst>
                  <a:ext uri="{0D108BD9-81ED-4DB2-BD59-A6C34878D82A}">
                    <a16:rowId xmlns:a16="http://schemas.microsoft.com/office/drawing/2014/main" val="4113327112"/>
                  </a:ext>
                </a:extLst>
              </a:tr>
              <a:tr h="370840">
                <a:tc>
                  <a:txBody>
                    <a:bodyPr/>
                    <a:lstStyle/>
                    <a:p>
                      <a:r>
                        <a:rPr lang="en-AU" dirty="0"/>
                        <a:t>Who </a:t>
                      </a:r>
                      <a:r>
                        <a:rPr lang="en-AU" b="1" dirty="0"/>
                        <a:t>leads</a:t>
                      </a:r>
                    </a:p>
                  </a:txBody>
                  <a:tcPr/>
                </a:tc>
                <a:tc>
                  <a:txBody>
                    <a:bodyPr/>
                    <a:lstStyle/>
                    <a:p>
                      <a:r>
                        <a:rPr lang="en-AU" dirty="0"/>
                        <a:t>The </a:t>
                      </a:r>
                      <a:r>
                        <a:rPr lang="en-AU" b="1" dirty="0"/>
                        <a:t>first lead </a:t>
                      </a:r>
                      <a:r>
                        <a:rPr lang="en-AU" dirty="0"/>
                        <a:t>is made by the </a:t>
                      </a:r>
                      <a:r>
                        <a:rPr lang="en-AU" b="1" dirty="0"/>
                        <a:t>defender on declarer’s left</a:t>
                      </a:r>
                      <a:r>
                        <a:rPr lang="en-AU" dirty="0"/>
                        <a:t>.  After that, the </a:t>
                      </a:r>
                      <a:r>
                        <a:rPr lang="en-AU" b="1" dirty="0"/>
                        <a:t>winner of the previous trick </a:t>
                      </a:r>
                      <a:r>
                        <a:rPr lang="en-AU" dirty="0"/>
                        <a:t>leads to the next trick</a:t>
                      </a:r>
                    </a:p>
                  </a:txBody>
                  <a:tcPr/>
                </a:tc>
                <a:extLst>
                  <a:ext uri="{0D108BD9-81ED-4DB2-BD59-A6C34878D82A}">
                    <a16:rowId xmlns:a16="http://schemas.microsoft.com/office/drawing/2014/main" val="1352649126"/>
                  </a:ext>
                </a:extLst>
              </a:tr>
            </a:tbl>
          </a:graphicData>
        </a:graphic>
      </p:graphicFrame>
      <p:graphicFrame>
        <p:nvGraphicFramePr>
          <p:cNvPr id="5" name="Table 4">
            <a:extLst>
              <a:ext uri="{FF2B5EF4-FFF2-40B4-BE49-F238E27FC236}">
                <a16:creationId xmlns:a16="http://schemas.microsoft.com/office/drawing/2014/main" id="{0BFDA2CF-1BAE-5E97-ACDF-C334FBB6B513}"/>
              </a:ext>
            </a:extLst>
          </p:cNvPr>
          <p:cNvGraphicFramePr>
            <a:graphicFrameLocks noGrp="1"/>
          </p:cNvGraphicFramePr>
          <p:nvPr>
            <p:extLst>
              <p:ext uri="{D42A27DB-BD31-4B8C-83A1-F6EECF244321}">
                <p14:modId xmlns:p14="http://schemas.microsoft.com/office/powerpoint/2010/main" val="1113568467"/>
              </p:ext>
            </p:extLst>
          </p:nvPr>
        </p:nvGraphicFramePr>
        <p:xfrm>
          <a:off x="835572" y="3103880"/>
          <a:ext cx="10909738" cy="3754120"/>
        </p:xfrm>
        <a:graphic>
          <a:graphicData uri="http://schemas.openxmlformats.org/drawingml/2006/table">
            <a:tbl>
              <a:tblPr firstRow="1" bandRow="1">
                <a:tableStyleId>{E8B1032C-EA38-4F05-BA0D-38AFFFC7BED3}</a:tableStyleId>
              </a:tblPr>
              <a:tblGrid>
                <a:gridCol w="2162172">
                  <a:extLst>
                    <a:ext uri="{9D8B030D-6E8A-4147-A177-3AD203B41FA5}">
                      <a16:colId xmlns:a16="http://schemas.microsoft.com/office/drawing/2014/main" val="157453785"/>
                    </a:ext>
                  </a:extLst>
                </a:gridCol>
                <a:gridCol w="8747566">
                  <a:extLst>
                    <a:ext uri="{9D8B030D-6E8A-4147-A177-3AD203B41FA5}">
                      <a16:colId xmlns:a16="http://schemas.microsoft.com/office/drawing/2014/main" val="779957588"/>
                    </a:ext>
                  </a:extLst>
                </a:gridCol>
              </a:tblGrid>
              <a:tr h="370840">
                <a:tc>
                  <a:txBody>
                    <a:bodyPr/>
                    <a:lstStyle/>
                    <a:p>
                      <a:r>
                        <a:rPr lang="en-AU" dirty="0"/>
                        <a:t>How do …</a:t>
                      </a:r>
                    </a:p>
                  </a:txBody>
                  <a:tcPr/>
                </a:tc>
                <a:tc>
                  <a:txBody>
                    <a:bodyPr/>
                    <a:lstStyle/>
                    <a:p>
                      <a:r>
                        <a:rPr lang="en-AU" dirty="0"/>
                        <a:t>Thus:</a:t>
                      </a:r>
                    </a:p>
                  </a:txBody>
                  <a:tcPr/>
                </a:tc>
                <a:extLst>
                  <a:ext uri="{0D108BD9-81ED-4DB2-BD59-A6C34878D82A}">
                    <a16:rowId xmlns:a16="http://schemas.microsoft.com/office/drawing/2014/main" val="1047060003"/>
                  </a:ext>
                </a:extLst>
              </a:tr>
              <a:tr h="370840">
                <a:tc>
                  <a:txBody>
                    <a:bodyPr/>
                    <a:lstStyle/>
                    <a:p>
                      <a:r>
                        <a:rPr lang="en-AU" dirty="0"/>
                        <a:t>I play my card to a trick</a:t>
                      </a:r>
                    </a:p>
                  </a:txBody>
                  <a:tcPr/>
                </a:tc>
                <a:tc>
                  <a:txBody>
                    <a:bodyPr/>
                    <a:lstStyle/>
                    <a:p>
                      <a:r>
                        <a:rPr lang="en-AU" dirty="0"/>
                        <a:t>At your turn, place the card face up in front of you (</a:t>
                      </a:r>
                      <a:r>
                        <a:rPr lang="en-AU" dirty="0" err="1"/>
                        <a:t>ie</a:t>
                      </a:r>
                      <a:r>
                        <a:rPr lang="en-AU" dirty="0"/>
                        <a:t> </a:t>
                      </a:r>
                      <a:r>
                        <a:rPr lang="en-AU" b="1" dirty="0"/>
                        <a:t>not</a:t>
                      </a:r>
                      <a:r>
                        <a:rPr lang="en-AU" dirty="0"/>
                        <a:t> in the centre of the table).  Don’t touch your cards until it is our turn to play</a:t>
                      </a:r>
                    </a:p>
                  </a:txBody>
                  <a:tcPr/>
                </a:tc>
                <a:extLst>
                  <a:ext uri="{0D108BD9-81ED-4DB2-BD59-A6C34878D82A}">
                    <a16:rowId xmlns:a16="http://schemas.microsoft.com/office/drawing/2014/main" val="3473213098"/>
                  </a:ext>
                </a:extLst>
              </a:tr>
              <a:tr h="370840">
                <a:tc>
                  <a:txBody>
                    <a:bodyPr/>
                    <a:lstStyle/>
                    <a:p>
                      <a:r>
                        <a:rPr lang="en-AU" dirty="0"/>
                        <a:t>es dummy put down her hand</a:t>
                      </a:r>
                    </a:p>
                  </a:txBody>
                  <a:tcPr/>
                </a:tc>
                <a:tc>
                  <a:txBody>
                    <a:bodyPr/>
                    <a:lstStyle/>
                    <a:p>
                      <a:r>
                        <a:rPr lang="en-AU" dirty="0"/>
                        <a:t>The four suits are laid on in four columns in front of you, in descending order with the highest ranked card nearest you.  In a trump contract, the trump suit should be placed furthest to your right</a:t>
                      </a:r>
                    </a:p>
                  </a:txBody>
                  <a:tcPr/>
                </a:tc>
                <a:extLst>
                  <a:ext uri="{0D108BD9-81ED-4DB2-BD59-A6C34878D82A}">
                    <a16:rowId xmlns:a16="http://schemas.microsoft.com/office/drawing/2014/main" val="3435766103"/>
                  </a:ext>
                </a:extLst>
              </a:tr>
              <a:tr h="370840">
                <a:tc>
                  <a:txBody>
                    <a:bodyPr/>
                    <a:lstStyle/>
                    <a:p>
                      <a:r>
                        <a:rPr lang="en-AU" dirty="0"/>
                        <a:t>I place my cards after a trick is played</a:t>
                      </a:r>
                    </a:p>
                  </a:txBody>
                  <a:tcPr/>
                </a:tc>
                <a:tc>
                  <a:txBody>
                    <a:bodyPr/>
                    <a:lstStyle/>
                    <a:p>
                      <a:r>
                        <a:rPr lang="en-AU" dirty="0"/>
                        <a:t>After each trick, turn over your card in front of you (</a:t>
                      </a:r>
                      <a:r>
                        <a:rPr lang="en-AU" dirty="0" err="1"/>
                        <a:t>ie</a:t>
                      </a:r>
                      <a:r>
                        <a:rPr lang="en-AU" dirty="0"/>
                        <a:t> it is not face down).  If you won the trick, the long edge points towards your team, if you lost the trick the long edge points towards the opponents.</a:t>
                      </a:r>
                    </a:p>
                  </a:txBody>
                  <a:tcPr/>
                </a:tc>
                <a:extLst>
                  <a:ext uri="{0D108BD9-81ED-4DB2-BD59-A6C34878D82A}">
                    <a16:rowId xmlns:a16="http://schemas.microsoft.com/office/drawing/2014/main" val="2561439078"/>
                  </a:ext>
                </a:extLst>
              </a:tr>
              <a:tr h="370840">
                <a:tc>
                  <a:txBody>
                    <a:bodyPr/>
                    <a:lstStyle/>
                    <a:p>
                      <a:r>
                        <a:rPr lang="en-AU" dirty="0"/>
                        <a:t>I hold these damn cards</a:t>
                      </a:r>
                    </a:p>
                  </a:txBody>
                  <a:tcPr/>
                </a:tc>
                <a:tc>
                  <a:txBody>
                    <a:bodyPr/>
                    <a:lstStyle/>
                    <a:p>
                      <a:r>
                        <a:rPr lang="en-AU" dirty="0"/>
                        <a:t>Chuckle, it’s a good question.  I usually set up my hand with alternating colours. I arrange each suit in ascending suit order.  To fan the cards, hold them in a stack in your preferred hand between thumb and forefinger and use the other hand to slowly fan them</a:t>
                      </a:r>
                    </a:p>
                  </a:txBody>
                  <a:tcPr/>
                </a:tc>
                <a:extLst>
                  <a:ext uri="{0D108BD9-81ED-4DB2-BD59-A6C34878D82A}">
                    <a16:rowId xmlns:a16="http://schemas.microsoft.com/office/drawing/2014/main" val="4188702631"/>
                  </a:ext>
                </a:extLst>
              </a:tr>
            </a:tbl>
          </a:graphicData>
        </a:graphic>
      </p:graphicFrame>
    </p:spTree>
    <p:extLst>
      <p:ext uri="{BB962C8B-B14F-4D97-AF65-F5344CB8AC3E}">
        <p14:creationId xmlns:p14="http://schemas.microsoft.com/office/powerpoint/2010/main" val="24412693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BA5C53B5-2DC7-B73F-3F58-48F750BF6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EF680-07DB-A571-EDAD-3EF5CB6C9E80}"/>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4</a:t>
            </a:r>
            <a:endParaRPr lang="en-AU" sz="2800" dirty="0"/>
          </a:p>
        </p:txBody>
      </p:sp>
      <p:pic>
        <p:nvPicPr>
          <p:cNvPr id="4" name="Picture 3">
            <a:extLst>
              <a:ext uri="{FF2B5EF4-FFF2-40B4-BE49-F238E27FC236}">
                <a16:creationId xmlns:a16="http://schemas.microsoft.com/office/drawing/2014/main" id="{FEDAE3FF-F657-40E7-E6B9-709CC032E30A}"/>
              </a:ext>
            </a:extLst>
          </p:cNvPr>
          <p:cNvPicPr>
            <a:picLocks noChangeAspect="1"/>
          </p:cNvPicPr>
          <p:nvPr/>
        </p:nvPicPr>
        <p:blipFill>
          <a:blip r:embed="rId3"/>
          <a:stretch>
            <a:fillRect/>
          </a:stretch>
        </p:blipFill>
        <p:spPr>
          <a:xfrm>
            <a:off x="241991" y="1729592"/>
            <a:ext cx="449619" cy="3398815"/>
          </a:xfrm>
          <a:prstGeom prst="rect">
            <a:avLst/>
          </a:prstGeom>
        </p:spPr>
      </p:pic>
      <p:sp>
        <p:nvSpPr>
          <p:cNvPr id="8" name="TextBox 7">
            <a:extLst>
              <a:ext uri="{FF2B5EF4-FFF2-40B4-BE49-F238E27FC236}">
                <a16:creationId xmlns:a16="http://schemas.microsoft.com/office/drawing/2014/main" id="{9F5F95B7-ECAB-A8DC-EDA2-7C529F196724}"/>
              </a:ext>
            </a:extLst>
          </p:cNvPr>
          <p:cNvSpPr txBox="1"/>
          <p:nvPr/>
        </p:nvSpPr>
        <p:spPr>
          <a:xfrm>
            <a:off x="3629221" y="1028342"/>
            <a:ext cx="808455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If one of your hands holds more of a particular suit – this is referred to as the long hand.  Unsurprisingly the other hand is referred to as the short hand.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On the lead of the KD by west, how many trump tricks can you win with this hand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When you eventually come to play your hearts, which hand should win the first trick, and why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33781D4-446E-B3AD-1F73-94291CBC7C2B}"/>
              </a:ext>
            </a:extLst>
          </p:cNvPr>
          <p:cNvPicPr>
            <a:picLocks noChangeAspect="1"/>
          </p:cNvPicPr>
          <p:nvPr/>
        </p:nvPicPr>
        <p:blipFill>
          <a:blip r:embed="rId4"/>
          <a:stretch>
            <a:fillRect/>
          </a:stretch>
        </p:blipFill>
        <p:spPr>
          <a:xfrm>
            <a:off x="1178375" y="1234249"/>
            <a:ext cx="2240474" cy="4389500"/>
          </a:xfrm>
          <a:prstGeom prst="rect">
            <a:avLst/>
          </a:prstGeom>
        </p:spPr>
      </p:pic>
    </p:spTree>
    <p:extLst>
      <p:ext uri="{BB962C8B-B14F-4D97-AF65-F5344CB8AC3E}">
        <p14:creationId xmlns:p14="http://schemas.microsoft.com/office/powerpoint/2010/main" val="14176752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1CE65006-07B2-7D72-2B72-C2269D28BB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4C986-3318-2E0D-E0C5-6D6F65914ADB}"/>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5</a:t>
            </a:r>
            <a:endParaRPr lang="en-AU" sz="2800" dirty="0"/>
          </a:p>
        </p:txBody>
      </p:sp>
      <p:pic>
        <p:nvPicPr>
          <p:cNvPr id="4" name="Picture 3">
            <a:extLst>
              <a:ext uri="{FF2B5EF4-FFF2-40B4-BE49-F238E27FC236}">
                <a16:creationId xmlns:a16="http://schemas.microsoft.com/office/drawing/2014/main" id="{DA3BC80F-24E3-4BD3-C688-B26A730F022C}"/>
              </a:ext>
            </a:extLst>
          </p:cNvPr>
          <p:cNvPicPr>
            <a:picLocks noChangeAspect="1"/>
          </p:cNvPicPr>
          <p:nvPr/>
        </p:nvPicPr>
        <p:blipFill>
          <a:blip r:embed="rId3"/>
          <a:stretch>
            <a:fillRect/>
          </a:stretch>
        </p:blipFill>
        <p:spPr>
          <a:xfrm>
            <a:off x="11356681" y="1493109"/>
            <a:ext cx="449619" cy="3398815"/>
          </a:xfrm>
          <a:prstGeom prst="rect">
            <a:avLst/>
          </a:prstGeom>
        </p:spPr>
      </p:pic>
      <p:sp>
        <p:nvSpPr>
          <p:cNvPr id="8" name="TextBox 7">
            <a:extLst>
              <a:ext uri="{FF2B5EF4-FFF2-40B4-BE49-F238E27FC236}">
                <a16:creationId xmlns:a16="http://schemas.microsoft.com/office/drawing/2014/main" id="{194CF323-4E68-F9E6-6908-2908F43BD85C}"/>
              </a:ext>
            </a:extLst>
          </p:cNvPr>
          <p:cNvSpPr txBox="1"/>
          <p:nvPr/>
        </p:nvSpPr>
        <p:spPr>
          <a:xfrm>
            <a:off x="646467" y="1493109"/>
            <a:ext cx="808455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On the lead of the KD by west, how many trump tricks can you win with this hand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What </a:t>
            </a:r>
            <a:r>
              <a:rPr lang="en-AU" dirty="0">
                <a:solidFill>
                  <a:prstClr val="black"/>
                </a:solidFill>
                <a:latin typeface="Calibri" panose="020F0502020204030204"/>
              </a:rPr>
              <a:t>if anything has changed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0F09A72-0CC9-39F3-E3B7-F47ED9C58659}"/>
              </a:ext>
            </a:extLst>
          </p:cNvPr>
          <p:cNvPicPr>
            <a:picLocks noChangeAspect="1"/>
          </p:cNvPicPr>
          <p:nvPr/>
        </p:nvPicPr>
        <p:blipFill>
          <a:blip r:embed="rId4"/>
          <a:stretch>
            <a:fillRect/>
          </a:stretch>
        </p:blipFill>
        <p:spPr>
          <a:xfrm>
            <a:off x="8957909" y="1160089"/>
            <a:ext cx="2171888" cy="4458086"/>
          </a:xfrm>
          <a:prstGeom prst="rect">
            <a:avLst/>
          </a:prstGeom>
        </p:spPr>
      </p:pic>
    </p:spTree>
    <p:extLst>
      <p:ext uri="{BB962C8B-B14F-4D97-AF65-F5344CB8AC3E}">
        <p14:creationId xmlns:p14="http://schemas.microsoft.com/office/powerpoint/2010/main" val="23186768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3AF3C8E7-1EF1-A8FE-7170-29DA19C6E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FD352-9617-9960-2F3E-68110EFF0BC3}"/>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No Trumps pt 1</a:t>
            </a:r>
            <a:endParaRPr lang="en-AU" sz="2800" dirty="0"/>
          </a:p>
        </p:txBody>
      </p:sp>
      <p:pic>
        <p:nvPicPr>
          <p:cNvPr id="4" name="Picture 3">
            <a:extLst>
              <a:ext uri="{FF2B5EF4-FFF2-40B4-BE49-F238E27FC236}">
                <a16:creationId xmlns:a16="http://schemas.microsoft.com/office/drawing/2014/main" id="{CD6DA73C-B16D-1E0D-FFE5-97FFE69C47B7}"/>
              </a:ext>
            </a:extLst>
          </p:cNvPr>
          <p:cNvPicPr>
            <a:picLocks noChangeAspect="1"/>
          </p:cNvPicPr>
          <p:nvPr/>
        </p:nvPicPr>
        <p:blipFill>
          <a:blip r:embed="rId3"/>
          <a:stretch>
            <a:fillRect/>
          </a:stretch>
        </p:blipFill>
        <p:spPr>
          <a:xfrm>
            <a:off x="241991" y="1729592"/>
            <a:ext cx="449619" cy="3398815"/>
          </a:xfrm>
          <a:prstGeom prst="rect">
            <a:avLst/>
          </a:prstGeom>
        </p:spPr>
      </p:pic>
      <p:sp>
        <p:nvSpPr>
          <p:cNvPr id="5" name="TextBox 4">
            <a:extLst>
              <a:ext uri="{FF2B5EF4-FFF2-40B4-BE49-F238E27FC236}">
                <a16:creationId xmlns:a16="http://schemas.microsoft.com/office/drawing/2014/main" id="{474FC8F6-A145-6327-78BB-FD73C8B96B08}"/>
              </a:ext>
            </a:extLst>
          </p:cNvPr>
          <p:cNvSpPr txBox="1"/>
          <p:nvPr/>
        </p:nvSpPr>
        <p:spPr>
          <a:xfrm>
            <a:off x="0" y="6488668"/>
            <a:ext cx="1632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plan.</a:t>
            </a:r>
          </a:p>
        </p:txBody>
      </p:sp>
      <p:sp>
        <p:nvSpPr>
          <p:cNvPr id="8" name="TextBox 7">
            <a:extLst>
              <a:ext uri="{FF2B5EF4-FFF2-40B4-BE49-F238E27FC236}">
                <a16:creationId xmlns:a16="http://schemas.microsoft.com/office/drawing/2014/main" id="{88D16D29-6C1B-047D-70C3-0348E924A69E}"/>
              </a:ext>
            </a:extLst>
          </p:cNvPr>
          <p:cNvSpPr txBox="1"/>
          <p:nvPr/>
        </p:nvSpPr>
        <p:spPr>
          <a:xfrm>
            <a:off x="3644987" y="1028342"/>
            <a:ext cx="80845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Contract is 3NT by North.  East leads JH.  What is the plan.</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C3BC7E1-4178-8B6B-2040-BD2BAA639E4E}"/>
              </a:ext>
            </a:extLst>
          </p:cNvPr>
          <p:cNvPicPr>
            <a:picLocks noChangeAspect="1"/>
          </p:cNvPicPr>
          <p:nvPr/>
        </p:nvPicPr>
        <p:blipFill>
          <a:blip r:embed="rId4"/>
          <a:stretch>
            <a:fillRect/>
          </a:stretch>
        </p:blipFill>
        <p:spPr>
          <a:xfrm>
            <a:off x="941110" y="1142801"/>
            <a:ext cx="2438611" cy="4572396"/>
          </a:xfrm>
          <a:prstGeom prst="rect">
            <a:avLst/>
          </a:prstGeom>
        </p:spPr>
      </p:pic>
    </p:spTree>
    <p:extLst>
      <p:ext uri="{BB962C8B-B14F-4D97-AF65-F5344CB8AC3E}">
        <p14:creationId xmlns:p14="http://schemas.microsoft.com/office/powerpoint/2010/main" val="20169624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B0B8C15F-8ACB-BFC0-990F-702AB7DF2B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E12D49-3514-FDAE-4ABE-3003DC9A4D61}"/>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No Trumps pt 1</a:t>
            </a:r>
            <a:endParaRPr lang="en-AU" sz="2800" dirty="0"/>
          </a:p>
        </p:txBody>
      </p:sp>
      <p:pic>
        <p:nvPicPr>
          <p:cNvPr id="4" name="Picture 3">
            <a:extLst>
              <a:ext uri="{FF2B5EF4-FFF2-40B4-BE49-F238E27FC236}">
                <a16:creationId xmlns:a16="http://schemas.microsoft.com/office/drawing/2014/main" id="{8D39DD9F-3704-BD87-E930-4C266954D455}"/>
              </a:ext>
            </a:extLst>
          </p:cNvPr>
          <p:cNvPicPr>
            <a:picLocks noChangeAspect="1"/>
          </p:cNvPicPr>
          <p:nvPr/>
        </p:nvPicPr>
        <p:blipFill>
          <a:blip r:embed="rId3"/>
          <a:stretch>
            <a:fillRect/>
          </a:stretch>
        </p:blipFill>
        <p:spPr>
          <a:xfrm>
            <a:off x="241991" y="1729592"/>
            <a:ext cx="449619" cy="3398815"/>
          </a:xfrm>
          <a:prstGeom prst="rect">
            <a:avLst/>
          </a:prstGeom>
        </p:spPr>
      </p:pic>
      <p:sp>
        <p:nvSpPr>
          <p:cNvPr id="5" name="TextBox 4">
            <a:extLst>
              <a:ext uri="{FF2B5EF4-FFF2-40B4-BE49-F238E27FC236}">
                <a16:creationId xmlns:a16="http://schemas.microsoft.com/office/drawing/2014/main" id="{7254C4F8-C1BB-FAC2-E7BE-B918F97FC72C}"/>
              </a:ext>
            </a:extLst>
          </p:cNvPr>
          <p:cNvSpPr txBox="1"/>
          <p:nvPr/>
        </p:nvSpPr>
        <p:spPr>
          <a:xfrm>
            <a:off x="0" y="6488668"/>
            <a:ext cx="1632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plan.</a:t>
            </a:r>
          </a:p>
        </p:txBody>
      </p:sp>
      <p:sp>
        <p:nvSpPr>
          <p:cNvPr id="8" name="TextBox 7">
            <a:extLst>
              <a:ext uri="{FF2B5EF4-FFF2-40B4-BE49-F238E27FC236}">
                <a16:creationId xmlns:a16="http://schemas.microsoft.com/office/drawing/2014/main" id="{A315478D-E8F7-A3C8-F167-AE3287EED435}"/>
              </a:ext>
            </a:extLst>
          </p:cNvPr>
          <p:cNvSpPr txBox="1"/>
          <p:nvPr/>
        </p:nvSpPr>
        <p:spPr>
          <a:xfrm>
            <a:off x="3629221" y="1028342"/>
            <a:ext cx="8084558"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There are lots of different approaches to counting tricks in no trumps.  I am going to propose that we count our tricks after ‘promoting’ where necessary (this is different to counting quick tricks or top tricks)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So using North’s hand we have: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spades we can win three tricks (after losing to AK)</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In hearts we can win three tricks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diamonds we can win two tricks (after losing to 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And in clubs we can win two tricks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So if things go our way, we can make 10 tricks.  In no trumps, you generally want to establish your long suit first – that is lose any losers you have to, and then the rest of the suit are winners.</a:t>
            </a: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Plan = on a heart lead, win in north, play small spade to jack. </a:t>
            </a:r>
            <a:r>
              <a:rPr lang="en-AU" dirty="0">
                <a:solidFill>
                  <a:prstClr val="black"/>
                </a:solidFill>
                <a:latin typeface="Calibri" panose="020F0502020204030204"/>
              </a:rPr>
              <a:t>Keep winning other suits and keep leading spades till we get rid of AK.  Next, make at least one Diamond winner (lose your losers early) then take your winners.</a:t>
            </a: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NOTE: in those diamonds, play honours from the short hand first</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3010F69-3E1B-66FB-C6FC-78FF731A33D2}"/>
              </a:ext>
            </a:extLst>
          </p:cNvPr>
          <p:cNvPicPr>
            <a:picLocks noChangeAspect="1"/>
          </p:cNvPicPr>
          <p:nvPr/>
        </p:nvPicPr>
        <p:blipFill>
          <a:blip r:embed="rId4"/>
          <a:stretch>
            <a:fillRect/>
          </a:stretch>
        </p:blipFill>
        <p:spPr>
          <a:xfrm>
            <a:off x="941110" y="1142801"/>
            <a:ext cx="2438611" cy="4572396"/>
          </a:xfrm>
          <a:prstGeom prst="rect">
            <a:avLst/>
          </a:prstGeom>
        </p:spPr>
      </p:pic>
    </p:spTree>
    <p:extLst>
      <p:ext uri="{BB962C8B-B14F-4D97-AF65-F5344CB8AC3E}">
        <p14:creationId xmlns:p14="http://schemas.microsoft.com/office/powerpoint/2010/main" val="38125863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8662470F-8E14-6289-13B3-942B1C00D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C8D4A-10AB-4003-02E9-A814583FEC62}"/>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No Trumps pt 2</a:t>
            </a:r>
            <a:endParaRPr lang="en-AU" sz="2800" dirty="0"/>
          </a:p>
        </p:txBody>
      </p:sp>
      <p:pic>
        <p:nvPicPr>
          <p:cNvPr id="4" name="Picture 3">
            <a:extLst>
              <a:ext uri="{FF2B5EF4-FFF2-40B4-BE49-F238E27FC236}">
                <a16:creationId xmlns:a16="http://schemas.microsoft.com/office/drawing/2014/main" id="{1F56A60C-9A46-F8B0-0EDF-DA1D0B93EACB}"/>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8" name="TextBox 7">
            <a:extLst>
              <a:ext uri="{FF2B5EF4-FFF2-40B4-BE49-F238E27FC236}">
                <a16:creationId xmlns:a16="http://schemas.microsoft.com/office/drawing/2014/main" id="{3055BC4E-6AE8-7F21-2846-DDA2D8189BCC}"/>
              </a:ext>
            </a:extLst>
          </p:cNvPr>
          <p:cNvSpPr txBox="1"/>
          <p:nvPr/>
        </p:nvSpPr>
        <p:spPr>
          <a:xfrm>
            <a:off x="557977" y="1028343"/>
            <a:ext cx="72932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Contract is 3NT by South.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West leads the 2C. What is the plan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E182ED7-CED3-4A19-EC26-5C7070499E85}"/>
              </a:ext>
            </a:extLst>
          </p:cNvPr>
          <p:cNvPicPr>
            <a:picLocks noChangeAspect="1"/>
          </p:cNvPicPr>
          <p:nvPr/>
        </p:nvPicPr>
        <p:blipFill>
          <a:blip r:embed="rId4"/>
          <a:stretch>
            <a:fillRect/>
          </a:stretch>
        </p:blipFill>
        <p:spPr>
          <a:xfrm>
            <a:off x="8428725" y="1497133"/>
            <a:ext cx="2674852" cy="4534293"/>
          </a:xfrm>
          <a:prstGeom prst="rect">
            <a:avLst/>
          </a:prstGeom>
        </p:spPr>
      </p:pic>
    </p:spTree>
    <p:extLst>
      <p:ext uri="{BB962C8B-B14F-4D97-AF65-F5344CB8AC3E}">
        <p14:creationId xmlns:p14="http://schemas.microsoft.com/office/powerpoint/2010/main" val="20112319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758D3C15-7B87-93C0-1701-D649762AF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1A0F81-2B0E-D341-4638-CB7E2ED1E986}"/>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No Trumps pt 2</a:t>
            </a:r>
            <a:endParaRPr lang="en-AU" sz="2800" dirty="0"/>
          </a:p>
        </p:txBody>
      </p:sp>
      <p:pic>
        <p:nvPicPr>
          <p:cNvPr id="4" name="Picture 3">
            <a:extLst>
              <a:ext uri="{FF2B5EF4-FFF2-40B4-BE49-F238E27FC236}">
                <a16:creationId xmlns:a16="http://schemas.microsoft.com/office/drawing/2014/main" id="{CC3F6A4E-48DB-2C7D-AE8F-2F0270564691}"/>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8" name="TextBox 7">
            <a:extLst>
              <a:ext uri="{FF2B5EF4-FFF2-40B4-BE49-F238E27FC236}">
                <a16:creationId xmlns:a16="http://schemas.microsoft.com/office/drawing/2014/main" id="{536105A0-148D-02D4-980A-D67E7FDE9156}"/>
              </a:ext>
            </a:extLst>
          </p:cNvPr>
          <p:cNvSpPr txBox="1"/>
          <p:nvPr/>
        </p:nvSpPr>
        <p:spPr>
          <a:xfrm>
            <a:off x="557977" y="1028343"/>
            <a:ext cx="7293249"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No Trumps – let’s count our tricks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So using North’s hand we have:</a:t>
            </a:r>
          </a:p>
          <a:p>
            <a:pPr marL="285750" lvl="0" indent="-285750">
              <a:buFontTx/>
              <a:buChar char="-"/>
              <a:defRPr/>
            </a:pPr>
            <a:r>
              <a:rPr lang="en-AU" dirty="0">
                <a:solidFill>
                  <a:prstClr val="black"/>
                </a:solidFill>
              </a:rPr>
              <a:t>In spades we can win five tricks (after losing to AK)</a:t>
            </a:r>
          </a:p>
          <a:p>
            <a:pPr marL="285750" lvl="0" indent="-285750">
              <a:buFontTx/>
              <a:buChar char="-"/>
              <a:defRPr/>
            </a:pPr>
            <a:r>
              <a:rPr lang="en-AU" dirty="0">
                <a:solidFill>
                  <a:prstClr val="black"/>
                </a:solidFill>
              </a:rPr>
              <a:t>In hearts we can win two definite tricks</a:t>
            </a:r>
          </a:p>
          <a:p>
            <a:pPr marL="285750" lvl="0" indent="-285750">
              <a:buFontTx/>
              <a:buChar char="-"/>
              <a:defRPr/>
            </a:pPr>
            <a:r>
              <a:rPr lang="en-AU" dirty="0">
                <a:solidFill>
                  <a:prstClr val="black"/>
                </a:solidFill>
              </a:rPr>
              <a:t>In diamonds we can win two tricks (after losing to A)</a:t>
            </a:r>
          </a:p>
          <a:p>
            <a:pPr marL="285750" lvl="0" indent="-285750">
              <a:buFontTx/>
              <a:buChar char="-"/>
              <a:defRPr/>
            </a:pPr>
            <a:r>
              <a:rPr lang="en-AU" dirty="0">
                <a:solidFill>
                  <a:prstClr val="black"/>
                </a:solidFill>
              </a:rPr>
              <a:t>And in clubs we can win two ? definite tricks</a:t>
            </a: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If things go our way, we can make ten definite tricks – can you see any potential problems ?</a:t>
            </a:r>
          </a:p>
          <a:p>
            <a:pPr marR="0" lvl="0" algn="l" defTabSz="914400" rtl="0" eaLnBrk="1" fontAlgn="auto" latinLnBrk="0" hangingPunct="1">
              <a:lnSpc>
                <a:spcPct val="100000"/>
              </a:lnSpc>
              <a:spcBef>
                <a:spcPts val="0"/>
              </a:spcBef>
              <a:spcAft>
                <a:spcPts val="0"/>
              </a:spcAft>
              <a:buClrTx/>
              <a:buSzTx/>
              <a:tabLst/>
              <a:defRPr/>
            </a:pPr>
            <a:endParaRPr lang="en-AU"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We need to establish those spades as our absolute first priority.</a:t>
            </a: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Our </a:t>
            </a:r>
            <a:r>
              <a:rPr lang="en-AU" b="1" dirty="0">
                <a:solidFill>
                  <a:prstClr val="black"/>
                </a:solidFill>
                <a:latin typeface="Calibri" panose="020F0502020204030204"/>
              </a:rPr>
              <a:t>plan</a:t>
            </a:r>
            <a:r>
              <a:rPr lang="en-AU" dirty="0">
                <a:solidFill>
                  <a:prstClr val="black"/>
                </a:solidFill>
                <a:latin typeface="Calibri" panose="020F0502020204030204"/>
              </a:rPr>
              <a:t> is: win in south hand with Q; lead JS to low spade; keep winning in south and keep leading spades till AK are both out.</a:t>
            </a: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Why lead the JS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Where is the KC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C8A5AF1-FF35-8804-931F-4B5A353AA96D}"/>
              </a:ext>
            </a:extLst>
          </p:cNvPr>
          <p:cNvPicPr>
            <a:picLocks noChangeAspect="1"/>
          </p:cNvPicPr>
          <p:nvPr/>
        </p:nvPicPr>
        <p:blipFill>
          <a:blip r:embed="rId4"/>
          <a:stretch>
            <a:fillRect/>
          </a:stretch>
        </p:blipFill>
        <p:spPr>
          <a:xfrm>
            <a:off x="8428725" y="1497133"/>
            <a:ext cx="2674852" cy="4534293"/>
          </a:xfrm>
          <a:prstGeom prst="rect">
            <a:avLst/>
          </a:prstGeom>
        </p:spPr>
      </p:pic>
    </p:spTree>
    <p:extLst>
      <p:ext uri="{BB962C8B-B14F-4D97-AF65-F5344CB8AC3E}">
        <p14:creationId xmlns:p14="http://schemas.microsoft.com/office/powerpoint/2010/main" val="40585437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1CCFEF3C-DDFB-6DE6-EF2F-352F0F582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788D15-E8E7-636A-2E8F-03BF617ECB73}"/>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No Trumps pt 3</a:t>
            </a:r>
            <a:endParaRPr lang="en-AU" sz="2800" dirty="0"/>
          </a:p>
        </p:txBody>
      </p:sp>
      <p:pic>
        <p:nvPicPr>
          <p:cNvPr id="4" name="Picture 3">
            <a:extLst>
              <a:ext uri="{FF2B5EF4-FFF2-40B4-BE49-F238E27FC236}">
                <a16:creationId xmlns:a16="http://schemas.microsoft.com/office/drawing/2014/main" id="{52F5D5E4-CE71-97E1-BB67-21675B5FF000}"/>
              </a:ext>
            </a:extLst>
          </p:cNvPr>
          <p:cNvPicPr>
            <a:picLocks noChangeAspect="1"/>
          </p:cNvPicPr>
          <p:nvPr/>
        </p:nvPicPr>
        <p:blipFill>
          <a:blip r:embed="rId3"/>
          <a:stretch>
            <a:fillRect/>
          </a:stretch>
        </p:blipFill>
        <p:spPr>
          <a:xfrm>
            <a:off x="241991" y="1729592"/>
            <a:ext cx="449619" cy="3398815"/>
          </a:xfrm>
          <a:prstGeom prst="rect">
            <a:avLst/>
          </a:prstGeom>
        </p:spPr>
      </p:pic>
      <p:sp>
        <p:nvSpPr>
          <p:cNvPr id="5" name="TextBox 4">
            <a:extLst>
              <a:ext uri="{FF2B5EF4-FFF2-40B4-BE49-F238E27FC236}">
                <a16:creationId xmlns:a16="http://schemas.microsoft.com/office/drawing/2014/main" id="{AE05B0E7-89E9-7A84-6A5E-816C679CD0AA}"/>
              </a:ext>
            </a:extLst>
          </p:cNvPr>
          <p:cNvSpPr txBox="1"/>
          <p:nvPr/>
        </p:nvSpPr>
        <p:spPr>
          <a:xfrm>
            <a:off x="0" y="6488668"/>
            <a:ext cx="1632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plan.</a:t>
            </a:r>
          </a:p>
        </p:txBody>
      </p:sp>
      <p:sp>
        <p:nvSpPr>
          <p:cNvPr id="8" name="TextBox 7">
            <a:extLst>
              <a:ext uri="{FF2B5EF4-FFF2-40B4-BE49-F238E27FC236}">
                <a16:creationId xmlns:a16="http://schemas.microsoft.com/office/drawing/2014/main" id="{AF4BF852-26D5-0001-92B5-FEA25B9F87D7}"/>
              </a:ext>
            </a:extLst>
          </p:cNvPr>
          <p:cNvSpPr txBox="1"/>
          <p:nvPr/>
        </p:nvSpPr>
        <p:spPr>
          <a:xfrm>
            <a:off x="3629221" y="1028342"/>
            <a:ext cx="80845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solidFill>
                  <a:prstClr val="black"/>
                </a:solidFill>
                <a:latin typeface="Calibri" panose="020F0502020204030204"/>
              </a:rPr>
              <a:t>Cotract</a:t>
            </a:r>
            <a:r>
              <a:rPr lang="en-AU" dirty="0">
                <a:solidFill>
                  <a:prstClr val="black"/>
                </a:solidFill>
                <a:latin typeface="Calibri" panose="020F0502020204030204"/>
              </a:rPr>
              <a:t> is 3NT by South.  </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West leads the 5C.   What is the plan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17A848B-57CA-8B36-DD31-D4A4E843C273}"/>
              </a:ext>
            </a:extLst>
          </p:cNvPr>
          <p:cNvPicPr>
            <a:picLocks noChangeAspect="1"/>
          </p:cNvPicPr>
          <p:nvPr/>
        </p:nvPicPr>
        <p:blipFill>
          <a:blip r:embed="rId4"/>
          <a:stretch>
            <a:fillRect/>
          </a:stretch>
        </p:blipFill>
        <p:spPr>
          <a:xfrm>
            <a:off x="891575" y="1203766"/>
            <a:ext cx="2537680" cy="4450466"/>
          </a:xfrm>
          <a:prstGeom prst="rect">
            <a:avLst/>
          </a:prstGeom>
        </p:spPr>
      </p:pic>
    </p:spTree>
    <p:extLst>
      <p:ext uri="{BB962C8B-B14F-4D97-AF65-F5344CB8AC3E}">
        <p14:creationId xmlns:p14="http://schemas.microsoft.com/office/powerpoint/2010/main" val="34501846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3F4A5862-739A-68C1-E447-D4F8AAE32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BA96C-F768-903E-3AA2-F923F7B74452}"/>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No Trumps pt 3</a:t>
            </a:r>
            <a:endParaRPr lang="en-AU" sz="2800" dirty="0"/>
          </a:p>
        </p:txBody>
      </p:sp>
      <p:pic>
        <p:nvPicPr>
          <p:cNvPr id="4" name="Picture 3">
            <a:extLst>
              <a:ext uri="{FF2B5EF4-FFF2-40B4-BE49-F238E27FC236}">
                <a16:creationId xmlns:a16="http://schemas.microsoft.com/office/drawing/2014/main" id="{CB7906E6-7687-B186-7E67-08375CCE2822}"/>
              </a:ext>
            </a:extLst>
          </p:cNvPr>
          <p:cNvPicPr>
            <a:picLocks noChangeAspect="1"/>
          </p:cNvPicPr>
          <p:nvPr/>
        </p:nvPicPr>
        <p:blipFill>
          <a:blip r:embed="rId3"/>
          <a:stretch>
            <a:fillRect/>
          </a:stretch>
        </p:blipFill>
        <p:spPr>
          <a:xfrm>
            <a:off x="241991" y="1729592"/>
            <a:ext cx="449619" cy="3398815"/>
          </a:xfrm>
          <a:prstGeom prst="rect">
            <a:avLst/>
          </a:prstGeom>
        </p:spPr>
      </p:pic>
      <p:sp>
        <p:nvSpPr>
          <p:cNvPr id="5" name="TextBox 4">
            <a:extLst>
              <a:ext uri="{FF2B5EF4-FFF2-40B4-BE49-F238E27FC236}">
                <a16:creationId xmlns:a16="http://schemas.microsoft.com/office/drawing/2014/main" id="{EE245CC6-7DB1-0627-B33B-EA3B2BBCBECB}"/>
              </a:ext>
            </a:extLst>
          </p:cNvPr>
          <p:cNvSpPr txBox="1"/>
          <p:nvPr/>
        </p:nvSpPr>
        <p:spPr>
          <a:xfrm>
            <a:off x="0" y="6488668"/>
            <a:ext cx="1632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plan.</a:t>
            </a:r>
          </a:p>
        </p:txBody>
      </p:sp>
      <p:sp>
        <p:nvSpPr>
          <p:cNvPr id="8" name="TextBox 7">
            <a:extLst>
              <a:ext uri="{FF2B5EF4-FFF2-40B4-BE49-F238E27FC236}">
                <a16:creationId xmlns:a16="http://schemas.microsoft.com/office/drawing/2014/main" id="{059BB440-4A74-5A44-E12B-81B895EFC79E}"/>
              </a:ext>
            </a:extLst>
          </p:cNvPr>
          <p:cNvSpPr txBox="1"/>
          <p:nvPr/>
        </p:nvSpPr>
        <p:spPr>
          <a:xfrm>
            <a:off x="3629221" y="1028342"/>
            <a:ext cx="8084558"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No trumps again – count our tricks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So using North’s hand we have: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spades we can win five tricks (after losing to 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In hearts we can win three definite tricks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diamonds we can win three definite tricks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And in clubs we can win one trick</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So if things go our way, we can make 12 tricks.  What can go wrong ?</a:t>
            </a:r>
          </a:p>
          <a:p>
            <a:pPr marR="0" lvl="0" algn="l" defTabSz="914400" rtl="0" eaLnBrk="1" fontAlgn="auto" latinLnBrk="0" hangingPunct="1">
              <a:lnSpc>
                <a:spcPct val="100000"/>
              </a:lnSpc>
              <a:spcBef>
                <a:spcPts val="0"/>
              </a:spcBef>
              <a:spcAft>
                <a:spcPts val="0"/>
              </a:spcAft>
              <a:buClrTx/>
              <a:buSzTx/>
              <a:tabLst/>
              <a:defRPr/>
            </a:pPr>
            <a:endParaRPr lang="en-AU"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West leads the 5C.  On any other lead we definitely make 12 tricks.  How many clubs are out.  How do you think they are likely to split ?  East plays the JC.  What do you play </a:t>
            </a: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Plan = it looks like West may have five clubs and East may have three.  So duck the first two rounds of clubs then win with the ace; then play my jack of spades and pray that east has the Ace and not West – because if East has the ace, she cant lead back to West’s two extra club winners</a:t>
            </a:r>
            <a:endParaRPr lang="en-AU"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DF4CD734-38DB-46E1-DC6C-B15818BDDC2D}"/>
              </a:ext>
            </a:extLst>
          </p:cNvPr>
          <p:cNvPicPr>
            <a:picLocks noChangeAspect="1"/>
          </p:cNvPicPr>
          <p:nvPr/>
        </p:nvPicPr>
        <p:blipFill>
          <a:blip r:embed="rId4"/>
          <a:stretch>
            <a:fillRect/>
          </a:stretch>
        </p:blipFill>
        <p:spPr>
          <a:xfrm>
            <a:off x="891575" y="1203766"/>
            <a:ext cx="2537680" cy="4450466"/>
          </a:xfrm>
          <a:prstGeom prst="rect">
            <a:avLst/>
          </a:prstGeom>
        </p:spPr>
      </p:pic>
    </p:spTree>
    <p:extLst>
      <p:ext uri="{BB962C8B-B14F-4D97-AF65-F5344CB8AC3E}">
        <p14:creationId xmlns:p14="http://schemas.microsoft.com/office/powerpoint/2010/main" val="2153379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C40970D1-C13E-C3EB-93FD-9DD473AB07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4DE1F-3DEC-9C01-5DCE-EA0C677E1202}"/>
              </a:ext>
            </a:extLst>
          </p:cNvPr>
          <p:cNvSpPr>
            <a:spLocks noGrp="1"/>
          </p:cNvSpPr>
          <p:nvPr>
            <p:ph type="title"/>
          </p:nvPr>
        </p:nvSpPr>
        <p:spPr>
          <a:xfrm>
            <a:off x="28035" y="-26220"/>
            <a:ext cx="12192001" cy="769620"/>
          </a:xfrm>
        </p:spPr>
        <p:txBody>
          <a:bodyPr>
            <a:normAutofit/>
          </a:bodyPr>
          <a:lstStyle/>
          <a:p>
            <a:r>
              <a:rPr lang="en-AU" sz="4000" dirty="0"/>
              <a:t>MBC Introduction to Bridge </a:t>
            </a:r>
            <a:r>
              <a:rPr lang="en-AU" sz="2800" dirty="0"/>
              <a:t>– Ch1. Play of the cards: review</a:t>
            </a:r>
          </a:p>
        </p:txBody>
      </p:sp>
      <p:pic>
        <p:nvPicPr>
          <p:cNvPr id="4" name="Picture 3">
            <a:extLst>
              <a:ext uri="{FF2B5EF4-FFF2-40B4-BE49-F238E27FC236}">
                <a16:creationId xmlns:a16="http://schemas.microsoft.com/office/drawing/2014/main" id="{223555AF-4E8F-8330-C442-50CD3D68A9A6}"/>
              </a:ext>
            </a:extLst>
          </p:cNvPr>
          <p:cNvPicPr>
            <a:picLocks noChangeAspect="1"/>
          </p:cNvPicPr>
          <p:nvPr/>
        </p:nvPicPr>
        <p:blipFill>
          <a:blip r:embed="rId3"/>
          <a:stretch>
            <a:fillRect/>
          </a:stretch>
        </p:blipFill>
        <p:spPr>
          <a:xfrm>
            <a:off x="11613206" y="1729592"/>
            <a:ext cx="449619" cy="3398815"/>
          </a:xfrm>
          <a:prstGeom prst="rect">
            <a:avLst/>
          </a:prstGeom>
        </p:spPr>
      </p:pic>
      <p:sp>
        <p:nvSpPr>
          <p:cNvPr id="5" name="TextBox 4">
            <a:extLst>
              <a:ext uri="{FF2B5EF4-FFF2-40B4-BE49-F238E27FC236}">
                <a16:creationId xmlns:a16="http://schemas.microsoft.com/office/drawing/2014/main" id="{1A743774-8DAD-F29D-F173-5B23555B7F14}"/>
              </a:ext>
            </a:extLst>
          </p:cNvPr>
          <p:cNvSpPr txBox="1"/>
          <p:nvPr/>
        </p:nvSpPr>
        <p:spPr>
          <a:xfrm>
            <a:off x="-225" y="6488668"/>
            <a:ext cx="1114985" cy="369332"/>
          </a:xfrm>
          <a:prstGeom prst="rect">
            <a:avLst/>
          </a:prstGeom>
          <a:noFill/>
        </p:spPr>
        <p:txBody>
          <a:bodyPr wrap="none" rtlCol="0">
            <a:spAutoFit/>
          </a:bodyPr>
          <a:lstStyle/>
          <a:p>
            <a:r>
              <a:rPr lang="en-AU" dirty="0"/>
              <a:t>Concepts:</a:t>
            </a:r>
          </a:p>
        </p:txBody>
      </p:sp>
      <p:graphicFrame>
        <p:nvGraphicFramePr>
          <p:cNvPr id="6" name="Table 5">
            <a:extLst>
              <a:ext uri="{FF2B5EF4-FFF2-40B4-BE49-F238E27FC236}">
                <a16:creationId xmlns:a16="http://schemas.microsoft.com/office/drawing/2014/main" id="{21190406-9B97-7885-730F-6B6F337993EF}"/>
              </a:ext>
            </a:extLst>
          </p:cNvPr>
          <p:cNvGraphicFramePr>
            <a:graphicFrameLocks noGrp="1"/>
          </p:cNvGraphicFramePr>
          <p:nvPr>
            <p:extLst>
              <p:ext uri="{D42A27DB-BD31-4B8C-83A1-F6EECF244321}">
                <p14:modId xmlns:p14="http://schemas.microsoft.com/office/powerpoint/2010/main" val="3993100989"/>
              </p:ext>
            </p:extLst>
          </p:nvPr>
        </p:nvGraphicFramePr>
        <p:xfrm>
          <a:off x="1114760" y="769728"/>
          <a:ext cx="9530940" cy="3764030"/>
        </p:xfrm>
        <a:graphic>
          <a:graphicData uri="http://schemas.openxmlformats.org/drawingml/2006/table">
            <a:tbl>
              <a:tblPr firstRow="1" bandRow="1">
                <a:tableStyleId>{5C22544A-7EE6-4342-B048-85BDC9FD1C3A}</a:tableStyleId>
              </a:tblPr>
              <a:tblGrid>
                <a:gridCol w="1636057">
                  <a:extLst>
                    <a:ext uri="{9D8B030D-6E8A-4147-A177-3AD203B41FA5}">
                      <a16:colId xmlns:a16="http://schemas.microsoft.com/office/drawing/2014/main" val="137227163"/>
                    </a:ext>
                  </a:extLst>
                </a:gridCol>
                <a:gridCol w="3336727">
                  <a:extLst>
                    <a:ext uri="{9D8B030D-6E8A-4147-A177-3AD203B41FA5}">
                      <a16:colId xmlns:a16="http://schemas.microsoft.com/office/drawing/2014/main" val="1131472717"/>
                    </a:ext>
                  </a:extLst>
                </a:gridCol>
                <a:gridCol w="1894908">
                  <a:extLst>
                    <a:ext uri="{9D8B030D-6E8A-4147-A177-3AD203B41FA5}">
                      <a16:colId xmlns:a16="http://schemas.microsoft.com/office/drawing/2014/main" val="1001911906"/>
                    </a:ext>
                  </a:extLst>
                </a:gridCol>
                <a:gridCol w="2663248">
                  <a:extLst>
                    <a:ext uri="{9D8B030D-6E8A-4147-A177-3AD203B41FA5}">
                      <a16:colId xmlns:a16="http://schemas.microsoft.com/office/drawing/2014/main" val="1491538840"/>
                    </a:ext>
                  </a:extLst>
                </a:gridCol>
              </a:tblGrid>
              <a:tr h="380750">
                <a:tc>
                  <a:txBody>
                    <a:bodyPr/>
                    <a:lstStyle/>
                    <a:p>
                      <a:r>
                        <a:rPr lang="en-AU" dirty="0"/>
                        <a:t>Concept</a:t>
                      </a:r>
                    </a:p>
                  </a:txBody>
                  <a:tcPr/>
                </a:tc>
                <a:tc>
                  <a:txBody>
                    <a:bodyPr/>
                    <a:lstStyle/>
                    <a:p>
                      <a:r>
                        <a:rPr lang="en-AU" dirty="0"/>
                        <a:t>Comment</a:t>
                      </a:r>
                    </a:p>
                  </a:txBody>
                  <a:tcPr/>
                </a:tc>
                <a:tc>
                  <a:txBody>
                    <a:bodyPr/>
                    <a:lstStyle/>
                    <a:p>
                      <a:r>
                        <a:rPr lang="en-AU" dirty="0"/>
                        <a:t>Concept</a:t>
                      </a:r>
                    </a:p>
                  </a:txBody>
                  <a:tcPr/>
                </a:tc>
                <a:tc>
                  <a:txBody>
                    <a:bodyPr/>
                    <a:lstStyle/>
                    <a:p>
                      <a:r>
                        <a:rPr lang="en-AU" dirty="0"/>
                        <a:t>Comment</a:t>
                      </a:r>
                    </a:p>
                  </a:txBody>
                  <a:tcPr/>
                </a:tc>
                <a:extLst>
                  <a:ext uri="{0D108BD9-81ED-4DB2-BD59-A6C34878D82A}">
                    <a16:rowId xmlns:a16="http://schemas.microsoft.com/office/drawing/2014/main" val="3523849615"/>
                  </a:ext>
                </a:extLst>
              </a:tr>
              <a:tr h="380750">
                <a:tc>
                  <a:txBody>
                    <a:bodyPr/>
                    <a:lstStyle/>
                    <a:p>
                      <a:r>
                        <a:rPr lang="en-AU" sz="2000" dirty="0"/>
                        <a:t>System</a:t>
                      </a:r>
                    </a:p>
                  </a:txBody>
                  <a:tcPr/>
                </a:tc>
                <a:tc>
                  <a:txBody>
                    <a:bodyPr/>
                    <a:lstStyle/>
                    <a:p>
                      <a:r>
                        <a:rPr lang="en-AU" sz="2000" dirty="0"/>
                        <a:t>Standard five card major</a:t>
                      </a:r>
                    </a:p>
                  </a:txBody>
                  <a:tcPr/>
                </a:tc>
                <a:tc>
                  <a:txBody>
                    <a:bodyPr/>
                    <a:lstStyle/>
                    <a:p>
                      <a:r>
                        <a:rPr lang="en-AU" sz="2000" dirty="0"/>
                        <a:t>Dummy</a:t>
                      </a:r>
                    </a:p>
                  </a:txBody>
                  <a:tcPr/>
                </a:tc>
                <a:tc>
                  <a:txBody>
                    <a:bodyPr/>
                    <a:lstStyle/>
                    <a:p>
                      <a:r>
                        <a:rPr lang="en-AU" sz="2000" dirty="0"/>
                        <a:t>Declarer’s partner: no play + almost no talk</a:t>
                      </a:r>
                    </a:p>
                  </a:txBody>
                  <a:tcPr/>
                </a:tc>
                <a:extLst>
                  <a:ext uri="{0D108BD9-81ED-4DB2-BD59-A6C34878D82A}">
                    <a16:rowId xmlns:a16="http://schemas.microsoft.com/office/drawing/2014/main" val="3495950867"/>
                  </a:ext>
                </a:extLst>
              </a:tr>
              <a:tr h="380750">
                <a:tc>
                  <a:txBody>
                    <a:bodyPr/>
                    <a:lstStyle/>
                    <a:p>
                      <a:r>
                        <a:rPr lang="en-AU" sz="2000" dirty="0"/>
                        <a:t>Suit order</a:t>
                      </a:r>
                    </a:p>
                  </a:txBody>
                  <a:tcPr/>
                </a:tc>
                <a:tc>
                  <a:txBody>
                    <a:bodyPr/>
                    <a:lstStyle/>
                    <a:p>
                      <a:r>
                        <a:rPr lang="en-AU" sz="2000" dirty="0"/>
                        <a:t>Bidding: C &lt; D &lt; H &lt; S &lt; NT</a:t>
                      </a:r>
                    </a:p>
                  </a:txBody>
                  <a:tcPr/>
                </a:tc>
                <a:tc>
                  <a:txBody>
                    <a:bodyPr/>
                    <a:lstStyle/>
                    <a:p>
                      <a:r>
                        <a:rPr lang="en-AU" sz="2000" dirty="0"/>
                        <a:t>Defender</a:t>
                      </a:r>
                    </a:p>
                  </a:txBody>
                  <a:tcPr/>
                </a:tc>
                <a:tc>
                  <a:txBody>
                    <a:bodyPr/>
                    <a:lstStyle/>
                    <a:p>
                      <a:endParaRPr lang="en-AU" sz="2000" dirty="0"/>
                    </a:p>
                  </a:txBody>
                  <a:tcPr/>
                </a:tc>
                <a:extLst>
                  <a:ext uri="{0D108BD9-81ED-4DB2-BD59-A6C34878D82A}">
                    <a16:rowId xmlns:a16="http://schemas.microsoft.com/office/drawing/2014/main" val="3837922582"/>
                  </a:ext>
                </a:extLst>
              </a:tr>
              <a:tr h="380750">
                <a:tc>
                  <a:txBody>
                    <a:bodyPr/>
                    <a:lstStyle/>
                    <a:p>
                      <a:r>
                        <a:rPr lang="en-AU" sz="2000" dirty="0"/>
                        <a:t>Card ranking</a:t>
                      </a:r>
                    </a:p>
                  </a:txBody>
                  <a:tcPr/>
                </a:tc>
                <a:tc>
                  <a:txBody>
                    <a:bodyPr/>
                    <a:lstStyle/>
                    <a:p>
                      <a:r>
                        <a:rPr lang="en-AU" sz="2000" dirty="0"/>
                        <a:t>A K Q J T 9 -&gt; 2</a:t>
                      </a:r>
                    </a:p>
                  </a:txBody>
                  <a:tcPr/>
                </a:tc>
                <a:tc>
                  <a:txBody>
                    <a:bodyPr/>
                    <a:lstStyle/>
                    <a:p>
                      <a:r>
                        <a:rPr lang="en-AU" sz="2000" dirty="0"/>
                        <a:t>Discard</a:t>
                      </a:r>
                    </a:p>
                  </a:txBody>
                  <a:tcPr/>
                </a:tc>
                <a:tc>
                  <a:txBody>
                    <a:bodyPr/>
                    <a:lstStyle/>
                    <a:p>
                      <a:r>
                        <a:rPr lang="en-AU" sz="2000" dirty="0"/>
                        <a:t>Can’t follow suit</a:t>
                      </a:r>
                    </a:p>
                  </a:txBody>
                  <a:tcPr/>
                </a:tc>
                <a:extLst>
                  <a:ext uri="{0D108BD9-81ED-4DB2-BD59-A6C34878D82A}">
                    <a16:rowId xmlns:a16="http://schemas.microsoft.com/office/drawing/2014/main" val="1373193758"/>
                  </a:ext>
                </a:extLst>
              </a:tr>
              <a:tr h="380750">
                <a:tc>
                  <a:txBody>
                    <a:bodyPr/>
                    <a:lstStyle/>
                    <a:p>
                      <a:r>
                        <a:rPr lang="en-AU" sz="2000" dirty="0"/>
                        <a:t>Order of play</a:t>
                      </a:r>
                    </a:p>
                  </a:txBody>
                  <a:tcPr/>
                </a:tc>
                <a:tc>
                  <a:txBody>
                    <a:bodyPr/>
                    <a:lstStyle/>
                    <a:p>
                      <a:r>
                        <a:rPr lang="en-AU" sz="2000" dirty="0"/>
                        <a:t>Clockwise </a:t>
                      </a:r>
                    </a:p>
                  </a:txBody>
                  <a:tcPr/>
                </a:tc>
                <a:tc>
                  <a:txBody>
                    <a:bodyPr/>
                    <a:lstStyle/>
                    <a:p>
                      <a:r>
                        <a:rPr lang="en-AU" sz="2000" dirty="0"/>
                        <a:t>HCP</a:t>
                      </a:r>
                    </a:p>
                  </a:txBody>
                  <a:tcPr/>
                </a:tc>
                <a:tc>
                  <a:txBody>
                    <a:bodyPr/>
                    <a:lstStyle/>
                    <a:p>
                      <a:r>
                        <a:rPr lang="en-AU" sz="2000" dirty="0"/>
                        <a:t>High Card Points</a:t>
                      </a:r>
                    </a:p>
                  </a:txBody>
                  <a:tcPr/>
                </a:tc>
                <a:extLst>
                  <a:ext uri="{0D108BD9-81ED-4DB2-BD59-A6C34878D82A}">
                    <a16:rowId xmlns:a16="http://schemas.microsoft.com/office/drawing/2014/main" val="2948524653"/>
                  </a:ext>
                </a:extLst>
              </a:tr>
              <a:tr h="380750">
                <a:tc>
                  <a:txBody>
                    <a:bodyPr/>
                    <a:lstStyle/>
                    <a:p>
                      <a:r>
                        <a:rPr lang="en-AU" sz="2000" dirty="0"/>
                        <a:t>Trick</a:t>
                      </a:r>
                    </a:p>
                  </a:txBody>
                  <a:tcPr/>
                </a:tc>
                <a:tc>
                  <a:txBody>
                    <a:bodyPr/>
                    <a:lstStyle/>
                    <a:p>
                      <a:r>
                        <a:rPr lang="en-AU" sz="2000" dirty="0"/>
                        <a:t>All players play one card</a:t>
                      </a:r>
                    </a:p>
                  </a:txBody>
                  <a:tcPr/>
                </a:tc>
                <a:tc>
                  <a:txBody>
                    <a:bodyPr/>
                    <a:lstStyle/>
                    <a:p>
                      <a:r>
                        <a:rPr lang="en-AU" sz="2000" dirty="0"/>
                        <a:t>Hand evaluation</a:t>
                      </a:r>
                    </a:p>
                  </a:txBody>
                  <a:tcPr/>
                </a:tc>
                <a:tc>
                  <a:txBody>
                    <a:bodyPr/>
                    <a:lstStyle/>
                    <a:p>
                      <a:r>
                        <a:rPr lang="en-AU" sz="2000" dirty="0"/>
                        <a:t>A=4;K=3;Q=2;J=1</a:t>
                      </a:r>
                    </a:p>
                  </a:txBody>
                  <a:tcPr/>
                </a:tc>
                <a:extLst>
                  <a:ext uri="{0D108BD9-81ED-4DB2-BD59-A6C34878D82A}">
                    <a16:rowId xmlns:a16="http://schemas.microsoft.com/office/drawing/2014/main" val="3178250187"/>
                  </a:ext>
                </a:extLst>
              </a:tr>
              <a:tr h="380750">
                <a:tc>
                  <a:txBody>
                    <a:bodyPr/>
                    <a:lstStyle/>
                    <a:p>
                      <a:r>
                        <a:rPr lang="en-AU" sz="2000" dirty="0"/>
                        <a:t>Contract</a:t>
                      </a:r>
                    </a:p>
                  </a:txBody>
                  <a:tcPr/>
                </a:tc>
                <a:tc>
                  <a:txBody>
                    <a:bodyPr/>
                    <a:lstStyle/>
                    <a:p>
                      <a:r>
                        <a:rPr lang="en-AU" sz="2000" dirty="0"/>
                        <a:t>Last bid followed by three P</a:t>
                      </a:r>
                    </a:p>
                  </a:txBody>
                  <a:tcPr/>
                </a:tc>
                <a:tc>
                  <a:txBody>
                    <a:bodyPr/>
                    <a:lstStyle/>
                    <a:p>
                      <a:r>
                        <a:rPr lang="en-AU" sz="2000" dirty="0"/>
                        <a:t>Honours</a:t>
                      </a:r>
                    </a:p>
                  </a:txBody>
                  <a:tcPr/>
                </a:tc>
                <a:tc>
                  <a:txBody>
                    <a:bodyPr/>
                    <a:lstStyle/>
                    <a:p>
                      <a:r>
                        <a:rPr lang="en-AU" sz="2000" dirty="0"/>
                        <a:t>A K Q J  (10 ?)</a:t>
                      </a:r>
                    </a:p>
                  </a:txBody>
                  <a:tcPr/>
                </a:tc>
                <a:extLst>
                  <a:ext uri="{0D108BD9-81ED-4DB2-BD59-A6C34878D82A}">
                    <a16:rowId xmlns:a16="http://schemas.microsoft.com/office/drawing/2014/main" val="2881981820"/>
                  </a:ext>
                </a:extLst>
              </a:tr>
              <a:tr h="380750">
                <a:tc>
                  <a:txBody>
                    <a:bodyPr/>
                    <a:lstStyle/>
                    <a:p>
                      <a:r>
                        <a:rPr lang="en-AU" sz="2000" dirty="0"/>
                        <a:t>Declarer</a:t>
                      </a:r>
                    </a:p>
                  </a:txBody>
                  <a:tcPr/>
                </a:tc>
                <a:tc>
                  <a:txBody>
                    <a:bodyPr/>
                    <a:lstStyle/>
                    <a:p>
                      <a:r>
                        <a:rPr lang="en-AU" sz="2000" dirty="0"/>
                        <a:t>Person who first bid contract suit. First lead to her left.</a:t>
                      </a:r>
                    </a:p>
                  </a:txBody>
                  <a:tcPr/>
                </a:tc>
                <a:tc>
                  <a:txBody>
                    <a:bodyPr/>
                    <a:lstStyle/>
                    <a:p>
                      <a:r>
                        <a:rPr lang="en-AU" sz="2000" dirty="0"/>
                        <a:t>Opening Leads</a:t>
                      </a:r>
                    </a:p>
                  </a:txBody>
                  <a:tcPr/>
                </a:tc>
                <a:tc>
                  <a:txBody>
                    <a:bodyPr/>
                    <a:lstStyle/>
                    <a:p>
                      <a:endParaRPr lang="en-AU" sz="2000" dirty="0"/>
                    </a:p>
                  </a:txBody>
                  <a:tcPr/>
                </a:tc>
                <a:extLst>
                  <a:ext uri="{0D108BD9-81ED-4DB2-BD59-A6C34878D82A}">
                    <a16:rowId xmlns:a16="http://schemas.microsoft.com/office/drawing/2014/main" val="3686174092"/>
                  </a:ext>
                </a:extLst>
              </a:tr>
            </a:tbl>
          </a:graphicData>
        </a:graphic>
      </p:graphicFrame>
      <p:pic>
        <p:nvPicPr>
          <p:cNvPr id="7" name="Picture 6">
            <a:extLst>
              <a:ext uri="{FF2B5EF4-FFF2-40B4-BE49-F238E27FC236}">
                <a16:creationId xmlns:a16="http://schemas.microsoft.com/office/drawing/2014/main" id="{D507FF9F-270D-8A0C-CD51-592F9E05DDB1}"/>
              </a:ext>
            </a:extLst>
          </p:cNvPr>
          <p:cNvPicPr>
            <a:picLocks noChangeAspect="1"/>
          </p:cNvPicPr>
          <p:nvPr/>
        </p:nvPicPr>
        <p:blipFill>
          <a:blip r:embed="rId3"/>
          <a:stretch>
            <a:fillRect/>
          </a:stretch>
        </p:blipFill>
        <p:spPr>
          <a:xfrm>
            <a:off x="181388" y="1729591"/>
            <a:ext cx="449619" cy="3398815"/>
          </a:xfrm>
          <a:prstGeom prst="rect">
            <a:avLst/>
          </a:prstGeom>
        </p:spPr>
      </p:pic>
      <p:pic>
        <p:nvPicPr>
          <p:cNvPr id="3" name="Picture 2">
            <a:extLst>
              <a:ext uri="{FF2B5EF4-FFF2-40B4-BE49-F238E27FC236}">
                <a16:creationId xmlns:a16="http://schemas.microsoft.com/office/drawing/2014/main" id="{5CE25107-1CA7-30C9-B3F5-D4194FD44ADD}"/>
              </a:ext>
            </a:extLst>
          </p:cNvPr>
          <p:cNvPicPr>
            <a:picLocks noChangeAspect="1"/>
          </p:cNvPicPr>
          <p:nvPr/>
        </p:nvPicPr>
        <p:blipFill>
          <a:blip r:embed="rId4"/>
          <a:stretch>
            <a:fillRect/>
          </a:stretch>
        </p:blipFill>
        <p:spPr>
          <a:xfrm>
            <a:off x="9914540" y="4608575"/>
            <a:ext cx="2249425" cy="2249425"/>
          </a:xfrm>
          <a:prstGeom prst="rect">
            <a:avLst/>
          </a:prstGeom>
        </p:spPr>
      </p:pic>
    </p:spTree>
    <p:extLst>
      <p:ext uri="{BB962C8B-B14F-4D97-AF65-F5344CB8AC3E}">
        <p14:creationId xmlns:p14="http://schemas.microsoft.com/office/powerpoint/2010/main" val="2326046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0497E77B-916F-8A08-8454-924720FA6D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FB51D6B-F543-056A-F94C-AB7D171DB778}"/>
              </a:ext>
            </a:extLst>
          </p:cNvPr>
          <p:cNvPicPr>
            <a:picLocks noChangeAspect="1"/>
          </p:cNvPicPr>
          <p:nvPr/>
        </p:nvPicPr>
        <p:blipFill>
          <a:blip r:embed="rId3"/>
          <a:stretch>
            <a:fillRect/>
          </a:stretch>
        </p:blipFill>
        <p:spPr>
          <a:xfrm>
            <a:off x="282144" y="1729592"/>
            <a:ext cx="449619" cy="3398815"/>
          </a:xfrm>
          <a:prstGeom prst="rect">
            <a:avLst/>
          </a:prstGeom>
        </p:spPr>
      </p:pic>
      <p:pic>
        <p:nvPicPr>
          <p:cNvPr id="9" name="Picture 8">
            <a:extLst>
              <a:ext uri="{FF2B5EF4-FFF2-40B4-BE49-F238E27FC236}">
                <a16:creationId xmlns:a16="http://schemas.microsoft.com/office/drawing/2014/main" id="{09153892-2DD3-8A6C-0E41-C4905AB105D5}"/>
              </a:ext>
            </a:extLst>
          </p:cNvPr>
          <p:cNvPicPr>
            <a:picLocks noChangeAspect="1"/>
          </p:cNvPicPr>
          <p:nvPr/>
        </p:nvPicPr>
        <p:blipFill>
          <a:blip r:embed="rId3"/>
          <a:stretch>
            <a:fillRect/>
          </a:stretch>
        </p:blipFill>
        <p:spPr>
          <a:xfrm>
            <a:off x="11563651" y="1729592"/>
            <a:ext cx="449619" cy="3398815"/>
          </a:xfrm>
          <a:prstGeom prst="rect">
            <a:avLst/>
          </a:prstGeom>
        </p:spPr>
      </p:pic>
      <p:graphicFrame>
        <p:nvGraphicFramePr>
          <p:cNvPr id="5" name="Table 4">
            <a:extLst>
              <a:ext uri="{FF2B5EF4-FFF2-40B4-BE49-F238E27FC236}">
                <a16:creationId xmlns:a16="http://schemas.microsoft.com/office/drawing/2014/main" id="{F85203D6-E208-A007-4989-5BEE767F4A19}"/>
              </a:ext>
            </a:extLst>
          </p:cNvPr>
          <p:cNvGraphicFramePr>
            <a:graphicFrameLocks noGrp="1"/>
          </p:cNvGraphicFramePr>
          <p:nvPr>
            <p:extLst>
              <p:ext uri="{D42A27DB-BD31-4B8C-83A1-F6EECF244321}">
                <p14:modId xmlns:p14="http://schemas.microsoft.com/office/powerpoint/2010/main" val="658389611"/>
              </p:ext>
            </p:extLst>
          </p:nvPr>
        </p:nvGraphicFramePr>
        <p:xfrm>
          <a:off x="815130" y="69210"/>
          <a:ext cx="10561739" cy="6772159"/>
        </p:xfrm>
        <a:graphic>
          <a:graphicData uri="http://schemas.openxmlformats.org/drawingml/2006/table">
            <a:tbl>
              <a:tblPr firstRow="1" bandRow="1">
                <a:tableStyleId>{22838BEF-8BB2-4498-84A7-C5851F593DF1}</a:tableStyleId>
              </a:tblPr>
              <a:tblGrid>
                <a:gridCol w="3526301">
                  <a:extLst>
                    <a:ext uri="{9D8B030D-6E8A-4147-A177-3AD203B41FA5}">
                      <a16:colId xmlns:a16="http://schemas.microsoft.com/office/drawing/2014/main" val="3178708971"/>
                    </a:ext>
                  </a:extLst>
                </a:gridCol>
                <a:gridCol w="3437846">
                  <a:extLst>
                    <a:ext uri="{9D8B030D-6E8A-4147-A177-3AD203B41FA5}">
                      <a16:colId xmlns:a16="http://schemas.microsoft.com/office/drawing/2014/main" val="3920450156"/>
                    </a:ext>
                  </a:extLst>
                </a:gridCol>
                <a:gridCol w="3597592">
                  <a:extLst>
                    <a:ext uri="{9D8B030D-6E8A-4147-A177-3AD203B41FA5}">
                      <a16:colId xmlns:a16="http://schemas.microsoft.com/office/drawing/2014/main" val="1108363306"/>
                    </a:ext>
                  </a:extLst>
                </a:gridCol>
              </a:tblGrid>
              <a:tr h="2141981">
                <a:tc>
                  <a:txBody>
                    <a:bodyPr/>
                    <a:lstStyle/>
                    <a:p>
                      <a:r>
                        <a:rPr lang="en-AU" b="0" dirty="0"/>
                        <a:t>Suit Order (ascending)</a:t>
                      </a:r>
                    </a:p>
                    <a:p>
                      <a:r>
                        <a:rPr lang="en-AU" sz="2400" b="1" dirty="0"/>
                        <a:t>C</a:t>
                      </a:r>
                      <a:r>
                        <a:rPr lang="en-AU" sz="2400" b="0" dirty="0"/>
                        <a:t>lubs</a:t>
                      </a:r>
                    </a:p>
                    <a:p>
                      <a:r>
                        <a:rPr lang="en-AU" sz="2400" b="1" dirty="0"/>
                        <a:t>D</a:t>
                      </a:r>
                      <a:r>
                        <a:rPr lang="en-AU" sz="2400" b="0" dirty="0"/>
                        <a:t>iamonds</a:t>
                      </a:r>
                    </a:p>
                    <a:p>
                      <a:r>
                        <a:rPr lang="en-AU" sz="2400" b="1" dirty="0"/>
                        <a:t>H</a:t>
                      </a:r>
                      <a:r>
                        <a:rPr lang="en-AU" sz="2400" b="0" dirty="0"/>
                        <a:t>earts</a:t>
                      </a:r>
                    </a:p>
                    <a:p>
                      <a:r>
                        <a:rPr lang="en-AU" sz="2400" b="1" dirty="0"/>
                        <a:t>S</a:t>
                      </a:r>
                      <a:r>
                        <a:rPr lang="en-AU" sz="2400" b="0" dirty="0"/>
                        <a:t>pades</a:t>
                      </a:r>
                    </a:p>
                    <a:p>
                      <a:r>
                        <a:rPr lang="en-AU" sz="2400" b="1" dirty="0"/>
                        <a:t>N</a:t>
                      </a:r>
                      <a:r>
                        <a:rPr lang="en-AU" sz="2400" b="0" dirty="0"/>
                        <a:t>o </a:t>
                      </a:r>
                      <a:r>
                        <a:rPr lang="en-AU" sz="2400" b="1" dirty="0"/>
                        <a:t>T</a:t>
                      </a:r>
                      <a:r>
                        <a:rPr lang="en-AU" sz="2400" b="0" dirty="0"/>
                        <a:t>rumps</a:t>
                      </a:r>
                    </a:p>
                  </a:txBody>
                  <a:tcPr/>
                </a:tc>
                <a:tc>
                  <a:txBody>
                    <a:bodyPr/>
                    <a:lstStyle/>
                    <a:p>
                      <a:pPr algn="ctr"/>
                      <a:r>
                        <a:rPr lang="en-AU" b="1" dirty="0"/>
                        <a:t>Opener</a:t>
                      </a:r>
                    </a:p>
                  </a:txBody>
                  <a:tcPr>
                    <a:solidFill>
                      <a:schemeClr val="accent1">
                        <a:lumMod val="40000"/>
                        <a:lumOff val="60000"/>
                      </a:schemeClr>
                    </a:solidFill>
                  </a:tcPr>
                </a:tc>
                <a:tc>
                  <a:txBody>
                    <a:bodyPr/>
                    <a:lstStyle/>
                    <a:p>
                      <a:pPr algn="ctr"/>
                      <a:r>
                        <a:rPr lang="en-AU" sz="2400" b="1" i="0" dirty="0"/>
                        <a:t>HCP</a:t>
                      </a:r>
                    </a:p>
                    <a:p>
                      <a:pPr algn="ctr"/>
                      <a:r>
                        <a:rPr lang="en-AU" sz="2400" b="1" dirty="0"/>
                        <a:t>A</a:t>
                      </a:r>
                      <a:r>
                        <a:rPr lang="en-AU" sz="2400" b="0" dirty="0"/>
                        <a:t>ce</a:t>
                      </a:r>
                      <a:r>
                        <a:rPr lang="en-AU" sz="2400" dirty="0"/>
                        <a:t> = 4</a:t>
                      </a:r>
                    </a:p>
                    <a:p>
                      <a:pPr algn="ctr"/>
                      <a:r>
                        <a:rPr lang="en-AU" sz="2400" b="1" dirty="0"/>
                        <a:t>K</a:t>
                      </a:r>
                      <a:r>
                        <a:rPr lang="en-AU" sz="2400" b="0" dirty="0"/>
                        <a:t>ing</a:t>
                      </a:r>
                      <a:r>
                        <a:rPr lang="en-AU" sz="2400" dirty="0"/>
                        <a:t> = 3</a:t>
                      </a:r>
                    </a:p>
                    <a:p>
                      <a:pPr algn="ctr"/>
                      <a:r>
                        <a:rPr lang="en-AU" sz="2400" b="1" dirty="0"/>
                        <a:t>Q</a:t>
                      </a:r>
                      <a:r>
                        <a:rPr lang="en-AU" sz="2400" b="0" dirty="0"/>
                        <a:t>ueen</a:t>
                      </a:r>
                      <a:r>
                        <a:rPr lang="en-AU" sz="2400" dirty="0"/>
                        <a:t> = 2</a:t>
                      </a:r>
                    </a:p>
                    <a:p>
                      <a:pPr algn="ctr"/>
                      <a:r>
                        <a:rPr lang="en-AU" sz="2400" b="1" dirty="0"/>
                        <a:t>J</a:t>
                      </a:r>
                      <a:r>
                        <a:rPr lang="en-AU" sz="2400" b="0" dirty="0"/>
                        <a:t>ack</a:t>
                      </a:r>
                      <a:r>
                        <a:rPr lang="en-AU" sz="2400" dirty="0"/>
                        <a:t> = 1</a:t>
                      </a:r>
                    </a:p>
                    <a:p>
                      <a:endParaRPr lang="en-AU" b="0" i="0" dirty="0"/>
                    </a:p>
                  </a:txBody>
                  <a:tcPr/>
                </a:tc>
                <a:extLst>
                  <a:ext uri="{0D108BD9-81ED-4DB2-BD59-A6C34878D82A}">
                    <a16:rowId xmlns:a16="http://schemas.microsoft.com/office/drawing/2014/main" val="2078517903"/>
                  </a:ext>
                </a:extLst>
              </a:tr>
              <a:tr h="2383329">
                <a:tc>
                  <a:txBody>
                    <a:bodyPr/>
                    <a:lstStyle/>
                    <a:p>
                      <a:pPr algn="ctr"/>
                      <a:r>
                        <a:rPr lang="en-AU" b="1" dirty="0"/>
                        <a:t>Advancer</a:t>
                      </a:r>
                    </a:p>
                    <a:p>
                      <a:pPr marL="0" indent="0">
                        <a:buFont typeface="Arial" panose="020B0604020202020204" pitchFamily="34" charset="0"/>
                        <a:buNone/>
                      </a:pPr>
                      <a:endParaRPr lang="en-AU" b="0" dirty="0"/>
                    </a:p>
                  </a:txBody>
                  <a:tcPr>
                    <a:solidFill>
                      <a:schemeClr val="accent6">
                        <a:lumMod val="40000"/>
                        <a:lumOff val="60000"/>
                      </a:schemeClr>
                    </a:solidFill>
                  </a:tcPr>
                </a:tc>
                <a:tc>
                  <a:txBody>
                    <a:bodyPr/>
                    <a:lstStyle/>
                    <a:p>
                      <a:pPr algn="ctr"/>
                      <a:r>
                        <a:rPr lang="en-AU" b="1" i="0" dirty="0"/>
                        <a:t>Opening Leads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1" dirty="0"/>
                        <a:t>Partners bid suit</a:t>
                      </a:r>
                      <a:endParaRPr lang="en-AU" dirty="0"/>
                    </a:p>
                    <a:p>
                      <a:pPr marL="285750" indent="-285750">
                        <a:buFont typeface="Arial" panose="020B0604020202020204" pitchFamily="34" charset="0"/>
                        <a:buChar char="•"/>
                      </a:pPr>
                      <a:r>
                        <a:rPr lang="en-AU" b="0" i="1" dirty="0"/>
                        <a:t>Top of sequence</a:t>
                      </a:r>
                    </a:p>
                    <a:p>
                      <a:pPr marL="285750" indent="-285750">
                        <a:buFont typeface="Arial" panose="020B0604020202020204" pitchFamily="34" charset="0"/>
                        <a:buChar char="•"/>
                      </a:pPr>
                      <a:r>
                        <a:rPr lang="en-AU" b="0" i="1" dirty="0"/>
                        <a:t>Low from honour</a:t>
                      </a:r>
                    </a:p>
                    <a:p>
                      <a:pPr marL="285750" indent="-285750">
                        <a:buFont typeface="Arial" panose="020B0604020202020204" pitchFamily="34" charset="0"/>
                        <a:buChar char="•"/>
                      </a:pPr>
                      <a:r>
                        <a:rPr lang="en-AU" b="0" i="1" dirty="0"/>
                        <a:t>Defending Trumps: Singleton</a:t>
                      </a:r>
                    </a:p>
                    <a:p>
                      <a:pPr marL="285750" indent="-285750">
                        <a:buFont typeface="Arial" panose="020B0604020202020204" pitchFamily="34" charset="0"/>
                        <a:buChar char="•"/>
                      </a:pPr>
                      <a:r>
                        <a:rPr lang="en-AU" b="0" i="1" dirty="0"/>
                        <a:t>Second highest of rubbish</a:t>
                      </a:r>
                    </a:p>
                    <a:p>
                      <a:pPr marL="285750" indent="-285750">
                        <a:buFont typeface="Arial" panose="020B0604020202020204" pitchFamily="34" charset="0"/>
                        <a:buChar char="•"/>
                      </a:pPr>
                      <a:r>
                        <a:rPr lang="en-AU" b="0" i="1" dirty="0"/>
                        <a:t>Defending NT:  your partnerships long suit</a:t>
                      </a:r>
                    </a:p>
                  </a:txBody>
                  <a:tcPr/>
                </a:tc>
                <a:tc>
                  <a:txBody>
                    <a:bodyPr/>
                    <a:lstStyle/>
                    <a:p>
                      <a:pPr algn="ctr"/>
                      <a:r>
                        <a:rPr lang="en-AU" b="1" dirty="0"/>
                        <a:t>Overcaller</a:t>
                      </a:r>
                    </a:p>
                  </a:txBody>
                  <a:tcPr>
                    <a:solidFill>
                      <a:schemeClr val="accent6">
                        <a:lumMod val="40000"/>
                        <a:lumOff val="60000"/>
                      </a:schemeClr>
                    </a:solidFill>
                  </a:tcPr>
                </a:tc>
                <a:extLst>
                  <a:ext uri="{0D108BD9-81ED-4DB2-BD59-A6C34878D82A}">
                    <a16:rowId xmlns:a16="http://schemas.microsoft.com/office/drawing/2014/main" val="4078616374"/>
                  </a:ext>
                </a:extLst>
              </a:tr>
              <a:tr h="2194270">
                <a:tc>
                  <a:txBody>
                    <a:bodyPr/>
                    <a:lstStyle/>
                    <a:p>
                      <a:endParaRPr lang="en-AU" sz="1600" i="0" dirty="0"/>
                    </a:p>
                  </a:txBody>
                  <a:tcPr/>
                </a:tc>
                <a:tc>
                  <a:txBody>
                    <a:bodyPr/>
                    <a:lstStyle/>
                    <a:p>
                      <a:pPr algn="ctr"/>
                      <a:r>
                        <a:rPr lang="en-AU" b="1" dirty="0"/>
                        <a:t>Responder</a:t>
                      </a:r>
                    </a:p>
                  </a:txBody>
                  <a:tcPr>
                    <a:solidFill>
                      <a:schemeClr val="accent1">
                        <a:lumMod val="40000"/>
                        <a:lumOff val="60000"/>
                      </a:schemeClr>
                    </a:solidFill>
                  </a:tcPr>
                </a:tc>
                <a:tc>
                  <a:txBody>
                    <a:bodyPr/>
                    <a:lstStyle/>
                    <a:p>
                      <a:pPr marL="0" indent="0">
                        <a:buFont typeface="Arial" panose="020B0604020202020204" pitchFamily="34" charset="0"/>
                        <a:buNone/>
                      </a:pPr>
                      <a:endParaRPr lang="en-AU" i="0" dirty="0"/>
                    </a:p>
                  </a:txBody>
                  <a:tcPr/>
                </a:tc>
                <a:extLst>
                  <a:ext uri="{0D108BD9-81ED-4DB2-BD59-A6C34878D82A}">
                    <a16:rowId xmlns:a16="http://schemas.microsoft.com/office/drawing/2014/main" val="2794440917"/>
                  </a:ext>
                </a:extLst>
              </a:tr>
            </a:tbl>
          </a:graphicData>
        </a:graphic>
      </p:graphicFrame>
    </p:spTree>
    <p:extLst>
      <p:ext uri="{BB962C8B-B14F-4D97-AF65-F5344CB8AC3E}">
        <p14:creationId xmlns:p14="http://schemas.microsoft.com/office/powerpoint/2010/main" val="723590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DA5055C4-C4F1-F67F-E4BB-B88421FA6E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7A02B-CB4B-312A-3F6C-5DAF6F5D43DB}"/>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Ch2. Bidding: overview</a:t>
            </a:r>
          </a:p>
        </p:txBody>
      </p:sp>
      <p:pic>
        <p:nvPicPr>
          <p:cNvPr id="4" name="Picture 3">
            <a:extLst>
              <a:ext uri="{FF2B5EF4-FFF2-40B4-BE49-F238E27FC236}">
                <a16:creationId xmlns:a16="http://schemas.microsoft.com/office/drawing/2014/main" id="{882580FA-D19A-3782-7DCF-0C81EB814B88}"/>
              </a:ext>
            </a:extLst>
          </p:cNvPr>
          <p:cNvPicPr>
            <a:picLocks noChangeAspect="1"/>
          </p:cNvPicPr>
          <p:nvPr/>
        </p:nvPicPr>
        <p:blipFill>
          <a:blip r:embed="rId3"/>
          <a:stretch>
            <a:fillRect/>
          </a:stretch>
        </p:blipFill>
        <p:spPr>
          <a:xfrm>
            <a:off x="259157" y="1667069"/>
            <a:ext cx="449619" cy="3398815"/>
          </a:xfrm>
          <a:prstGeom prst="rect">
            <a:avLst/>
          </a:prstGeom>
        </p:spPr>
      </p:pic>
      <p:sp>
        <p:nvSpPr>
          <p:cNvPr id="3" name="TextBox 2">
            <a:extLst>
              <a:ext uri="{FF2B5EF4-FFF2-40B4-BE49-F238E27FC236}">
                <a16:creationId xmlns:a16="http://schemas.microsoft.com/office/drawing/2014/main" id="{3353F2B1-4C4F-E9C5-1D13-097DBADE856F}"/>
              </a:ext>
            </a:extLst>
          </p:cNvPr>
          <p:cNvSpPr txBox="1"/>
          <p:nvPr/>
        </p:nvSpPr>
        <p:spPr>
          <a:xfrm>
            <a:off x="862565" y="1272866"/>
            <a:ext cx="6360625" cy="4524315"/>
          </a:xfrm>
          <a:prstGeom prst="rect">
            <a:avLst/>
          </a:prstGeom>
          <a:noFill/>
        </p:spPr>
        <p:txBody>
          <a:bodyPr wrap="square" rtlCol="0">
            <a:spAutoFit/>
          </a:bodyPr>
          <a:lstStyle/>
          <a:p>
            <a:r>
              <a:rPr lang="en-AU" dirty="0"/>
              <a:t>This week we look at content in </a:t>
            </a:r>
            <a:r>
              <a:rPr lang="en-AU" b="1" dirty="0"/>
              <a:t>Chapter 2 </a:t>
            </a:r>
            <a:r>
              <a:rPr lang="en-AU" dirty="0"/>
              <a:t>of the book.  We dip our toes into bridge bidding:</a:t>
            </a:r>
          </a:p>
          <a:p>
            <a:pPr marL="285750" indent="-285750">
              <a:buFont typeface="Arial" panose="020B0604020202020204" pitchFamily="34" charset="0"/>
              <a:buChar char="•"/>
            </a:pPr>
            <a:r>
              <a:rPr lang="en-AU" b="1" dirty="0"/>
              <a:t>Major</a:t>
            </a:r>
            <a:r>
              <a:rPr lang="en-AU" dirty="0"/>
              <a:t> suits and </a:t>
            </a:r>
            <a:r>
              <a:rPr lang="en-AU" b="1" dirty="0"/>
              <a:t>Minor</a:t>
            </a:r>
            <a:r>
              <a:rPr lang="en-AU" dirty="0"/>
              <a:t> suits explained</a:t>
            </a:r>
          </a:p>
          <a:p>
            <a:pPr marL="285750" indent="-285750">
              <a:buFont typeface="Arial" panose="020B0604020202020204" pitchFamily="34" charset="0"/>
              <a:buChar char="•"/>
            </a:pPr>
            <a:r>
              <a:rPr lang="en-AU" dirty="0"/>
              <a:t>The order of bidding (who goes first etc)</a:t>
            </a:r>
          </a:p>
          <a:p>
            <a:pPr marL="285750" indent="-285750">
              <a:buFont typeface="Arial" panose="020B0604020202020204" pitchFamily="34" charset="0"/>
              <a:buChar char="•"/>
            </a:pPr>
            <a:r>
              <a:rPr lang="en-AU" dirty="0"/>
              <a:t>What do you need to make the first bid and what should you bid</a:t>
            </a:r>
          </a:p>
          <a:p>
            <a:pPr marL="285750" indent="-285750">
              <a:buFont typeface="Arial" panose="020B0604020202020204" pitchFamily="34" charset="0"/>
              <a:buChar char="•"/>
            </a:pPr>
            <a:r>
              <a:rPr lang="en-AU" dirty="0"/>
              <a:t>Supporting your partner’s bid suit</a:t>
            </a:r>
          </a:p>
          <a:p>
            <a:pPr marL="285750" indent="-285750">
              <a:buFont typeface="Arial" panose="020B0604020202020204" pitchFamily="34" charset="0"/>
              <a:buChar char="•"/>
            </a:pPr>
            <a:r>
              <a:rPr lang="en-AU" dirty="0"/>
              <a:t>What does it mean to find </a:t>
            </a:r>
            <a:r>
              <a:rPr lang="en-AU" b="1" dirty="0"/>
              <a:t>a fit</a:t>
            </a:r>
          </a:p>
          <a:p>
            <a:pPr marL="285750" indent="-285750">
              <a:buFont typeface="Arial" panose="020B0604020202020204" pitchFamily="34" charset="0"/>
              <a:buChar char="•"/>
            </a:pPr>
            <a:r>
              <a:rPr lang="en-AU" dirty="0"/>
              <a:t>When to play in no trumps</a:t>
            </a:r>
          </a:p>
          <a:p>
            <a:pPr marL="285750" indent="-285750">
              <a:buFont typeface="Arial" panose="020B0604020202020204" pitchFamily="34" charset="0"/>
              <a:buChar char="•"/>
            </a:pPr>
            <a:r>
              <a:rPr lang="en-AU" dirty="0"/>
              <a:t>We will take our first look at our own </a:t>
            </a:r>
            <a:r>
              <a:rPr lang="en-AU" b="1" dirty="0"/>
              <a:t>system cards</a:t>
            </a:r>
          </a:p>
          <a:p>
            <a:pPr marL="285750" indent="-285750">
              <a:buFont typeface="Arial" panose="020B0604020202020204" pitchFamily="34" charset="0"/>
              <a:buChar char="•"/>
            </a:pPr>
            <a:r>
              <a:rPr lang="en-AU" dirty="0"/>
              <a:t>Any questions before we proceed ?</a:t>
            </a:r>
          </a:p>
          <a:p>
            <a:pPr marL="285750" indent="-285750">
              <a:buFont typeface="Arial" panose="020B0604020202020204" pitchFamily="34" charset="0"/>
              <a:buChar char="•"/>
            </a:pPr>
            <a:r>
              <a:rPr lang="en-AU" dirty="0"/>
              <a:t>PS: to better explain the (</a:t>
            </a:r>
            <a:r>
              <a:rPr lang="en-AU" dirty="0" err="1"/>
              <a:t>heee-larious</a:t>
            </a:r>
            <a:r>
              <a:rPr lang="en-AU" dirty="0"/>
              <a:t>) visual pun; the entire round of bidding is referred to as the Auction :p</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Complexity: Medium</a:t>
            </a:r>
          </a:p>
          <a:p>
            <a:pPr marL="285750" indent="-285750">
              <a:buFont typeface="Arial" panose="020B0604020202020204" pitchFamily="34" charset="0"/>
              <a:buChar char="•"/>
            </a:pPr>
            <a:r>
              <a:rPr lang="en-AU" dirty="0"/>
              <a:t>Importance: </a:t>
            </a:r>
            <a:r>
              <a:rPr lang="en-AU" b="1" dirty="0"/>
              <a:t>High</a:t>
            </a:r>
          </a:p>
        </p:txBody>
      </p:sp>
      <p:sp>
        <p:nvSpPr>
          <p:cNvPr id="6" name="TextBox 5">
            <a:extLst>
              <a:ext uri="{FF2B5EF4-FFF2-40B4-BE49-F238E27FC236}">
                <a16:creationId xmlns:a16="http://schemas.microsoft.com/office/drawing/2014/main" id="{83E6DFF1-5D7A-E729-8C46-16595B512E22}"/>
              </a:ext>
            </a:extLst>
          </p:cNvPr>
          <p:cNvSpPr txBox="1"/>
          <p:nvPr/>
        </p:nvSpPr>
        <p:spPr>
          <a:xfrm>
            <a:off x="483966" y="5848636"/>
            <a:ext cx="6902393" cy="646331"/>
          </a:xfrm>
          <a:prstGeom prst="rect">
            <a:avLst/>
          </a:prstGeom>
          <a:noFill/>
        </p:spPr>
        <p:txBody>
          <a:bodyPr wrap="square">
            <a:spAutoFit/>
          </a:bodyPr>
          <a:lstStyle/>
          <a:p>
            <a:r>
              <a:rPr lang="en-AU" dirty="0"/>
              <a:t>Card Play Tips</a:t>
            </a:r>
          </a:p>
          <a:p>
            <a:pPr marL="285750" indent="-285750">
              <a:buFont typeface="Arial" panose="020B0604020202020204" pitchFamily="34" charset="0"/>
              <a:buChar char="•"/>
            </a:pPr>
            <a:r>
              <a:rPr lang="en-AU" b="1" dirty="0"/>
              <a:t>Unless you have a reason not to</a:t>
            </a:r>
            <a:r>
              <a:rPr lang="en-AU" dirty="0"/>
              <a:t>, draw trumps as a first priority</a:t>
            </a:r>
          </a:p>
        </p:txBody>
      </p:sp>
      <p:pic>
        <p:nvPicPr>
          <p:cNvPr id="5" name="Picture 4">
            <a:extLst>
              <a:ext uri="{FF2B5EF4-FFF2-40B4-BE49-F238E27FC236}">
                <a16:creationId xmlns:a16="http://schemas.microsoft.com/office/drawing/2014/main" id="{AB9A34F4-1F0F-0A17-B75C-3687BD42363C}"/>
              </a:ext>
            </a:extLst>
          </p:cNvPr>
          <p:cNvPicPr>
            <a:picLocks noChangeAspect="1"/>
          </p:cNvPicPr>
          <p:nvPr/>
        </p:nvPicPr>
        <p:blipFill>
          <a:blip r:embed="rId4"/>
          <a:stretch>
            <a:fillRect/>
          </a:stretch>
        </p:blipFill>
        <p:spPr>
          <a:xfrm>
            <a:off x="7376979" y="921395"/>
            <a:ext cx="4555864" cy="4555864"/>
          </a:xfrm>
          <a:prstGeom prst="rect">
            <a:avLst/>
          </a:prstGeom>
        </p:spPr>
      </p:pic>
    </p:spTree>
    <p:extLst>
      <p:ext uri="{BB962C8B-B14F-4D97-AF65-F5344CB8AC3E}">
        <p14:creationId xmlns:p14="http://schemas.microsoft.com/office/powerpoint/2010/main" val="1020721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02C3894F-0DAF-5557-0A2B-FC737D4D8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626C3F-6A69-AAFB-419F-D099CD624191}"/>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Ch2. Bidding: What’s our Role</a:t>
            </a:r>
          </a:p>
        </p:txBody>
      </p:sp>
      <p:pic>
        <p:nvPicPr>
          <p:cNvPr id="4" name="Picture 3">
            <a:extLst>
              <a:ext uri="{FF2B5EF4-FFF2-40B4-BE49-F238E27FC236}">
                <a16:creationId xmlns:a16="http://schemas.microsoft.com/office/drawing/2014/main" id="{A70BF882-2897-A560-6965-F16114FE9B08}"/>
              </a:ext>
            </a:extLst>
          </p:cNvPr>
          <p:cNvPicPr>
            <a:picLocks noChangeAspect="1"/>
          </p:cNvPicPr>
          <p:nvPr/>
        </p:nvPicPr>
        <p:blipFill>
          <a:blip r:embed="rId3"/>
          <a:stretch>
            <a:fillRect/>
          </a:stretch>
        </p:blipFill>
        <p:spPr>
          <a:xfrm>
            <a:off x="259157" y="1667069"/>
            <a:ext cx="449619" cy="3398815"/>
          </a:xfrm>
          <a:prstGeom prst="rect">
            <a:avLst/>
          </a:prstGeom>
        </p:spPr>
      </p:pic>
      <p:sp>
        <p:nvSpPr>
          <p:cNvPr id="3" name="TextBox 2">
            <a:extLst>
              <a:ext uri="{FF2B5EF4-FFF2-40B4-BE49-F238E27FC236}">
                <a16:creationId xmlns:a16="http://schemas.microsoft.com/office/drawing/2014/main" id="{2B3AE942-922B-9BD8-6891-DAA5C42B29C4}"/>
              </a:ext>
            </a:extLst>
          </p:cNvPr>
          <p:cNvSpPr txBox="1"/>
          <p:nvPr/>
        </p:nvSpPr>
        <p:spPr>
          <a:xfrm>
            <a:off x="1098060" y="1009492"/>
            <a:ext cx="9995877" cy="4247317"/>
          </a:xfrm>
          <a:prstGeom prst="rect">
            <a:avLst/>
          </a:prstGeom>
          <a:noFill/>
        </p:spPr>
        <p:txBody>
          <a:bodyPr wrap="square" rtlCol="0">
            <a:spAutoFit/>
          </a:bodyPr>
          <a:lstStyle/>
          <a:p>
            <a:r>
              <a:rPr lang="en-AU" dirty="0"/>
              <a:t>Just as there are four players in a game of bridge, there are also four </a:t>
            </a:r>
            <a:r>
              <a:rPr lang="en-AU" b="1" dirty="0"/>
              <a:t>roles</a:t>
            </a:r>
            <a:r>
              <a:rPr lang="en-AU" dirty="0"/>
              <a:t> in the bidding round:</a:t>
            </a:r>
          </a:p>
          <a:p>
            <a:r>
              <a:rPr lang="en-AU" dirty="0"/>
              <a:t>The </a:t>
            </a:r>
            <a:r>
              <a:rPr lang="en-AU" b="1" dirty="0"/>
              <a:t>Opener</a:t>
            </a:r>
            <a:r>
              <a:rPr lang="en-AU" dirty="0"/>
              <a:t> is the first person to make a bid (a bid is a call other than Pass)</a:t>
            </a:r>
          </a:p>
          <a:p>
            <a:r>
              <a:rPr lang="en-AU" dirty="0"/>
              <a:t>The Opener’s partner is called the </a:t>
            </a:r>
            <a:r>
              <a:rPr lang="en-AU" b="1" dirty="0"/>
              <a:t>Responder</a:t>
            </a:r>
          </a:p>
          <a:p>
            <a:r>
              <a:rPr lang="en-AU" b="1" dirty="0"/>
              <a:t>Together</a:t>
            </a:r>
            <a:r>
              <a:rPr lang="en-AU" dirty="0"/>
              <a:t> this pair is usually referred to as the Opening pair or Opening team.</a:t>
            </a:r>
          </a:p>
          <a:p>
            <a:endParaRPr lang="en-AU" dirty="0"/>
          </a:p>
          <a:p>
            <a:r>
              <a:rPr lang="en-AU" dirty="0"/>
              <a:t>It is very important to know your </a:t>
            </a:r>
            <a:r>
              <a:rPr lang="en-AU" b="1" dirty="0"/>
              <a:t>role </a:t>
            </a:r>
            <a:r>
              <a:rPr lang="en-AU" dirty="0"/>
              <a:t>when you are bidding as the bidding </a:t>
            </a:r>
            <a:r>
              <a:rPr lang="en-AU" b="1" dirty="0"/>
              <a:t>agreements</a:t>
            </a:r>
            <a:r>
              <a:rPr lang="en-AU" dirty="0"/>
              <a:t> are different for each role. </a:t>
            </a:r>
          </a:p>
          <a:p>
            <a:endParaRPr lang="en-AU" dirty="0"/>
          </a:p>
          <a:p>
            <a:r>
              <a:rPr lang="en-AU" dirty="0"/>
              <a:t>This lesson will focus principally on our bidding agreements for the </a:t>
            </a:r>
            <a:r>
              <a:rPr lang="en-AU" b="1" dirty="0"/>
              <a:t>Opener</a:t>
            </a:r>
            <a:r>
              <a:rPr lang="en-AU" dirty="0"/>
              <a:t> role, and some of our agreements for </a:t>
            </a:r>
            <a:r>
              <a:rPr lang="en-AU" b="1" dirty="0"/>
              <a:t>Responder</a:t>
            </a:r>
            <a:r>
              <a:rPr lang="en-AU" dirty="0"/>
              <a:t> role.</a:t>
            </a:r>
          </a:p>
          <a:p>
            <a:endParaRPr lang="en-AU" dirty="0"/>
          </a:p>
          <a:p>
            <a:r>
              <a:rPr lang="en-AU" dirty="0"/>
              <a:t>The other pair may be called the Overcall team or the Defence.</a:t>
            </a:r>
          </a:p>
          <a:p>
            <a:r>
              <a:rPr lang="en-AU" dirty="0"/>
              <a:t>The first person to make a call on the Overcall team is called the </a:t>
            </a:r>
            <a:r>
              <a:rPr lang="en-AU" b="1" dirty="0"/>
              <a:t>Overcaller</a:t>
            </a:r>
            <a:r>
              <a:rPr lang="en-AU" dirty="0"/>
              <a:t>, and her partner is referred to as the </a:t>
            </a:r>
            <a:r>
              <a:rPr lang="en-AU" b="1" dirty="0"/>
              <a:t>Advancer</a:t>
            </a:r>
            <a:r>
              <a:rPr lang="en-AU" dirty="0"/>
              <a:t>.  These roles are discussed in more detail in week 7 </a:t>
            </a:r>
            <a:r>
              <a:rPr lang="en-AU" dirty="0">
                <a:sym typeface="Wingdings" panose="05000000000000000000" pitchFamily="2" charset="2"/>
              </a:rPr>
              <a:t></a:t>
            </a:r>
            <a:endParaRPr lang="en-AU" dirty="0"/>
          </a:p>
          <a:p>
            <a:endParaRPr lang="en-AU" dirty="0"/>
          </a:p>
        </p:txBody>
      </p:sp>
      <p:sp>
        <p:nvSpPr>
          <p:cNvPr id="5" name="TextBox 4">
            <a:extLst>
              <a:ext uri="{FF2B5EF4-FFF2-40B4-BE49-F238E27FC236}">
                <a16:creationId xmlns:a16="http://schemas.microsoft.com/office/drawing/2014/main" id="{4D9D25A1-8B6B-3559-E3C2-D67F3669E090}"/>
              </a:ext>
            </a:extLst>
          </p:cNvPr>
          <p:cNvSpPr txBox="1"/>
          <p:nvPr/>
        </p:nvSpPr>
        <p:spPr>
          <a:xfrm>
            <a:off x="0" y="6488668"/>
            <a:ext cx="2382447" cy="369332"/>
          </a:xfrm>
          <a:prstGeom prst="rect">
            <a:avLst/>
          </a:prstGeom>
          <a:noFill/>
        </p:spPr>
        <p:txBody>
          <a:bodyPr wrap="none" rtlCol="0">
            <a:spAutoFit/>
          </a:bodyPr>
          <a:lstStyle/>
          <a:p>
            <a:r>
              <a:rPr lang="en-AU" dirty="0"/>
              <a:t>Concepts: Bidding roles</a:t>
            </a:r>
          </a:p>
        </p:txBody>
      </p:sp>
    </p:spTree>
    <p:extLst>
      <p:ext uri="{BB962C8B-B14F-4D97-AF65-F5344CB8AC3E}">
        <p14:creationId xmlns:p14="http://schemas.microsoft.com/office/powerpoint/2010/main" val="3823557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8FFA55A1-DAA5-CBAE-C333-BB8ED2A756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A8551-4B51-3974-467A-139B60352129}"/>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Ch2. Bidding: the </a:t>
            </a:r>
            <a:r>
              <a:rPr lang="en-AU" sz="2800" b="1" dirty="0"/>
              <a:t>Opener</a:t>
            </a:r>
          </a:p>
        </p:txBody>
      </p:sp>
      <p:pic>
        <p:nvPicPr>
          <p:cNvPr id="4" name="Picture 3">
            <a:extLst>
              <a:ext uri="{FF2B5EF4-FFF2-40B4-BE49-F238E27FC236}">
                <a16:creationId xmlns:a16="http://schemas.microsoft.com/office/drawing/2014/main" id="{B5625A5B-AF09-43D0-E462-2EE1F27EC5E5}"/>
              </a:ext>
            </a:extLst>
          </p:cNvPr>
          <p:cNvPicPr>
            <a:picLocks noChangeAspect="1"/>
          </p:cNvPicPr>
          <p:nvPr/>
        </p:nvPicPr>
        <p:blipFill>
          <a:blip r:embed="rId3"/>
          <a:stretch>
            <a:fillRect/>
          </a:stretch>
        </p:blipFill>
        <p:spPr>
          <a:xfrm>
            <a:off x="259157" y="1667069"/>
            <a:ext cx="449619" cy="3398815"/>
          </a:xfrm>
          <a:prstGeom prst="rect">
            <a:avLst/>
          </a:prstGeom>
        </p:spPr>
      </p:pic>
      <p:sp>
        <p:nvSpPr>
          <p:cNvPr id="3" name="TextBox 2">
            <a:extLst>
              <a:ext uri="{FF2B5EF4-FFF2-40B4-BE49-F238E27FC236}">
                <a16:creationId xmlns:a16="http://schemas.microsoft.com/office/drawing/2014/main" id="{534DFCED-CCDF-3ED4-18C4-254F18F0EAFC}"/>
              </a:ext>
            </a:extLst>
          </p:cNvPr>
          <p:cNvSpPr txBox="1"/>
          <p:nvPr/>
        </p:nvSpPr>
        <p:spPr>
          <a:xfrm>
            <a:off x="1098060" y="704692"/>
            <a:ext cx="9995877" cy="3970318"/>
          </a:xfrm>
          <a:prstGeom prst="rect">
            <a:avLst/>
          </a:prstGeom>
          <a:noFill/>
        </p:spPr>
        <p:txBody>
          <a:bodyPr wrap="square" rtlCol="0">
            <a:spAutoFit/>
          </a:bodyPr>
          <a:lstStyle/>
          <a:p>
            <a:pPr marL="342900" indent="-342900">
              <a:buAutoNum type="arabicPeriod"/>
            </a:pPr>
            <a:r>
              <a:rPr lang="en-AU" dirty="0"/>
              <a:t>Suit order for bidding</a:t>
            </a:r>
          </a:p>
          <a:p>
            <a:pPr marL="742950" lvl="1" indent="-285750">
              <a:buFontTx/>
              <a:buChar char="-"/>
            </a:pPr>
            <a:r>
              <a:rPr lang="en-AU" dirty="0"/>
              <a:t>from lowest to highest (see sidebar) Clubs &lt; Diamonds &lt; Hearts &lt; Spades &lt;No Trumps</a:t>
            </a:r>
          </a:p>
          <a:p>
            <a:pPr marL="742950" lvl="1" indent="-285750">
              <a:buFontTx/>
              <a:buChar char="-"/>
            </a:pPr>
            <a:r>
              <a:rPr lang="en-AU" dirty="0"/>
              <a:t>Each subsequent bid must be </a:t>
            </a:r>
            <a:r>
              <a:rPr lang="en-AU" b="1" dirty="0"/>
              <a:t>higher</a:t>
            </a:r>
            <a:r>
              <a:rPr lang="en-AU" dirty="0"/>
              <a:t> than the previous bid</a:t>
            </a:r>
          </a:p>
          <a:p>
            <a:pPr marL="342900" indent="-342900">
              <a:buAutoNum type="arabicPeriod"/>
            </a:pPr>
            <a:r>
              <a:rPr lang="en-AU" dirty="0"/>
              <a:t>Bidding starts from 1.  For a 1 level contract you need to win 7 tricks; 2 -&gt; 8 tricks … 7 -&gt; 13 tricks</a:t>
            </a:r>
          </a:p>
          <a:p>
            <a:pPr marL="342900" indent="-342900">
              <a:buAutoNum type="arabicPeriod"/>
            </a:pPr>
            <a:r>
              <a:rPr lang="en-AU" b="1" dirty="0"/>
              <a:t>Major</a:t>
            </a:r>
            <a:r>
              <a:rPr lang="en-AU" dirty="0"/>
              <a:t> and </a:t>
            </a:r>
            <a:r>
              <a:rPr lang="en-AU" b="1" dirty="0"/>
              <a:t>minor</a:t>
            </a:r>
            <a:r>
              <a:rPr lang="en-AU" dirty="0"/>
              <a:t> suits. How are points scored (Caution: the word </a:t>
            </a:r>
            <a:r>
              <a:rPr lang="en-AU" i="1" dirty="0"/>
              <a:t>points</a:t>
            </a:r>
            <a:r>
              <a:rPr lang="en-AU" dirty="0"/>
              <a:t> has multiple meanings)</a:t>
            </a:r>
          </a:p>
          <a:p>
            <a:pPr lvl="1"/>
            <a:r>
              <a:rPr lang="en-AU" dirty="0"/>
              <a:t>- either by making your contract or bringing down your opponents in their contract</a:t>
            </a:r>
          </a:p>
          <a:p>
            <a:pPr lvl="1"/>
            <a:r>
              <a:rPr lang="en-AU" dirty="0"/>
              <a:t>- you score more points for making a major contract than making a minor contract at same level</a:t>
            </a:r>
          </a:p>
          <a:p>
            <a:pPr lvl="1"/>
            <a:r>
              <a:rPr lang="en-AU" dirty="0"/>
              <a:t>- you score the most points in a no trump contract at the same level</a:t>
            </a:r>
          </a:p>
          <a:p>
            <a:pPr marL="342900" indent="-342900">
              <a:buAutoNum type="arabicPeriod"/>
            </a:pPr>
            <a:r>
              <a:rPr lang="en-AU" dirty="0"/>
              <a:t>When to open the bidding</a:t>
            </a:r>
          </a:p>
          <a:p>
            <a:pPr lvl="1"/>
            <a:r>
              <a:rPr lang="en-AU" dirty="0"/>
              <a:t>- </a:t>
            </a:r>
            <a:r>
              <a:rPr lang="en-AU" b="1" dirty="0"/>
              <a:t>12+ HCP</a:t>
            </a:r>
            <a:r>
              <a:rPr lang="en-AU" dirty="0"/>
              <a:t>.  </a:t>
            </a:r>
            <a:r>
              <a:rPr lang="en-AU" b="1" dirty="0"/>
              <a:t>Five card </a:t>
            </a:r>
            <a:r>
              <a:rPr lang="en-AU" dirty="0"/>
              <a:t>(or more) </a:t>
            </a:r>
            <a:r>
              <a:rPr lang="en-AU" b="1" dirty="0"/>
              <a:t>major </a:t>
            </a:r>
            <a:r>
              <a:rPr lang="en-AU" dirty="0"/>
              <a:t>(M) first priority; otherwise longer minor (m)</a:t>
            </a:r>
          </a:p>
          <a:p>
            <a:pPr marL="342900" indent="-342900">
              <a:buAutoNum type="arabicPeriod"/>
            </a:pPr>
            <a:r>
              <a:rPr lang="en-AU" dirty="0"/>
              <a:t>What is a </a:t>
            </a:r>
            <a:r>
              <a:rPr lang="en-AU" b="1" dirty="0"/>
              <a:t>fit </a:t>
            </a:r>
            <a:r>
              <a:rPr lang="en-AU" dirty="0"/>
              <a:t>? </a:t>
            </a:r>
          </a:p>
          <a:p>
            <a:pPr marL="742950" lvl="1" indent="-285750">
              <a:buFontTx/>
              <a:buChar char="-"/>
            </a:pPr>
            <a:r>
              <a:rPr lang="en-AU" dirty="0"/>
              <a:t>partnership has 8+ cards in a suit</a:t>
            </a:r>
          </a:p>
          <a:p>
            <a:pPr marL="342900" indent="-342900">
              <a:buAutoNum type="arabicPeriod"/>
            </a:pPr>
            <a:r>
              <a:rPr lang="en-AU" b="1" dirty="0"/>
              <a:t>Bidding promises a certain length in a suit – the strength is  not necessarily in that suit</a:t>
            </a:r>
          </a:p>
          <a:p>
            <a:pPr marL="342900" indent="-342900">
              <a:buAutoNum type="arabicPeriod"/>
            </a:pPr>
            <a:r>
              <a:rPr lang="en-AU" dirty="0"/>
              <a:t>Any Questions ?</a:t>
            </a:r>
          </a:p>
        </p:txBody>
      </p:sp>
      <p:sp>
        <p:nvSpPr>
          <p:cNvPr id="5" name="TextBox 4">
            <a:extLst>
              <a:ext uri="{FF2B5EF4-FFF2-40B4-BE49-F238E27FC236}">
                <a16:creationId xmlns:a16="http://schemas.microsoft.com/office/drawing/2014/main" id="{E7603049-6E8C-BC50-EED2-108B2C28F38B}"/>
              </a:ext>
            </a:extLst>
          </p:cNvPr>
          <p:cNvSpPr txBox="1"/>
          <p:nvPr/>
        </p:nvSpPr>
        <p:spPr>
          <a:xfrm>
            <a:off x="0" y="6488668"/>
            <a:ext cx="3647730" cy="369332"/>
          </a:xfrm>
          <a:prstGeom prst="rect">
            <a:avLst/>
          </a:prstGeom>
          <a:noFill/>
        </p:spPr>
        <p:txBody>
          <a:bodyPr wrap="none" rtlCol="0">
            <a:spAutoFit/>
          </a:bodyPr>
          <a:lstStyle/>
          <a:p>
            <a:r>
              <a:rPr lang="en-AU" dirty="0"/>
              <a:t>Concepts: Major; Minor; Fit; Opener </a:t>
            </a:r>
          </a:p>
        </p:txBody>
      </p:sp>
      <p:graphicFrame>
        <p:nvGraphicFramePr>
          <p:cNvPr id="6" name="Table 5">
            <a:extLst>
              <a:ext uri="{FF2B5EF4-FFF2-40B4-BE49-F238E27FC236}">
                <a16:creationId xmlns:a16="http://schemas.microsoft.com/office/drawing/2014/main" id="{4306A8CB-8862-A94A-79EC-686CA5F64AC6}"/>
              </a:ext>
            </a:extLst>
          </p:cNvPr>
          <p:cNvGraphicFramePr>
            <a:graphicFrameLocks noGrp="1"/>
          </p:cNvGraphicFramePr>
          <p:nvPr/>
        </p:nvGraphicFramePr>
        <p:xfrm>
          <a:off x="3959134" y="4359435"/>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231904">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rPr>
                        <a:t>Q</a:t>
                      </a:r>
                      <a:r>
                        <a:rPr lang="en-AU" sz="1800" dirty="0">
                          <a:latin typeface="+mn-lt"/>
                        </a:rPr>
                        <a:t>  7 6 5 3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Q  </a:t>
                      </a:r>
                      <a:r>
                        <a:rPr lang="en-AU" sz="1800" dirty="0">
                          <a:latin typeface="+mn-lt"/>
                          <a:cs typeface="Arial" panose="020B0604020202020204" pitchFamily="34" charset="0"/>
                        </a:rPr>
                        <a:t>3</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4 3</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rPr>
                        <a:t>A J  </a:t>
                      </a:r>
                      <a:r>
                        <a:rPr lang="en-AU" sz="1800" dirty="0">
                          <a:latin typeface="+mn-lt"/>
                        </a:rPr>
                        <a:t>8 4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a:t>
                      </a:r>
                      <a:r>
                        <a:rPr lang="en-AU" sz="1800" dirty="0">
                          <a:latin typeface="+mn-lt"/>
                          <a:cs typeface="Arial" panose="020B0604020202020204" pitchFamily="34" charset="0"/>
                        </a:rPr>
                        <a:t>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9 8 6</a:t>
                      </a:r>
                    </a:p>
                    <a:p>
                      <a:r>
                        <a:rPr lang="en-AU" sz="1800" dirty="0">
                          <a:latin typeface="+mn-lt"/>
                          <a:cs typeface="Arial" panose="020B0604020202020204" pitchFamily="34" charset="0"/>
                        </a:rPr>
                        <a:t>♣ 7 6</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rPr>
                        <a:t>K Q  </a:t>
                      </a:r>
                      <a:r>
                        <a:rPr lang="en-AU" sz="1800" dirty="0">
                          <a:latin typeface="+mn-lt"/>
                        </a:rPr>
                        <a:t>6 3 2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2</a:t>
                      </a:r>
                    </a:p>
                    <a:p>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10 7 6 3</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rPr>
                        <a:t>A Q  </a:t>
                      </a:r>
                      <a:r>
                        <a:rPr lang="en-AU" sz="1800" dirty="0">
                          <a:latin typeface="+mn-lt"/>
                        </a:rPr>
                        <a:t>6</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J</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6 4 2</a:t>
                      </a:r>
                    </a:p>
                    <a:p>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4 2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7" name="TextBox 6">
            <a:extLst>
              <a:ext uri="{FF2B5EF4-FFF2-40B4-BE49-F238E27FC236}">
                <a16:creationId xmlns:a16="http://schemas.microsoft.com/office/drawing/2014/main" id="{B9E6CEA3-0E20-C001-E507-7859F496215F}"/>
              </a:ext>
            </a:extLst>
          </p:cNvPr>
          <p:cNvSpPr txBox="1"/>
          <p:nvPr/>
        </p:nvSpPr>
        <p:spPr>
          <a:xfrm>
            <a:off x="985520" y="6027003"/>
            <a:ext cx="4460260" cy="646331"/>
          </a:xfrm>
          <a:prstGeom prst="rect">
            <a:avLst/>
          </a:prstGeom>
          <a:noFill/>
        </p:spPr>
        <p:txBody>
          <a:bodyPr wrap="none" rtlCol="0">
            <a:spAutoFit/>
          </a:bodyPr>
          <a:lstStyle/>
          <a:p>
            <a:r>
              <a:rPr lang="en-AU" b="1" dirty="0"/>
              <a:t>Let’s play some practice hands </a:t>
            </a:r>
            <a:r>
              <a:rPr lang="en-AU" dirty="0"/>
              <a:t>– bidding only</a:t>
            </a:r>
          </a:p>
          <a:p>
            <a:endParaRPr lang="en-AU" dirty="0"/>
          </a:p>
        </p:txBody>
      </p:sp>
      <p:sp>
        <p:nvSpPr>
          <p:cNvPr id="8" name="TextBox 7">
            <a:extLst>
              <a:ext uri="{FF2B5EF4-FFF2-40B4-BE49-F238E27FC236}">
                <a16:creationId xmlns:a16="http://schemas.microsoft.com/office/drawing/2014/main" id="{0DC94B4C-4EBB-783F-857B-812B3F4C0089}"/>
              </a:ext>
            </a:extLst>
          </p:cNvPr>
          <p:cNvSpPr txBox="1"/>
          <p:nvPr/>
        </p:nvSpPr>
        <p:spPr>
          <a:xfrm>
            <a:off x="1730466" y="4826674"/>
            <a:ext cx="1997184" cy="1200329"/>
          </a:xfrm>
          <a:prstGeom prst="rect">
            <a:avLst/>
          </a:prstGeom>
          <a:noFill/>
        </p:spPr>
        <p:txBody>
          <a:bodyPr wrap="square" rtlCol="0">
            <a:spAutoFit/>
          </a:bodyPr>
          <a:lstStyle/>
          <a:p>
            <a:r>
              <a:rPr lang="en-AU" dirty="0"/>
              <a:t>How would you bid these hands – you are first to bid </a:t>
            </a:r>
          </a:p>
          <a:p>
            <a:r>
              <a:rPr lang="en-AU" dirty="0"/>
              <a:t>(</a:t>
            </a:r>
            <a:r>
              <a:rPr lang="en-AU" b="1" dirty="0"/>
              <a:t>p16 2.1</a:t>
            </a:r>
            <a:r>
              <a:rPr lang="en-AU" dirty="0"/>
              <a:t>)</a:t>
            </a:r>
          </a:p>
        </p:txBody>
      </p:sp>
      <p:sp>
        <p:nvSpPr>
          <p:cNvPr id="10" name="TextBox 9">
            <a:extLst>
              <a:ext uri="{FF2B5EF4-FFF2-40B4-BE49-F238E27FC236}">
                <a16:creationId xmlns:a16="http://schemas.microsoft.com/office/drawing/2014/main" id="{0D97CB65-852F-CD76-0838-A50328622D49}"/>
              </a:ext>
            </a:extLst>
          </p:cNvPr>
          <p:cNvSpPr txBox="1"/>
          <p:nvPr/>
        </p:nvSpPr>
        <p:spPr>
          <a:xfrm>
            <a:off x="11251236" y="2441894"/>
            <a:ext cx="838691" cy="1569660"/>
          </a:xfrm>
          <a:prstGeom prst="rect">
            <a:avLst/>
          </a:prstGeom>
          <a:noFill/>
        </p:spPr>
        <p:txBody>
          <a:bodyPr wrap="none" rtlCol="0">
            <a:spAutoFit/>
          </a:bodyPr>
          <a:lstStyle/>
          <a:p>
            <a:r>
              <a:rPr lang="en-AU" sz="2400" b="1" dirty="0"/>
              <a:t>A = 4</a:t>
            </a:r>
          </a:p>
          <a:p>
            <a:r>
              <a:rPr lang="en-AU" sz="2400" b="1" dirty="0"/>
              <a:t>K = 3</a:t>
            </a:r>
          </a:p>
          <a:p>
            <a:r>
              <a:rPr lang="en-AU" sz="2400" b="1" dirty="0"/>
              <a:t>Q = 2</a:t>
            </a:r>
          </a:p>
          <a:p>
            <a:r>
              <a:rPr lang="en-AU" sz="2400" b="1" dirty="0"/>
              <a:t>J = 1</a:t>
            </a:r>
          </a:p>
        </p:txBody>
      </p:sp>
    </p:spTree>
    <p:extLst>
      <p:ext uri="{BB962C8B-B14F-4D97-AF65-F5344CB8AC3E}">
        <p14:creationId xmlns:p14="http://schemas.microsoft.com/office/powerpoint/2010/main" val="2589793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55ADC5B0-EACD-05E4-FDD1-1EA53245A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D45EB-6D3D-29DB-2659-764FFCD4C60D}"/>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Ch2. Bidding: the</a:t>
            </a:r>
            <a:r>
              <a:rPr lang="en-AU" sz="2800" b="1" dirty="0"/>
              <a:t> Responder</a:t>
            </a:r>
            <a:endParaRPr lang="en-AU" sz="2800" dirty="0"/>
          </a:p>
        </p:txBody>
      </p:sp>
      <p:pic>
        <p:nvPicPr>
          <p:cNvPr id="4" name="Picture 3">
            <a:extLst>
              <a:ext uri="{FF2B5EF4-FFF2-40B4-BE49-F238E27FC236}">
                <a16:creationId xmlns:a16="http://schemas.microsoft.com/office/drawing/2014/main" id="{C7C2A7EA-654D-1148-4B34-6058D4D63F2D}"/>
              </a:ext>
            </a:extLst>
          </p:cNvPr>
          <p:cNvPicPr>
            <a:picLocks noChangeAspect="1"/>
          </p:cNvPicPr>
          <p:nvPr/>
        </p:nvPicPr>
        <p:blipFill>
          <a:blip r:embed="rId3"/>
          <a:stretch>
            <a:fillRect/>
          </a:stretch>
        </p:blipFill>
        <p:spPr>
          <a:xfrm>
            <a:off x="11611074" y="1729592"/>
            <a:ext cx="449619" cy="3398815"/>
          </a:xfrm>
          <a:prstGeom prst="rect">
            <a:avLst/>
          </a:prstGeom>
        </p:spPr>
      </p:pic>
      <p:sp>
        <p:nvSpPr>
          <p:cNvPr id="3" name="TextBox 2">
            <a:extLst>
              <a:ext uri="{FF2B5EF4-FFF2-40B4-BE49-F238E27FC236}">
                <a16:creationId xmlns:a16="http://schemas.microsoft.com/office/drawing/2014/main" id="{596C4506-3BC9-C28F-70D2-19AEDE8AFEA3}"/>
              </a:ext>
            </a:extLst>
          </p:cNvPr>
          <p:cNvSpPr txBox="1"/>
          <p:nvPr/>
        </p:nvSpPr>
        <p:spPr>
          <a:xfrm>
            <a:off x="1014469" y="769620"/>
            <a:ext cx="9995877" cy="3139321"/>
          </a:xfrm>
          <a:prstGeom prst="rect">
            <a:avLst/>
          </a:prstGeom>
          <a:noFill/>
        </p:spPr>
        <p:txBody>
          <a:bodyPr wrap="square" rtlCol="0">
            <a:spAutoFit/>
          </a:bodyPr>
          <a:lstStyle/>
          <a:p>
            <a:pPr marL="342900" indent="-342900">
              <a:buFont typeface="+mj-lt"/>
              <a:buAutoNum type="arabicPeriod" startAt="8"/>
            </a:pPr>
            <a:r>
              <a:rPr lang="en-AU" dirty="0"/>
              <a:t>Responder’s (opener’s partner) bid</a:t>
            </a:r>
          </a:p>
          <a:p>
            <a:pPr lvl="1"/>
            <a:r>
              <a:rPr lang="en-AU" dirty="0"/>
              <a:t>- </a:t>
            </a:r>
            <a:r>
              <a:rPr lang="en-AU" b="1" dirty="0"/>
              <a:t>pass with less than 6 points</a:t>
            </a:r>
            <a:r>
              <a:rPr lang="en-AU" dirty="0"/>
              <a:t>.   Otherwise </a:t>
            </a:r>
            <a:r>
              <a:rPr lang="en-AU" b="1" dirty="0"/>
              <a:t>with six or more points</a:t>
            </a:r>
            <a:r>
              <a:rPr lang="en-AU" dirty="0"/>
              <a:t>:</a:t>
            </a:r>
          </a:p>
          <a:p>
            <a:pPr lvl="1"/>
            <a:r>
              <a:rPr lang="en-AU" dirty="0"/>
              <a:t>- support partners major suit opening with 3+ in her major (</a:t>
            </a:r>
            <a:r>
              <a:rPr lang="en-AU" dirty="0" err="1"/>
              <a:t>ie</a:t>
            </a:r>
            <a:r>
              <a:rPr lang="en-AU" dirty="0"/>
              <a:t> we have a fit)</a:t>
            </a:r>
          </a:p>
          <a:p>
            <a:pPr lvl="1"/>
            <a:r>
              <a:rPr lang="en-AU" dirty="0"/>
              <a:t>- bid a 4+ card major (M) at the one level</a:t>
            </a:r>
          </a:p>
          <a:p>
            <a:pPr marL="342900" indent="-342900">
              <a:buFont typeface="+mj-lt"/>
              <a:buAutoNum type="arabicPeriod" startAt="8"/>
            </a:pPr>
            <a:r>
              <a:rPr lang="en-AU" dirty="0"/>
              <a:t>When to bid </a:t>
            </a:r>
            <a:r>
              <a:rPr lang="en-AU" b="1" dirty="0"/>
              <a:t>no trumps</a:t>
            </a:r>
          </a:p>
          <a:p>
            <a:pPr marL="742950" lvl="1" indent="-285750">
              <a:buFontTx/>
              <a:buChar char="-"/>
            </a:pPr>
            <a:r>
              <a:rPr lang="en-AU" dirty="0"/>
              <a:t>no major fit and some coverage in all suits</a:t>
            </a:r>
          </a:p>
          <a:p>
            <a:pPr marL="342900" indent="-342900">
              <a:buFont typeface="+mj-lt"/>
              <a:buAutoNum type="arabicPeriod" startAt="10"/>
            </a:pPr>
            <a:r>
              <a:rPr lang="en-AU" dirty="0"/>
              <a:t>Just as it was with the Opener’s bidding, </a:t>
            </a:r>
            <a:r>
              <a:rPr lang="en-AU" b="1" dirty="0"/>
              <a:t>bidding promises a certain length in that suit</a:t>
            </a:r>
            <a:r>
              <a:rPr lang="en-AU" dirty="0"/>
              <a:t>, not necessarily strength in that suit.</a:t>
            </a:r>
          </a:p>
          <a:p>
            <a:pPr marL="342900" indent="-342900">
              <a:buFont typeface="+mj-lt"/>
              <a:buAutoNum type="arabicPeriod" startAt="11"/>
            </a:pPr>
            <a:r>
              <a:rPr lang="en-AU" dirty="0"/>
              <a:t>Keep the bidding low until you have a fit</a:t>
            </a:r>
          </a:p>
          <a:p>
            <a:pPr marL="342900" indent="-342900">
              <a:buFont typeface="+mj-lt"/>
              <a:buAutoNum type="arabicPeriod" startAt="11"/>
            </a:pPr>
            <a:r>
              <a:rPr lang="en-AU" dirty="0"/>
              <a:t>Review the bidding example on page 17 of the text – with all players bidding</a:t>
            </a:r>
          </a:p>
          <a:p>
            <a:pPr marL="342900" indent="-342900">
              <a:buFont typeface="+mj-lt"/>
              <a:buAutoNum type="arabicPeriod" startAt="11"/>
            </a:pPr>
            <a:r>
              <a:rPr lang="en-AU" dirty="0"/>
              <a:t>Any Questions ?</a:t>
            </a:r>
          </a:p>
        </p:txBody>
      </p:sp>
      <p:sp>
        <p:nvSpPr>
          <p:cNvPr id="5" name="TextBox 4">
            <a:extLst>
              <a:ext uri="{FF2B5EF4-FFF2-40B4-BE49-F238E27FC236}">
                <a16:creationId xmlns:a16="http://schemas.microsoft.com/office/drawing/2014/main" id="{4CCEA302-73D4-AC47-96B8-A62DADBEBD12}"/>
              </a:ext>
            </a:extLst>
          </p:cNvPr>
          <p:cNvSpPr txBox="1"/>
          <p:nvPr/>
        </p:nvSpPr>
        <p:spPr>
          <a:xfrm>
            <a:off x="0" y="6488668"/>
            <a:ext cx="2176943" cy="369332"/>
          </a:xfrm>
          <a:prstGeom prst="rect">
            <a:avLst/>
          </a:prstGeom>
          <a:noFill/>
        </p:spPr>
        <p:txBody>
          <a:bodyPr wrap="none" rtlCol="0">
            <a:spAutoFit/>
          </a:bodyPr>
          <a:lstStyle/>
          <a:p>
            <a:r>
              <a:rPr lang="en-AU" dirty="0"/>
              <a:t>Concepts: Responder</a:t>
            </a:r>
          </a:p>
        </p:txBody>
      </p:sp>
      <p:graphicFrame>
        <p:nvGraphicFramePr>
          <p:cNvPr id="7" name="Table 6">
            <a:extLst>
              <a:ext uri="{FF2B5EF4-FFF2-40B4-BE49-F238E27FC236}">
                <a16:creationId xmlns:a16="http://schemas.microsoft.com/office/drawing/2014/main" id="{0B459B9B-03B1-1FC2-71C6-C34455AF86CD}"/>
              </a:ext>
            </a:extLst>
          </p:cNvPr>
          <p:cNvGraphicFramePr>
            <a:graphicFrameLocks noGrp="1"/>
          </p:cNvGraphicFramePr>
          <p:nvPr>
            <p:extLst>
              <p:ext uri="{D42A27DB-BD31-4B8C-83A1-F6EECF244321}">
                <p14:modId xmlns:p14="http://schemas.microsoft.com/office/powerpoint/2010/main" val="272284345"/>
              </p:ext>
            </p:extLst>
          </p:nvPr>
        </p:nvGraphicFramePr>
        <p:xfrm>
          <a:off x="4056934" y="4124563"/>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267930">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8 7 6</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dirty="0">
                          <a:latin typeface="+mn-lt"/>
                          <a:cs typeface="Arial" panose="020B0604020202020204" pitchFamily="34" charset="0"/>
                        </a:rPr>
                        <a:t>6</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5</a:t>
                      </a:r>
                    </a:p>
                    <a:p>
                      <a:r>
                        <a:rPr lang="en-AU" sz="1800" dirty="0">
                          <a:latin typeface="+mn-lt"/>
                          <a:cs typeface="Arial" panose="020B0604020202020204" pitchFamily="34" charset="0"/>
                        </a:rPr>
                        <a:t>♣ 9 3 2</a:t>
                      </a:r>
                      <a:endParaRPr lang="en-AU" sz="1800" dirty="0">
                        <a:latin typeface="+mn-lt"/>
                      </a:endParaRPr>
                    </a:p>
                  </a:txBody>
                  <a:tcPr/>
                </a:tc>
                <a:tc>
                  <a:txBody>
                    <a:bodyPr/>
                    <a:lstStyle/>
                    <a:p>
                      <a:r>
                        <a:rPr lang="en-AU" sz="1800" dirty="0">
                          <a:latin typeface="+mn-lt"/>
                          <a:cs typeface="Arial" panose="020B0604020202020204" pitchFamily="34" charset="0"/>
                        </a:rPr>
                        <a:t>♠ 8 6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10  4 3</a:t>
                      </a:r>
                    </a:p>
                    <a:p>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2</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6 3 2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9 7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a:t>
                      </a:r>
                      <a:r>
                        <a:rPr lang="en-AU" sz="1800" b="0" dirty="0">
                          <a:latin typeface="+mn-lt"/>
                          <a:cs typeface="Arial" panose="020B0604020202020204" pitchFamily="34" charset="0"/>
                        </a:rPr>
                        <a:t>  9 </a:t>
                      </a:r>
                      <a:r>
                        <a:rPr lang="en-AU" sz="1800" dirty="0">
                          <a:latin typeface="+mn-lt"/>
                          <a:cs typeface="Arial" panose="020B0604020202020204" pitchFamily="34" charset="0"/>
                        </a:rPr>
                        <a:t>6 5 2</a:t>
                      </a:r>
                    </a:p>
                    <a:p>
                      <a:r>
                        <a:rPr lang="en-AU" sz="1800" dirty="0">
                          <a:latin typeface="+mn-lt"/>
                          <a:cs typeface="Arial" panose="020B0604020202020204" pitchFamily="34" charset="0"/>
                        </a:rPr>
                        <a:t>♣ 8 6</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J</a:t>
                      </a:r>
                      <a:r>
                        <a:rPr lang="en-AU" sz="1800" dirty="0">
                          <a:latin typeface="+mn-lt"/>
                          <a:cs typeface="Arial" panose="020B0604020202020204" pitchFamily="34" charset="0"/>
                        </a:rPr>
                        <a:t>  6 4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4 2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J  </a:t>
                      </a:r>
                      <a:r>
                        <a:rPr lang="en-AU" sz="1800" dirty="0">
                          <a:latin typeface="+mn-lt"/>
                          <a:cs typeface="Arial" panose="020B0604020202020204" pitchFamily="34" charset="0"/>
                        </a:rPr>
                        <a:t>10 4</a:t>
                      </a:r>
                    </a:p>
                    <a:p>
                      <a:r>
                        <a:rPr lang="en-AU" sz="1800" dirty="0">
                          <a:latin typeface="+mn-lt"/>
                          <a:cs typeface="Arial" panose="020B0604020202020204" pitchFamily="34" charset="0"/>
                        </a:rPr>
                        <a:t>♣ 10 6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0" name="TextBox 9">
            <a:extLst>
              <a:ext uri="{FF2B5EF4-FFF2-40B4-BE49-F238E27FC236}">
                <a16:creationId xmlns:a16="http://schemas.microsoft.com/office/drawing/2014/main" id="{64C69BE1-77FF-0F12-57A7-A0327CA98779}"/>
              </a:ext>
            </a:extLst>
          </p:cNvPr>
          <p:cNvSpPr txBox="1"/>
          <p:nvPr/>
        </p:nvSpPr>
        <p:spPr>
          <a:xfrm>
            <a:off x="534846" y="4805241"/>
            <a:ext cx="3522088" cy="646331"/>
          </a:xfrm>
          <a:prstGeom prst="rect">
            <a:avLst/>
          </a:prstGeom>
          <a:noFill/>
        </p:spPr>
        <p:txBody>
          <a:bodyPr wrap="square" rtlCol="0">
            <a:spAutoFit/>
          </a:bodyPr>
          <a:lstStyle/>
          <a:p>
            <a:r>
              <a:rPr lang="en-AU" dirty="0"/>
              <a:t>Partner opens 1</a:t>
            </a:r>
            <a:r>
              <a:rPr lang="en-AU" sz="1800" dirty="0">
                <a:latin typeface="+mn-lt"/>
                <a:cs typeface="Arial" panose="020B0604020202020204" pitchFamily="34" charset="0"/>
              </a:rPr>
              <a:t>♠ -</a:t>
            </a:r>
            <a:r>
              <a:rPr lang="en-AU" dirty="0"/>
              <a:t> what do you </a:t>
            </a:r>
            <a:r>
              <a:rPr lang="en-AU" b="1" dirty="0"/>
              <a:t>respond</a:t>
            </a:r>
            <a:r>
              <a:rPr lang="en-AU" dirty="0"/>
              <a:t> ?</a:t>
            </a:r>
          </a:p>
        </p:txBody>
      </p:sp>
    </p:spTree>
    <p:extLst>
      <p:ext uri="{BB962C8B-B14F-4D97-AF65-F5344CB8AC3E}">
        <p14:creationId xmlns:p14="http://schemas.microsoft.com/office/powerpoint/2010/main" val="2674629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8FC4440B-5E60-333B-796E-6FFC1782D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F914C-EA07-EB44-E981-5BC51392D857}"/>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1</a:t>
            </a:r>
            <a:endParaRPr lang="en-AU" sz="2800" dirty="0"/>
          </a:p>
        </p:txBody>
      </p:sp>
      <p:pic>
        <p:nvPicPr>
          <p:cNvPr id="4" name="Picture 3">
            <a:extLst>
              <a:ext uri="{FF2B5EF4-FFF2-40B4-BE49-F238E27FC236}">
                <a16:creationId xmlns:a16="http://schemas.microsoft.com/office/drawing/2014/main" id="{CC03EBC6-5B79-2797-15A8-F388C33EBFA3}"/>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8" name="TextBox 7">
            <a:extLst>
              <a:ext uri="{FF2B5EF4-FFF2-40B4-BE49-F238E27FC236}">
                <a16:creationId xmlns:a16="http://schemas.microsoft.com/office/drawing/2014/main" id="{C5705E07-AEC0-632E-CAE8-006023674206}"/>
              </a:ext>
            </a:extLst>
          </p:cNvPr>
          <p:cNvSpPr txBox="1"/>
          <p:nvPr/>
        </p:nvSpPr>
        <p:spPr>
          <a:xfrm>
            <a:off x="605274" y="1028343"/>
            <a:ext cx="72932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Contract is</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 4S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by North.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East leads a small club.  How do you plan on playing this hand ?</a:t>
            </a:r>
          </a:p>
        </p:txBody>
      </p:sp>
      <p:pic>
        <p:nvPicPr>
          <p:cNvPr id="14" name="Picture 13">
            <a:extLst>
              <a:ext uri="{FF2B5EF4-FFF2-40B4-BE49-F238E27FC236}">
                <a16:creationId xmlns:a16="http://schemas.microsoft.com/office/drawing/2014/main" id="{CBE3EAED-FF7B-0C83-DF29-5063DA39EE27}"/>
              </a:ext>
            </a:extLst>
          </p:cNvPr>
          <p:cNvPicPr>
            <a:picLocks noChangeAspect="1"/>
          </p:cNvPicPr>
          <p:nvPr/>
        </p:nvPicPr>
        <p:blipFill>
          <a:blip r:embed="rId4"/>
          <a:stretch>
            <a:fillRect/>
          </a:stretch>
        </p:blipFill>
        <p:spPr>
          <a:xfrm>
            <a:off x="8172735" y="1238060"/>
            <a:ext cx="2499577" cy="4381880"/>
          </a:xfrm>
          <a:prstGeom prst="rect">
            <a:avLst/>
          </a:prstGeom>
        </p:spPr>
      </p:pic>
    </p:spTree>
    <p:extLst>
      <p:ext uri="{BB962C8B-B14F-4D97-AF65-F5344CB8AC3E}">
        <p14:creationId xmlns:p14="http://schemas.microsoft.com/office/powerpoint/2010/main" val="4174930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F5896ADF-E5A5-90BA-BCB7-A53CF38AD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8BBC0D-29B1-E00A-E1DD-154170EE04B8}"/>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1</a:t>
            </a:r>
            <a:endParaRPr lang="en-AU" sz="2800" dirty="0"/>
          </a:p>
        </p:txBody>
      </p:sp>
      <p:pic>
        <p:nvPicPr>
          <p:cNvPr id="4" name="Picture 3">
            <a:extLst>
              <a:ext uri="{FF2B5EF4-FFF2-40B4-BE49-F238E27FC236}">
                <a16:creationId xmlns:a16="http://schemas.microsoft.com/office/drawing/2014/main" id="{A1C96C94-103F-AABF-70B1-5E5D6F51A5D7}"/>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8" name="TextBox 7">
            <a:extLst>
              <a:ext uri="{FF2B5EF4-FFF2-40B4-BE49-F238E27FC236}">
                <a16:creationId xmlns:a16="http://schemas.microsoft.com/office/drawing/2014/main" id="{7AD58EED-4E9E-9342-C0A9-65082EB43113}"/>
              </a:ext>
            </a:extLst>
          </p:cNvPr>
          <p:cNvSpPr txBox="1"/>
          <p:nvPr/>
        </p:nvSpPr>
        <p:spPr>
          <a:xfrm>
            <a:off x="605274" y="1028343"/>
            <a:ext cx="7293249"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a trump contract, you usually start off by counting your losers.  Start with the hand with the most trumps; and then go suit by suit, using the cards from both hands for that suit and count how many high cards are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So using North’s hand we have: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losers in spades (the jack is in souths hand)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One loser in hearts (we are missing the Ace)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One loser in diamonds (we have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Akx</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And no losers in clubs (we have AK)</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Now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count your trumps</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How many do the opponents have.  How are they likely to split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trumps, if we have enough winners in side suits, it is best to draw trumps first and then play our winners in the side suits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ie</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we don’t want our opponents to trump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Plan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draw trumps; win off suit tricks. (losing one heart and one diamond)</a:t>
            </a:r>
          </a:p>
        </p:txBody>
      </p:sp>
      <p:pic>
        <p:nvPicPr>
          <p:cNvPr id="14" name="Picture 13">
            <a:extLst>
              <a:ext uri="{FF2B5EF4-FFF2-40B4-BE49-F238E27FC236}">
                <a16:creationId xmlns:a16="http://schemas.microsoft.com/office/drawing/2014/main" id="{0F9D33FF-184A-0D5E-D6B7-1F3F13EA016B}"/>
              </a:ext>
            </a:extLst>
          </p:cNvPr>
          <p:cNvPicPr>
            <a:picLocks noChangeAspect="1"/>
          </p:cNvPicPr>
          <p:nvPr/>
        </p:nvPicPr>
        <p:blipFill>
          <a:blip r:embed="rId4"/>
          <a:stretch>
            <a:fillRect/>
          </a:stretch>
        </p:blipFill>
        <p:spPr>
          <a:xfrm>
            <a:off x="8172735" y="1238060"/>
            <a:ext cx="2499577" cy="4381880"/>
          </a:xfrm>
          <a:prstGeom prst="rect">
            <a:avLst/>
          </a:prstGeom>
        </p:spPr>
      </p:pic>
    </p:spTree>
    <p:extLst>
      <p:ext uri="{BB962C8B-B14F-4D97-AF65-F5344CB8AC3E}">
        <p14:creationId xmlns:p14="http://schemas.microsoft.com/office/powerpoint/2010/main" val="3197199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22AE61B-969B-C07B-6BCF-955EFA97E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0CBC4-C73A-DBDA-A26A-2A54EDD946C4}"/>
              </a:ext>
            </a:extLst>
          </p:cNvPr>
          <p:cNvSpPr>
            <a:spLocks noGrp="1"/>
          </p:cNvSpPr>
          <p:nvPr>
            <p:ph type="title"/>
          </p:nvPr>
        </p:nvSpPr>
        <p:spPr>
          <a:xfrm>
            <a:off x="0" y="0"/>
            <a:ext cx="11864622" cy="769620"/>
          </a:xfrm>
        </p:spPr>
        <p:txBody>
          <a:bodyPr>
            <a:normAutofit/>
          </a:bodyPr>
          <a:lstStyle/>
          <a:p>
            <a:r>
              <a:rPr lang="en-AU" sz="4000" dirty="0"/>
              <a:t>MBC Introduction to Bridge </a:t>
            </a:r>
            <a:r>
              <a:rPr lang="en-AU" sz="2800" dirty="0"/>
              <a:t>– Presenter Notes</a:t>
            </a:r>
          </a:p>
        </p:txBody>
      </p:sp>
      <p:pic>
        <p:nvPicPr>
          <p:cNvPr id="5" name="Picture 4">
            <a:extLst>
              <a:ext uri="{FF2B5EF4-FFF2-40B4-BE49-F238E27FC236}">
                <a16:creationId xmlns:a16="http://schemas.microsoft.com/office/drawing/2014/main" id="{B3D09A3B-426A-31D1-F0D8-8FF69FCE0F73}"/>
              </a:ext>
            </a:extLst>
          </p:cNvPr>
          <p:cNvPicPr>
            <a:picLocks noChangeAspect="1"/>
          </p:cNvPicPr>
          <p:nvPr/>
        </p:nvPicPr>
        <p:blipFill>
          <a:blip r:embed="rId2"/>
          <a:stretch>
            <a:fillRect/>
          </a:stretch>
        </p:blipFill>
        <p:spPr>
          <a:xfrm>
            <a:off x="211424" y="1424645"/>
            <a:ext cx="449619" cy="3398815"/>
          </a:xfrm>
          <a:prstGeom prst="rect">
            <a:avLst/>
          </a:prstGeom>
        </p:spPr>
      </p:pic>
      <p:sp>
        <p:nvSpPr>
          <p:cNvPr id="7" name="Content Placeholder 6">
            <a:extLst>
              <a:ext uri="{FF2B5EF4-FFF2-40B4-BE49-F238E27FC236}">
                <a16:creationId xmlns:a16="http://schemas.microsoft.com/office/drawing/2014/main" id="{1A124E19-D311-DD7E-F7EC-11BF838EF4D5}"/>
              </a:ext>
            </a:extLst>
          </p:cNvPr>
          <p:cNvSpPr>
            <a:spLocks noGrp="1"/>
          </p:cNvSpPr>
          <p:nvPr>
            <p:ph sz="half" idx="2"/>
          </p:nvPr>
        </p:nvSpPr>
        <p:spPr>
          <a:xfrm>
            <a:off x="1226574" y="948383"/>
            <a:ext cx="10754002" cy="4351338"/>
          </a:xfrm>
        </p:spPr>
        <p:txBody>
          <a:bodyPr>
            <a:normAutofit/>
          </a:bodyPr>
          <a:lstStyle/>
          <a:p>
            <a:r>
              <a:rPr lang="en-AU" sz="1400" dirty="0"/>
              <a:t>In general this document follows the content as presented in Paul Marston’s book. In the first three chapters, some content is presented in slightly different order to the book.  This was to try to address one common issue amongst beginners, being which role the content related to (</a:t>
            </a:r>
            <a:r>
              <a:rPr lang="en-AU" sz="1400" dirty="0" err="1"/>
              <a:t>ie</a:t>
            </a:r>
            <a:r>
              <a:rPr lang="en-AU" sz="1400" dirty="0"/>
              <a:t> opener or responder for example).  So most of chapter 2 relates to Opener’s first bid; most of chapter 3 to Responder’s first bid and most of chapter 4 to Opener’s second bid.  Other chapters in this document cover the same content as the equivalent chapter in the book</a:t>
            </a:r>
          </a:p>
          <a:p>
            <a:r>
              <a:rPr lang="en-AU" sz="1400" strike="sngStrike" dirty="0"/>
              <a:t>The latest version of the text we are using is based on a very simplified Two Over One</a:t>
            </a:r>
            <a:r>
              <a:rPr lang="en-AU" sz="1400" dirty="0"/>
              <a:t>.  After teaching that with the last class and speaking with other educators, I have elected to revert to Standard.  Most of the club members use Standard for bidding; so it simplifies ongoing integration and learning.  There are very few changes with the text, which I will highlight. The major changes are that 1NT reverts to a range of 6-10; and a first SUIT bid by responder at the two level promises 10+ HCP and is NOT game forcing.</a:t>
            </a:r>
          </a:p>
          <a:p>
            <a:r>
              <a:rPr lang="en-AU" sz="1400" dirty="0"/>
              <a:t>I have tried to provide at the end of each chapter, additional resources for students relevant to the concepts covered to that point.  I generally provide these in an email after the lesson (as most attendees will not have access to the soft version of this document).</a:t>
            </a:r>
          </a:p>
          <a:p>
            <a:r>
              <a:rPr lang="en-AU" sz="1400" dirty="0"/>
              <a:t>In the book, each chapter has four example hands to play, related to the content.  I have created these as .PBN files which are available on the clubhouse computer.  In addition I have downloaded the NSWBA practice hands which cover similar content – also available on the clubhouse computer.</a:t>
            </a:r>
          </a:p>
          <a:p>
            <a:r>
              <a:rPr lang="en-AU" sz="1400" dirty="0"/>
              <a:t>The content for most chapter’s can be covered in about one hour, leaving an hour for card play.</a:t>
            </a:r>
          </a:p>
          <a:p>
            <a:r>
              <a:rPr lang="en-AU" sz="1400" dirty="0"/>
              <a:t>The latest version of this document can be downloaded from </a:t>
            </a:r>
            <a:r>
              <a:rPr lang="en-AU" sz="1400" dirty="0">
                <a:solidFill>
                  <a:prstClr val="black"/>
                </a:solidFill>
              </a:rPr>
              <a:t>https://docs.google.com/presentation/d/11y_WC-7kcoSR5VqOmf4-2ysa2MdFYprz/edit?usp=drive_link&amp;ouid=111006996788244744891&amp;rtpof=true&amp;sd=true</a:t>
            </a:r>
            <a:endParaRPr lang="en-AU" sz="1400" dirty="0"/>
          </a:p>
        </p:txBody>
      </p:sp>
    </p:spTree>
    <p:extLst>
      <p:ext uri="{BB962C8B-B14F-4D97-AF65-F5344CB8AC3E}">
        <p14:creationId xmlns:p14="http://schemas.microsoft.com/office/powerpoint/2010/main" val="2255281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AC2647D4-6F30-4332-30E3-15BF58F589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C919E8-DAC7-F41E-A3FB-59FD4FC5F770}"/>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2</a:t>
            </a:r>
            <a:endParaRPr lang="en-AU" sz="2800" dirty="0"/>
          </a:p>
        </p:txBody>
      </p:sp>
      <p:pic>
        <p:nvPicPr>
          <p:cNvPr id="4" name="Picture 3">
            <a:extLst>
              <a:ext uri="{FF2B5EF4-FFF2-40B4-BE49-F238E27FC236}">
                <a16:creationId xmlns:a16="http://schemas.microsoft.com/office/drawing/2014/main" id="{0F7945AC-CE35-25C5-9249-6489BC2A440E}"/>
              </a:ext>
            </a:extLst>
          </p:cNvPr>
          <p:cNvPicPr>
            <a:picLocks noChangeAspect="1"/>
          </p:cNvPicPr>
          <p:nvPr/>
        </p:nvPicPr>
        <p:blipFill>
          <a:blip r:embed="rId3"/>
          <a:stretch>
            <a:fillRect/>
          </a:stretch>
        </p:blipFill>
        <p:spPr>
          <a:xfrm>
            <a:off x="241991" y="1729592"/>
            <a:ext cx="449619" cy="3398815"/>
          </a:xfrm>
          <a:prstGeom prst="rect">
            <a:avLst/>
          </a:prstGeom>
        </p:spPr>
      </p:pic>
      <p:sp>
        <p:nvSpPr>
          <p:cNvPr id="8" name="TextBox 7">
            <a:extLst>
              <a:ext uri="{FF2B5EF4-FFF2-40B4-BE49-F238E27FC236}">
                <a16:creationId xmlns:a16="http://schemas.microsoft.com/office/drawing/2014/main" id="{645CECFD-0A65-8DFB-3C86-F68C50C3E794}"/>
              </a:ext>
            </a:extLst>
          </p:cNvPr>
          <p:cNvSpPr txBox="1"/>
          <p:nvPr/>
        </p:nvSpPr>
        <p:spPr>
          <a:xfrm>
            <a:off x="3629221" y="1028342"/>
            <a:ext cx="80845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Contract is</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 2S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by South.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West leads a small club again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how do you plan on playing this hand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01E3C56-7C51-CE49-0549-69D21108A4C6}"/>
              </a:ext>
            </a:extLst>
          </p:cNvPr>
          <p:cNvPicPr>
            <a:picLocks noChangeAspect="1"/>
          </p:cNvPicPr>
          <p:nvPr/>
        </p:nvPicPr>
        <p:blipFill>
          <a:blip r:embed="rId4"/>
          <a:stretch>
            <a:fillRect/>
          </a:stretch>
        </p:blipFill>
        <p:spPr>
          <a:xfrm>
            <a:off x="1032558" y="1215197"/>
            <a:ext cx="2255715" cy="4427604"/>
          </a:xfrm>
          <a:prstGeom prst="rect">
            <a:avLst/>
          </a:prstGeom>
        </p:spPr>
      </p:pic>
    </p:spTree>
    <p:extLst>
      <p:ext uri="{BB962C8B-B14F-4D97-AF65-F5344CB8AC3E}">
        <p14:creationId xmlns:p14="http://schemas.microsoft.com/office/powerpoint/2010/main" val="2476200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ABD3B3B0-DF5C-9FD0-55F2-AE878FB337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420B3-88E8-9B59-243F-2CAAA4F1C90B}"/>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2</a:t>
            </a:r>
            <a:endParaRPr lang="en-AU" sz="2800" dirty="0"/>
          </a:p>
        </p:txBody>
      </p:sp>
      <p:pic>
        <p:nvPicPr>
          <p:cNvPr id="4" name="Picture 3">
            <a:extLst>
              <a:ext uri="{FF2B5EF4-FFF2-40B4-BE49-F238E27FC236}">
                <a16:creationId xmlns:a16="http://schemas.microsoft.com/office/drawing/2014/main" id="{0DBEE457-95D6-2B84-2AD5-6F04E3BFE19D}"/>
              </a:ext>
            </a:extLst>
          </p:cNvPr>
          <p:cNvPicPr>
            <a:picLocks noChangeAspect="1"/>
          </p:cNvPicPr>
          <p:nvPr/>
        </p:nvPicPr>
        <p:blipFill>
          <a:blip r:embed="rId3"/>
          <a:stretch>
            <a:fillRect/>
          </a:stretch>
        </p:blipFill>
        <p:spPr>
          <a:xfrm>
            <a:off x="241991" y="1729592"/>
            <a:ext cx="449619" cy="3398815"/>
          </a:xfrm>
          <a:prstGeom prst="rect">
            <a:avLst/>
          </a:prstGeom>
        </p:spPr>
      </p:pic>
      <p:sp>
        <p:nvSpPr>
          <p:cNvPr id="8" name="TextBox 7">
            <a:extLst>
              <a:ext uri="{FF2B5EF4-FFF2-40B4-BE49-F238E27FC236}">
                <a16:creationId xmlns:a16="http://schemas.microsoft.com/office/drawing/2014/main" id="{3A408D50-4FD6-CF8A-9E0A-A3BF31F0EDA1}"/>
              </a:ext>
            </a:extLst>
          </p:cNvPr>
          <p:cNvSpPr txBox="1"/>
          <p:nvPr/>
        </p:nvSpPr>
        <p:spPr>
          <a:xfrm>
            <a:off x="3629221" y="1028342"/>
            <a:ext cx="8084558"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Trump contract again – count your losers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So using North’s hand we have: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spades we have three losers (AKQ)</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One loser in hearts (we are missing the Ace)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losers in diamonds (we have AKQ)</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And no losers in clubs (we have AK)</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Now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count your trumps</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How many do the opponents have.  How are they likely to split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Despite those losing trumps; we still have great off suit winners – so get rid of opponents’ trumps (yes, we will lose a few tricks) *before* being tempted to take your off suit winners.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NOTE: though we count three losers in spades, how many do you think we are likely to lose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Plan</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 draw trumps (losing three rounds); then play off suit tricks (losing a further one)</a:t>
            </a:r>
          </a:p>
        </p:txBody>
      </p:sp>
      <p:pic>
        <p:nvPicPr>
          <p:cNvPr id="6" name="Picture 5">
            <a:extLst>
              <a:ext uri="{FF2B5EF4-FFF2-40B4-BE49-F238E27FC236}">
                <a16:creationId xmlns:a16="http://schemas.microsoft.com/office/drawing/2014/main" id="{A84D11F6-3ADB-DD3F-6164-279BF887B37E}"/>
              </a:ext>
            </a:extLst>
          </p:cNvPr>
          <p:cNvPicPr>
            <a:picLocks noChangeAspect="1"/>
          </p:cNvPicPr>
          <p:nvPr/>
        </p:nvPicPr>
        <p:blipFill>
          <a:blip r:embed="rId4"/>
          <a:stretch>
            <a:fillRect/>
          </a:stretch>
        </p:blipFill>
        <p:spPr>
          <a:xfrm>
            <a:off x="1032558" y="1215197"/>
            <a:ext cx="2255715" cy="4427604"/>
          </a:xfrm>
          <a:prstGeom prst="rect">
            <a:avLst/>
          </a:prstGeom>
        </p:spPr>
      </p:pic>
    </p:spTree>
    <p:extLst>
      <p:ext uri="{BB962C8B-B14F-4D97-AF65-F5344CB8AC3E}">
        <p14:creationId xmlns:p14="http://schemas.microsoft.com/office/powerpoint/2010/main" val="4050513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8A82697A-7526-51CF-BC03-F8209ACF8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B669D-9E38-E1D4-69CD-E07C43F30C5E}"/>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3</a:t>
            </a:r>
            <a:endParaRPr lang="en-AU" sz="2800" dirty="0"/>
          </a:p>
        </p:txBody>
      </p:sp>
      <p:pic>
        <p:nvPicPr>
          <p:cNvPr id="4" name="Picture 3">
            <a:extLst>
              <a:ext uri="{FF2B5EF4-FFF2-40B4-BE49-F238E27FC236}">
                <a16:creationId xmlns:a16="http://schemas.microsoft.com/office/drawing/2014/main" id="{1BBDDED1-83B8-EE56-1C3E-278BB49D9E6F}"/>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8" name="TextBox 7">
            <a:extLst>
              <a:ext uri="{FF2B5EF4-FFF2-40B4-BE49-F238E27FC236}">
                <a16:creationId xmlns:a16="http://schemas.microsoft.com/office/drawing/2014/main" id="{66BB9706-2191-2A06-7F0C-119C24972D79}"/>
              </a:ext>
            </a:extLst>
          </p:cNvPr>
          <p:cNvSpPr txBox="1"/>
          <p:nvPr/>
        </p:nvSpPr>
        <p:spPr>
          <a:xfrm>
            <a:off x="605274" y="1028343"/>
            <a:ext cx="72932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Contract is</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 4S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by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North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East leads a small club – what is the plan ?</a:t>
            </a:r>
          </a:p>
        </p:txBody>
      </p:sp>
      <p:pic>
        <p:nvPicPr>
          <p:cNvPr id="6" name="Picture 5">
            <a:extLst>
              <a:ext uri="{FF2B5EF4-FFF2-40B4-BE49-F238E27FC236}">
                <a16:creationId xmlns:a16="http://schemas.microsoft.com/office/drawing/2014/main" id="{897D9E8D-7472-D522-2A16-3E63ECDFB1B1}"/>
              </a:ext>
            </a:extLst>
          </p:cNvPr>
          <p:cNvPicPr>
            <a:picLocks noChangeAspect="1"/>
          </p:cNvPicPr>
          <p:nvPr/>
        </p:nvPicPr>
        <p:blipFill>
          <a:blip r:embed="rId4"/>
          <a:stretch>
            <a:fillRect/>
          </a:stretch>
        </p:blipFill>
        <p:spPr>
          <a:xfrm>
            <a:off x="8455398" y="1264881"/>
            <a:ext cx="2621507" cy="4564776"/>
          </a:xfrm>
          <a:prstGeom prst="rect">
            <a:avLst/>
          </a:prstGeom>
        </p:spPr>
      </p:pic>
    </p:spTree>
    <p:extLst>
      <p:ext uri="{BB962C8B-B14F-4D97-AF65-F5344CB8AC3E}">
        <p14:creationId xmlns:p14="http://schemas.microsoft.com/office/powerpoint/2010/main" val="683894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9B849AB9-C19C-DDAF-40C6-48762CB04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1851F-5926-3504-0918-94306146148E}"/>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3</a:t>
            </a:r>
            <a:endParaRPr lang="en-AU" sz="2800" dirty="0"/>
          </a:p>
        </p:txBody>
      </p:sp>
      <p:pic>
        <p:nvPicPr>
          <p:cNvPr id="4" name="Picture 3">
            <a:extLst>
              <a:ext uri="{FF2B5EF4-FFF2-40B4-BE49-F238E27FC236}">
                <a16:creationId xmlns:a16="http://schemas.microsoft.com/office/drawing/2014/main" id="{7F9411F8-8BA0-E315-00B7-6B2FBC65753B}"/>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8" name="TextBox 7">
            <a:extLst>
              <a:ext uri="{FF2B5EF4-FFF2-40B4-BE49-F238E27FC236}">
                <a16:creationId xmlns:a16="http://schemas.microsoft.com/office/drawing/2014/main" id="{7ED17250-E308-7D49-110D-972DC7086E3E}"/>
              </a:ext>
            </a:extLst>
          </p:cNvPr>
          <p:cNvSpPr txBox="1"/>
          <p:nvPr/>
        </p:nvSpPr>
        <p:spPr>
          <a:xfrm>
            <a:off x="605274" y="1028343"/>
            <a:ext cx="7293249"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Trumps again – lets count our losers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So using North’s hand we have: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Three losers in spades (AKQ)</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losers in hearts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Four losers in diamonds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And no losers in clubs (we have AK)</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Now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count your trumps</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How many do the opponents have.  How are they likely to split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trumps, if we have a lot of losers in our side suits; we want to find a way to use our trumps to ruff those losers.  So now, we *don’t* want to start off by leading trumps, but we want to make our ruffs 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How are the d</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iamonds</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likely to split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Is there another way to get rid of a losing diamond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How will we get back to the north hand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Plan = win in North, D ruff, heart to A, D ruff; H to K; D ruff; AC;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xC</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ruff; D ruff. Draw trumps.</a:t>
            </a:r>
          </a:p>
        </p:txBody>
      </p:sp>
      <p:pic>
        <p:nvPicPr>
          <p:cNvPr id="6" name="Picture 5">
            <a:extLst>
              <a:ext uri="{FF2B5EF4-FFF2-40B4-BE49-F238E27FC236}">
                <a16:creationId xmlns:a16="http://schemas.microsoft.com/office/drawing/2014/main" id="{26D2CA02-C769-A2AF-E6E4-3035F3BCFD25}"/>
              </a:ext>
            </a:extLst>
          </p:cNvPr>
          <p:cNvPicPr>
            <a:picLocks noChangeAspect="1"/>
          </p:cNvPicPr>
          <p:nvPr/>
        </p:nvPicPr>
        <p:blipFill>
          <a:blip r:embed="rId4"/>
          <a:stretch>
            <a:fillRect/>
          </a:stretch>
        </p:blipFill>
        <p:spPr>
          <a:xfrm>
            <a:off x="8455398" y="1264881"/>
            <a:ext cx="2621507" cy="4564776"/>
          </a:xfrm>
          <a:prstGeom prst="rect">
            <a:avLst/>
          </a:prstGeom>
        </p:spPr>
      </p:pic>
    </p:spTree>
    <p:extLst>
      <p:ext uri="{BB962C8B-B14F-4D97-AF65-F5344CB8AC3E}">
        <p14:creationId xmlns:p14="http://schemas.microsoft.com/office/powerpoint/2010/main" val="2066097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F9D961E7-ECE6-832C-03B4-A590A4004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32F0AD-81D4-E748-54F6-E4FBE5E162B5}"/>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Ch2. Bidding: additional resources</a:t>
            </a:r>
          </a:p>
        </p:txBody>
      </p:sp>
      <p:pic>
        <p:nvPicPr>
          <p:cNvPr id="4" name="Picture 3">
            <a:extLst>
              <a:ext uri="{FF2B5EF4-FFF2-40B4-BE49-F238E27FC236}">
                <a16:creationId xmlns:a16="http://schemas.microsoft.com/office/drawing/2014/main" id="{3F69D414-1896-DF1E-EA0D-FCDEBC2E4AB4}"/>
              </a:ext>
            </a:extLst>
          </p:cNvPr>
          <p:cNvPicPr>
            <a:picLocks noChangeAspect="1"/>
          </p:cNvPicPr>
          <p:nvPr/>
        </p:nvPicPr>
        <p:blipFill>
          <a:blip r:embed="rId3"/>
          <a:stretch>
            <a:fillRect/>
          </a:stretch>
        </p:blipFill>
        <p:spPr>
          <a:xfrm>
            <a:off x="275374" y="1612525"/>
            <a:ext cx="449619" cy="3398815"/>
          </a:xfrm>
          <a:prstGeom prst="rect">
            <a:avLst/>
          </a:prstGeom>
        </p:spPr>
      </p:pic>
      <p:sp>
        <p:nvSpPr>
          <p:cNvPr id="3" name="TextBox 2">
            <a:extLst>
              <a:ext uri="{FF2B5EF4-FFF2-40B4-BE49-F238E27FC236}">
                <a16:creationId xmlns:a16="http://schemas.microsoft.com/office/drawing/2014/main" id="{B8A77C7F-AAC3-1366-C297-9BD3EBBF59AF}"/>
              </a:ext>
            </a:extLst>
          </p:cNvPr>
          <p:cNvSpPr txBox="1"/>
          <p:nvPr/>
        </p:nvSpPr>
        <p:spPr>
          <a:xfrm>
            <a:off x="1098060" y="4046120"/>
            <a:ext cx="9995877" cy="369332"/>
          </a:xfrm>
          <a:prstGeom prst="rect">
            <a:avLst/>
          </a:prstGeom>
          <a:noFill/>
        </p:spPr>
        <p:txBody>
          <a:bodyPr wrap="square" rtlCol="0">
            <a:spAutoFit/>
          </a:bodyPr>
          <a:lstStyle/>
          <a:p>
            <a:r>
              <a:rPr lang="en-AU" dirty="0"/>
              <a:t>Lets play some practice hands</a:t>
            </a:r>
          </a:p>
        </p:txBody>
      </p:sp>
      <p:sp>
        <p:nvSpPr>
          <p:cNvPr id="7" name="TextBox 6">
            <a:extLst>
              <a:ext uri="{FF2B5EF4-FFF2-40B4-BE49-F238E27FC236}">
                <a16:creationId xmlns:a16="http://schemas.microsoft.com/office/drawing/2014/main" id="{C68A6996-9536-BA43-7FEE-5BD73D080734}"/>
              </a:ext>
            </a:extLst>
          </p:cNvPr>
          <p:cNvSpPr txBox="1"/>
          <p:nvPr/>
        </p:nvSpPr>
        <p:spPr>
          <a:xfrm>
            <a:off x="1195754" y="4453449"/>
            <a:ext cx="10201589" cy="2031325"/>
          </a:xfrm>
          <a:prstGeom prst="rect">
            <a:avLst/>
          </a:prstGeom>
          <a:noFill/>
        </p:spPr>
        <p:txBody>
          <a:bodyPr wrap="square" rtlCol="0">
            <a:spAutoFit/>
          </a:bodyPr>
          <a:lstStyle/>
          <a:p>
            <a:r>
              <a:rPr lang="en-AU" dirty="0"/>
              <a:t>Additional Resources</a:t>
            </a:r>
          </a:p>
          <a:p>
            <a:pPr marL="285750" indent="-285750">
              <a:buFont typeface="Arial" panose="020B0604020202020204" pitchFamily="34" charset="0"/>
              <a:buChar char="•"/>
            </a:pPr>
            <a:r>
              <a:rPr lang="en-AU" dirty="0"/>
              <a:t>Bidding: Peter Hollands learn bridge bidding in 5 minutes: </a:t>
            </a:r>
            <a:r>
              <a:rPr lang="en-AU" dirty="0">
                <a:hlinkClick r:id="rId4"/>
              </a:rPr>
              <a:t>https://www.youtube.com/watch?v=LsHEnTdMh7I</a:t>
            </a:r>
            <a:endParaRPr lang="en-AU" dirty="0"/>
          </a:p>
          <a:p>
            <a:pPr marL="285750" indent="-285750">
              <a:buFont typeface="Arial" panose="020B0604020202020204" pitchFamily="34" charset="0"/>
              <a:buChar char="•"/>
            </a:pPr>
            <a:r>
              <a:rPr lang="en-AU" dirty="0"/>
              <a:t>Declarer: planning https://bridgensw.com.au/wp-content/uploads/2024/11/BNSW-Play-Mini-Unit-0-Declarer-Planning-1.pdf</a:t>
            </a:r>
          </a:p>
          <a:p>
            <a:pPr marL="285750" indent="-285750">
              <a:buFont typeface="Arial" panose="020B0604020202020204" pitchFamily="34" charset="0"/>
              <a:buChar char="•"/>
            </a:pPr>
            <a:r>
              <a:rPr lang="en-AU" dirty="0"/>
              <a:t>Bidding practice SAYC Bridge:  </a:t>
            </a:r>
            <a:r>
              <a:rPr lang="en-AU" dirty="0">
                <a:hlinkClick r:id="rId5"/>
              </a:rPr>
              <a:t>http://www.saycbridge.com/bid/</a:t>
            </a:r>
            <a:endParaRPr lang="en-AU" dirty="0"/>
          </a:p>
          <a:p>
            <a:endParaRPr lang="en-AU" dirty="0"/>
          </a:p>
        </p:txBody>
      </p:sp>
      <p:sp>
        <p:nvSpPr>
          <p:cNvPr id="6" name="TextBox 5">
            <a:extLst>
              <a:ext uri="{FF2B5EF4-FFF2-40B4-BE49-F238E27FC236}">
                <a16:creationId xmlns:a16="http://schemas.microsoft.com/office/drawing/2014/main" id="{31CE8368-A640-F8A1-02DC-454280A57F5E}"/>
              </a:ext>
            </a:extLst>
          </p:cNvPr>
          <p:cNvSpPr txBox="1"/>
          <p:nvPr/>
        </p:nvSpPr>
        <p:spPr>
          <a:xfrm>
            <a:off x="1195754" y="861850"/>
            <a:ext cx="3101926" cy="923330"/>
          </a:xfrm>
          <a:prstGeom prst="rect">
            <a:avLst/>
          </a:prstGeom>
          <a:noFill/>
        </p:spPr>
        <p:txBody>
          <a:bodyPr wrap="square" rtlCol="0">
            <a:spAutoFit/>
          </a:bodyPr>
          <a:lstStyle/>
          <a:p>
            <a:r>
              <a:rPr lang="en-AU" dirty="0"/>
              <a:t>Partner opens 1</a:t>
            </a:r>
            <a:r>
              <a:rPr lang="en-AU" sz="1800" dirty="0">
                <a:latin typeface="+mn-lt"/>
                <a:cs typeface="Arial" panose="020B0604020202020204" pitchFamily="34" charset="0"/>
              </a:rPr>
              <a:t>♣ </a:t>
            </a:r>
            <a:r>
              <a:rPr lang="en-AU" dirty="0"/>
              <a:t>– what do you</a:t>
            </a:r>
            <a:r>
              <a:rPr lang="en-AU" b="1" dirty="0"/>
              <a:t> respond </a:t>
            </a:r>
            <a:r>
              <a:rPr lang="en-AU" dirty="0"/>
              <a:t>? </a:t>
            </a:r>
          </a:p>
          <a:p>
            <a:r>
              <a:rPr lang="en-AU" dirty="0"/>
              <a:t>(</a:t>
            </a:r>
            <a:r>
              <a:rPr lang="en-AU" dirty="0" err="1"/>
              <a:t>pg</a:t>
            </a:r>
            <a:r>
              <a:rPr lang="en-AU" dirty="0"/>
              <a:t> </a:t>
            </a:r>
            <a:r>
              <a:rPr lang="en-AU" b="1" dirty="0"/>
              <a:t>20 #2</a:t>
            </a:r>
            <a:r>
              <a:rPr lang="en-AU" dirty="0"/>
              <a:t>)</a:t>
            </a:r>
          </a:p>
        </p:txBody>
      </p:sp>
      <p:graphicFrame>
        <p:nvGraphicFramePr>
          <p:cNvPr id="8" name="Table 7">
            <a:extLst>
              <a:ext uri="{FF2B5EF4-FFF2-40B4-BE49-F238E27FC236}">
                <a16:creationId xmlns:a16="http://schemas.microsoft.com/office/drawing/2014/main" id="{A49E6005-BFA8-AD56-7FAE-85AC1EEE9AAB}"/>
              </a:ext>
            </a:extLst>
          </p:cNvPr>
          <p:cNvGraphicFramePr>
            <a:graphicFrameLocks noGrp="1"/>
          </p:cNvGraphicFramePr>
          <p:nvPr>
            <p:extLst>
              <p:ext uri="{D42A27DB-BD31-4B8C-83A1-F6EECF244321}">
                <p14:modId xmlns:p14="http://schemas.microsoft.com/office/powerpoint/2010/main" val="2847104917"/>
              </p:ext>
            </p:extLst>
          </p:nvPr>
        </p:nvGraphicFramePr>
        <p:xfrm>
          <a:off x="4297680" y="638029"/>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207272">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6 2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9 2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9 3 2</a:t>
                      </a:r>
                    </a:p>
                    <a:p>
                      <a:r>
                        <a:rPr lang="en-AU" sz="1800" dirty="0">
                          <a:latin typeface="+mn-lt"/>
                          <a:cs typeface="Arial" panose="020B0604020202020204" pitchFamily="34" charset="0"/>
                        </a:rPr>
                        <a:t>♣ 9 4 3</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dirty="0">
                          <a:latin typeface="+mn-lt"/>
                        </a:rPr>
                        <a:t>9 8 5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10 7 2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3 2</a:t>
                      </a:r>
                    </a:p>
                    <a:p>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8 5</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9 7 5</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J  </a:t>
                      </a:r>
                      <a:r>
                        <a:rPr lang="en-AU" sz="1800" dirty="0">
                          <a:latin typeface="+mn-lt"/>
                          <a:cs typeface="Arial" panose="020B0604020202020204" pitchFamily="34" charset="0"/>
                        </a:rPr>
                        <a:t>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2</a:t>
                      </a: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3 2</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rPr>
                        <a:t>J</a:t>
                      </a:r>
                      <a:r>
                        <a:rPr lang="en-AU" sz="1800" dirty="0">
                          <a:latin typeface="+mn-lt"/>
                        </a:rPr>
                        <a:t>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J  </a:t>
                      </a:r>
                      <a:r>
                        <a:rPr lang="en-AU" sz="1800" dirty="0">
                          <a:latin typeface="+mn-lt"/>
                          <a:cs typeface="Arial" panose="020B0604020202020204" pitchFamily="34" charset="0"/>
                        </a:rPr>
                        <a:t>7 6</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5 4</a:t>
                      </a:r>
                    </a:p>
                    <a:p>
                      <a:r>
                        <a:rPr lang="en-AU" sz="1800" dirty="0">
                          <a:latin typeface="+mn-lt"/>
                          <a:cs typeface="Arial" panose="020B0604020202020204" pitchFamily="34" charset="0"/>
                        </a:rPr>
                        <a:t>♣ 4 3</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5" name="Table 4">
            <a:extLst>
              <a:ext uri="{FF2B5EF4-FFF2-40B4-BE49-F238E27FC236}">
                <a16:creationId xmlns:a16="http://schemas.microsoft.com/office/drawing/2014/main" id="{5624378F-8696-EB75-9965-74B59DC368D0}"/>
              </a:ext>
            </a:extLst>
          </p:cNvPr>
          <p:cNvGraphicFramePr>
            <a:graphicFrameLocks noGrp="1"/>
          </p:cNvGraphicFramePr>
          <p:nvPr>
            <p:extLst>
              <p:ext uri="{D42A27DB-BD31-4B8C-83A1-F6EECF244321}">
                <p14:modId xmlns:p14="http://schemas.microsoft.com/office/powerpoint/2010/main" val="4244875848"/>
              </p:ext>
            </p:extLst>
          </p:nvPr>
        </p:nvGraphicFramePr>
        <p:xfrm>
          <a:off x="1195754" y="2342074"/>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207272">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dirty="0">
                          <a:latin typeface="+mn-lt"/>
                        </a:rPr>
                        <a:t>8</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9 2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7 6 2</a:t>
                      </a:r>
                    </a:p>
                    <a:p>
                      <a:r>
                        <a:rPr lang="en-AU" sz="1800" dirty="0">
                          <a:latin typeface="+mn-lt"/>
                          <a:cs typeface="Arial" panose="020B0604020202020204" pitchFamily="34" charset="0"/>
                        </a:rPr>
                        <a:t>♣ 9 8 6 2</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rPr>
                        <a:t>A</a:t>
                      </a:r>
                      <a:r>
                        <a:rPr lang="en-AU" sz="1800" dirty="0">
                          <a:latin typeface="+mn-lt"/>
                        </a:rPr>
                        <a:t>  9 8 4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a:t>
                      </a:r>
                      <a:r>
                        <a:rPr lang="en-AU" sz="1800" dirty="0">
                          <a:latin typeface="+mn-lt"/>
                          <a:cs typeface="Arial" panose="020B0604020202020204" pitchFamily="34" charset="0"/>
                        </a:rPr>
                        <a:t>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5 4</a:t>
                      </a:r>
                    </a:p>
                    <a:p>
                      <a:r>
                        <a:rPr lang="en-AU" sz="1800" dirty="0">
                          <a:latin typeface="+mn-lt"/>
                          <a:cs typeface="Arial" panose="020B0604020202020204" pitchFamily="34" charset="0"/>
                        </a:rPr>
                        <a:t>♣ </a:t>
                      </a:r>
                      <a:r>
                        <a:rPr lang="en-AU" sz="1800" b="1" dirty="0">
                          <a:latin typeface="+mn-lt"/>
                          <a:cs typeface="Arial" panose="020B0604020202020204" pitchFamily="34" charset="0"/>
                        </a:rPr>
                        <a:t>J</a:t>
                      </a:r>
                      <a:r>
                        <a:rPr lang="en-AU" sz="1800" dirty="0">
                          <a:latin typeface="+mn-lt"/>
                          <a:cs typeface="Arial" panose="020B0604020202020204" pitchFamily="34" charset="0"/>
                        </a:rPr>
                        <a:t>  4 3 2</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J</a:t>
                      </a:r>
                      <a:r>
                        <a:rPr lang="en-AU" sz="1800" dirty="0">
                          <a:latin typeface="+mn-lt"/>
                          <a:cs typeface="Arial" panose="020B0604020202020204" pitchFamily="34" charset="0"/>
                        </a:rPr>
                        <a:t>  8 7 4 2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5</a:t>
                      </a:r>
                    </a:p>
                    <a:p>
                      <a:r>
                        <a:rPr lang="en-AU" sz="1800" dirty="0">
                          <a:latin typeface="+mn-lt"/>
                          <a:cs typeface="Arial" panose="020B0604020202020204" pitchFamily="34" charset="0"/>
                        </a:rPr>
                        <a:t>♣ </a:t>
                      </a:r>
                      <a:r>
                        <a:rPr lang="en-AU" sz="1800" b="1" dirty="0">
                          <a:latin typeface="+mn-lt"/>
                          <a:cs typeface="Arial" panose="020B0604020202020204" pitchFamily="34" charset="0"/>
                        </a:rPr>
                        <a:t>A K Q J  </a:t>
                      </a:r>
                      <a:r>
                        <a:rPr lang="en-AU" sz="1800" dirty="0">
                          <a:latin typeface="+mn-lt"/>
                          <a:cs typeface="Arial" panose="020B0604020202020204" pitchFamily="34" charset="0"/>
                        </a:rPr>
                        <a:t>4</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dirty="0">
                          <a:latin typeface="+mn-lt"/>
                        </a:rPr>
                        <a:t>7 3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8 7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J  </a:t>
                      </a:r>
                      <a:r>
                        <a:rPr lang="en-AU" sz="1800" dirty="0">
                          <a:latin typeface="+mn-lt"/>
                          <a:cs typeface="Arial" panose="020B0604020202020204" pitchFamily="34" charset="0"/>
                        </a:rPr>
                        <a:t>9 4</a:t>
                      </a:r>
                    </a:p>
                    <a:p>
                      <a:r>
                        <a:rPr lang="en-AU" sz="1800" dirty="0">
                          <a:latin typeface="+mn-lt"/>
                          <a:cs typeface="Arial" panose="020B0604020202020204" pitchFamily="34" charset="0"/>
                        </a:rPr>
                        <a:t>♣ 7 4</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1" name="TextBox 10">
            <a:extLst>
              <a:ext uri="{FF2B5EF4-FFF2-40B4-BE49-F238E27FC236}">
                <a16:creationId xmlns:a16="http://schemas.microsoft.com/office/drawing/2014/main" id="{FE91C419-E84C-B7DD-34AF-21704A1C6A73}"/>
              </a:ext>
            </a:extLst>
          </p:cNvPr>
          <p:cNvSpPr txBox="1"/>
          <p:nvPr/>
        </p:nvSpPr>
        <p:spPr>
          <a:xfrm>
            <a:off x="8042032" y="2811880"/>
            <a:ext cx="2954214" cy="923330"/>
          </a:xfrm>
          <a:prstGeom prst="rect">
            <a:avLst/>
          </a:prstGeom>
          <a:noFill/>
        </p:spPr>
        <p:txBody>
          <a:bodyPr wrap="square" rtlCol="0">
            <a:spAutoFit/>
          </a:bodyPr>
          <a:lstStyle/>
          <a:p>
            <a:r>
              <a:rPr lang="en-AU" dirty="0"/>
              <a:t>You are first to bid – what do you call ? </a:t>
            </a:r>
          </a:p>
          <a:p>
            <a:r>
              <a:rPr lang="en-AU" dirty="0"/>
              <a:t>(</a:t>
            </a:r>
            <a:r>
              <a:rPr lang="en-AU" dirty="0" err="1"/>
              <a:t>pg</a:t>
            </a:r>
            <a:r>
              <a:rPr lang="en-AU" dirty="0"/>
              <a:t> </a:t>
            </a:r>
            <a:r>
              <a:rPr lang="en-AU" b="1" dirty="0"/>
              <a:t>20 #1</a:t>
            </a:r>
            <a:r>
              <a:rPr lang="en-AU" dirty="0"/>
              <a:t>)</a:t>
            </a:r>
          </a:p>
        </p:txBody>
      </p:sp>
    </p:spTree>
    <p:extLst>
      <p:ext uri="{BB962C8B-B14F-4D97-AF65-F5344CB8AC3E}">
        <p14:creationId xmlns:p14="http://schemas.microsoft.com/office/powerpoint/2010/main" val="856978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A6E4805E-52E5-55EE-32B5-41E7D25CDD9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EEC557B-DAD0-AD50-91B8-30CAD2093D79}"/>
              </a:ext>
            </a:extLst>
          </p:cNvPr>
          <p:cNvPicPr>
            <a:picLocks noChangeAspect="1"/>
          </p:cNvPicPr>
          <p:nvPr/>
        </p:nvPicPr>
        <p:blipFill>
          <a:blip r:embed="rId3"/>
          <a:stretch>
            <a:fillRect/>
          </a:stretch>
        </p:blipFill>
        <p:spPr>
          <a:xfrm>
            <a:off x="282144" y="1729592"/>
            <a:ext cx="449619" cy="3398815"/>
          </a:xfrm>
          <a:prstGeom prst="rect">
            <a:avLst/>
          </a:prstGeom>
        </p:spPr>
      </p:pic>
      <p:pic>
        <p:nvPicPr>
          <p:cNvPr id="9" name="Picture 8">
            <a:extLst>
              <a:ext uri="{FF2B5EF4-FFF2-40B4-BE49-F238E27FC236}">
                <a16:creationId xmlns:a16="http://schemas.microsoft.com/office/drawing/2014/main" id="{936DB856-4ABD-FC95-76E1-725D052421D5}"/>
              </a:ext>
            </a:extLst>
          </p:cNvPr>
          <p:cNvPicPr>
            <a:picLocks noChangeAspect="1"/>
          </p:cNvPicPr>
          <p:nvPr/>
        </p:nvPicPr>
        <p:blipFill>
          <a:blip r:embed="rId3"/>
          <a:stretch>
            <a:fillRect/>
          </a:stretch>
        </p:blipFill>
        <p:spPr>
          <a:xfrm>
            <a:off x="11563651" y="1729592"/>
            <a:ext cx="449619" cy="3398815"/>
          </a:xfrm>
          <a:prstGeom prst="rect">
            <a:avLst/>
          </a:prstGeom>
        </p:spPr>
      </p:pic>
      <p:graphicFrame>
        <p:nvGraphicFramePr>
          <p:cNvPr id="5" name="Table 4">
            <a:extLst>
              <a:ext uri="{FF2B5EF4-FFF2-40B4-BE49-F238E27FC236}">
                <a16:creationId xmlns:a16="http://schemas.microsoft.com/office/drawing/2014/main" id="{0E2B09E3-2FED-A805-ED7B-57AECE7C0D25}"/>
              </a:ext>
            </a:extLst>
          </p:cNvPr>
          <p:cNvGraphicFramePr>
            <a:graphicFrameLocks noGrp="1"/>
          </p:cNvGraphicFramePr>
          <p:nvPr>
            <p:extLst>
              <p:ext uri="{D42A27DB-BD31-4B8C-83A1-F6EECF244321}">
                <p14:modId xmlns:p14="http://schemas.microsoft.com/office/powerpoint/2010/main" val="2297568105"/>
              </p:ext>
            </p:extLst>
          </p:nvPr>
        </p:nvGraphicFramePr>
        <p:xfrm>
          <a:off x="815130" y="69210"/>
          <a:ext cx="10561739" cy="6772159"/>
        </p:xfrm>
        <a:graphic>
          <a:graphicData uri="http://schemas.openxmlformats.org/drawingml/2006/table">
            <a:tbl>
              <a:tblPr firstRow="1" bandRow="1">
                <a:tableStyleId>{22838BEF-8BB2-4498-84A7-C5851F593DF1}</a:tableStyleId>
              </a:tblPr>
              <a:tblGrid>
                <a:gridCol w="3526301">
                  <a:extLst>
                    <a:ext uri="{9D8B030D-6E8A-4147-A177-3AD203B41FA5}">
                      <a16:colId xmlns:a16="http://schemas.microsoft.com/office/drawing/2014/main" val="3178708971"/>
                    </a:ext>
                  </a:extLst>
                </a:gridCol>
                <a:gridCol w="3437846">
                  <a:extLst>
                    <a:ext uri="{9D8B030D-6E8A-4147-A177-3AD203B41FA5}">
                      <a16:colId xmlns:a16="http://schemas.microsoft.com/office/drawing/2014/main" val="3920450156"/>
                    </a:ext>
                  </a:extLst>
                </a:gridCol>
                <a:gridCol w="3597592">
                  <a:extLst>
                    <a:ext uri="{9D8B030D-6E8A-4147-A177-3AD203B41FA5}">
                      <a16:colId xmlns:a16="http://schemas.microsoft.com/office/drawing/2014/main" val="1108363306"/>
                    </a:ext>
                  </a:extLst>
                </a:gridCol>
              </a:tblGrid>
              <a:tr h="2141981">
                <a:tc>
                  <a:txBody>
                    <a:bodyPr/>
                    <a:lstStyle/>
                    <a:p>
                      <a:r>
                        <a:rPr lang="en-AU" b="0" dirty="0"/>
                        <a:t>Suit Order (ascending)</a:t>
                      </a:r>
                    </a:p>
                    <a:p>
                      <a:r>
                        <a:rPr lang="en-AU" sz="2400" b="1" dirty="0"/>
                        <a:t>C</a:t>
                      </a:r>
                      <a:r>
                        <a:rPr lang="en-AU" sz="2400" b="0" dirty="0"/>
                        <a:t>lubs</a:t>
                      </a:r>
                    </a:p>
                    <a:p>
                      <a:r>
                        <a:rPr lang="en-AU" sz="2400" b="1" dirty="0"/>
                        <a:t>D</a:t>
                      </a:r>
                      <a:r>
                        <a:rPr lang="en-AU" sz="2400" b="0" dirty="0"/>
                        <a:t>iamonds</a:t>
                      </a:r>
                    </a:p>
                    <a:p>
                      <a:r>
                        <a:rPr lang="en-AU" sz="2400" b="1" dirty="0"/>
                        <a:t>H</a:t>
                      </a:r>
                      <a:r>
                        <a:rPr lang="en-AU" sz="2400" b="0" dirty="0"/>
                        <a:t>earts</a:t>
                      </a:r>
                    </a:p>
                    <a:p>
                      <a:r>
                        <a:rPr lang="en-AU" sz="2400" b="1" dirty="0"/>
                        <a:t>S</a:t>
                      </a:r>
                      <a:r>
                        <a:rPr lang="en-AU" sz="2400" b="0" dirty="0"/>
                        <a:t>pades</a:t>
                      </a:r>
                    </a:p>
                    <a:p>
                      <a:r>
                        <a:rPr lang="en-AU" sz="2400" b="1" dirty="0"/>
                        <a:t>N</a:t>
                      </a:r>
                      <a:r>
                        <a:rPr lang="en-AU" sz="2400" b="0" dirty="0"/>
                        <a:t>o </a:t>
                      </a:r>
                      <a:r>
                        <a:rPr lang="en-AU" sz="2400" b="1" dirty="0"/>
                        <a:t>T</a:t>
                      </a:r>
                      <a:r>
                        <a:rPr lang="en-AU" sz="2400" b="0" dirty="0"/>
                        <a:t>rumps</a:t>
                      </a:r>
                    </a:p>
                  </a:txBody>
                  <a:tcPr/>
                </a:tc>
                <a:tc>
                  <a:txBody>
                    <a:bodyPr/>
                    <a:lstStyle/>
                    <a:p>
                      <a:pPr algn="ctr"/>
                      <a:r>
                        <a:rPr lang="en-AU" b="1" dirty="0"/>
                        <a:t>Opener</a:t>
                      </a:r>
                    </a:p>
                    <a:p>
                      <a:r>
                        <a:rPr lang="en-AU" b="0" dirty="0"/>
                        <a:t>To bid needs </a:t>
                      </a:r>
                      <a:r>
                        <a:rPr lang="en-AU" b="1" dirty="0"/>
                        <a:t>12+ HCP</a:t>
                      </a:r>
                    </a:p>
                    <a:p>
                      <a:pPr marL="285750" indent="-285750">
                        <a:buFont typeface="Arial" panose="020B0604020202020204" pitchFamily="34" charset="0"/>
                        <a:buChar char="•"/>
                      </a:pPr>
                      <a:r>
                        <a:rPr lang="en-AU" b="0" dirty="0"/>
                        <a:t>major: 5+ suit</a:t>
                      </a:r>
                    </a:p>
                    <a:p>
                      <a:pPr marL="285750" indent="-285750">
                        <a:buFont typeface="Arial" panose="020B0604020202020204" pitchFamily="34" charset="0"/>
                        <a:buChar char="•"/>
                      </a:pPr>
                      <a:r>
                        <a:rPr lang="en-AU" b="0" dirty="0"/>
                        <a:t>minor: 3+ suit</a:t>
                      </a:r>
                    </a:p>
                    <a:p>
                      <a:pPr marL="0" indent="0">
                        <a:buFont typeface="Arial" panose="020B0604020202020204" pitchFamily="34" charset="0"/>
                        <a:buNone/>
                      </a:pPr>
                      <a:r>
                        <a:rPr lang="en-AU" b="0" dirty="0"/>
                        <a:t>Opener HCP Ranges</a:t>
                      </a:r>
                    </a:p>
                    <a:p>
                      <a:pPr marL="285750" indent="-285750">
                        <a:buFont typeface="Arial" panose="020B0604020202020204" pitchFamily="34" charset="0"/>
                        <a:buChar char="•"/>
                        <a:tabLst>
                          <a:tab pos="533400" algn="l"/>
                        </a:tabLst>
                      </a:pPr>
                      <a:r>
                        <a:rPr lang="en-AU" sz="1400" b="0" dirty="0"/>
                        <a:t>12-15: Minimum Rebid</a:t>
                      </a:r>
                    </a:p>
                    <a:p>
                      <a:pPr marL="285750" indent="-285750">
                        <a:buFont typeface="Arial" panose="020B0604020202020204" pitchFamily="34" charset="0"/>
                        <a:buChar char="•"/>
                        <a:tabLst>
                          <a:tab pos="533400" algn="l"/>
                        </a:tabLst>
                      </a:pPr>
                      <a:r>
                        <a:rPr lang="en-AU" sz="1400" b="0" dirty="0"/>
                        <a:t>16-18: (invitational) Jump Rebid</a:t>
                      </a:r>
                    </a:p>
                    <a:p>
                      <a:pPr marL="285750" indent="-285750">
                        <a:buFont typeface="Arial" panose="020B0604020202020204" pitchFamily="34" charset="0"/>
                        <a:buChar char="•"/>
                        <a:tabLst>
                          <a:tab pos="533400" algn="l"/>
                        </a:tabLst>
                      </a:pPr>
                      <a:r>
                        <a:rPr lang="en-AU" sz="1400" b="0" dirty="0"/>
                        <a:t>19+: Game</a:t>
                      </a:r>
                    </a:p>
                  </a:txBody>
                  <a:tcPr>
                    <a:solidFill>
                      <a:schemeClr val="accent1">
                        <a:lumMod val="40000"/>
                        <a:lumOff val="60000"/>
                      </a:schemeClr>
                    </a:solidFill>
                  </a:tcPr>
                </a:tc>
                <a:tc>
                  <a:txBody>
                    <a:bodyPr/>
                    <a:lstStyle/>
                    <a:p>
                      <a:pPr algn="ctr"/>
                      <a:r>
                        <a:rPr lang="en-AU" sz="2400" b="1" i="0" dirty="0"/>
                        <a:t>HCP</a:t>
                      </a:r>
                    </a:p>
                    <a:p>
                      <a:pPr algn="ctr"/>
                      <a:r>
                        <a:rPr lang="en-AU" sz="2400" b="1" dirty="0"/>
                        <a:t>A</a:t>
                      </a:r>
                      <a:r>
                        <a:rPr lang="en-AU" sz="2400" b="0" dirty="0"/>
                        <a:t>ce</a:t>
                      </a:r>
                      <a:r>
                        <a:rPr lang="en-AU" sz="2400" dirty="0"/>
                        <a:t> = 4</a:t>
                      </a:r>
                    </a:p>
                    <a:p>
                      <a:pPr algn="ctr"/>
                      <a:r>
                        <a:rPr lang="en-AU" sz="2400" b="1" dirty="0"/>
                        <a:t>K</a:t>
                      </a:r>
                      <a:r>
                        <a:rPr lang="en-AU" sz="2400" b="0" dirty="0"/>
                        <a:t>ing</a:t>
                      </a:r>
                      <a:r>
                        <a:rPr lang="en-AU" sz="2400" dirty="0"/>
                        <a:t> = 3</a:t>
                      </a:r>
                    </a:p>
                    <a:p>
                      <a:pPr algn="ctr"/>
                      <a:r>
                        <a:rPr lang="en-AU" sz="2400" b="1" dirty="0"/>
                        <a:t>Q</a:t>
                      </a:r>
                      <a:r>
                        <a:rPr lang="en-AU" sz="2400" b="0" dirty="0"/>
                        <a:t>ueen</a:t>
                      </a:r>
                      <a:r>
                        <a:rPr lang="en-AU" sz="2400" dirty="0"/>
                        <a:t> = 2</a:t>
                      </a:r>
                    </a:p>
                    <a:p>
                      <a:pPr algn="ctr"/>
                      <a:r>
                        <a:rPr lang="en-AU" sz="2400" b="1" dirty="0"/>
                        <a:t>J</a:t>
                      </a:r>
                      <a:r>
                        <a:rPr lang="en-AU" sz="2400" b="0" dirty="0"/>
                        <a:t>ack</a:t>
                      </a:r>
                      <a:r>
                        <a:rPr lang="en-AU" sz="2400" dirty="0"/>
                        <a:t> = 1</a:t>
                      </a:r>
                    </a:p>
                    <a:p>
                      <a:endParaRPr lang="en-AU" b="0" i="0" dirty="0"/>
                    </a:p>
                  </a:txBody>
                  <a:tcPr/>
                </a:tc>
                <a:extLst>
                  <a:ext uri="{0D108BD9-81ED-4DB2-BD59-A6C34878D82A}">
                    <a16:rowId xmlns:a16="http://schemas.microsoft.com/office/drawing/2014/main" val="2078517903"/>
                  </a:ext>
                </a:extLst>
              </a:tr>
              <a:tr h="2383329">
                <a:tc>
                  <a:txBody>
                    <a:bodyPr/>
                    <a:lstStyle/>
                    <a:p>
                      <a:pPr algn="ctr"/>
                      <a:r>
                        <a:rPr lang="en-AU" b="1" dirty="0"/>
                        <a:t>Advancer</a:t>
                      </a:r>
                    </a:p>
                    <a:p>
                      <a:r>
                        <a:rPr lang="en-AU" b="0" dirty="0"/>
                        <a:t>Discussed in week 7; but for now, assume same as responder</a:t>
                      </a:r>
                      <a:endParaRPr lang="en-AU" dirty="0"/>
                    </a:p>
                    <a:p>
                      <a:pPr marL="285750" indent="-285750">
                        <a:buFont typeface="Arial" panose="020B0604020202020204" pitchFamily="34" charset="0"/>
                        <a:buChar char="•"/>
                      </a:pPr>
                      <a:endParaRPr lang="en-AU" b="0" dirty="0"/>
                    </a:p>
                  </a:txBody>
                  <a:tcPr>
                    <a:solidFill>
                      <a:schemeClr val="accent6">
                        <a:lumMod val="40000"/>
                        <a:lumOff val="60000"/>
                      </a:schemeClr>
                    </a:solidFill>
                  </a:tcPr>
                </a:tc>
                <a:tc>
                  <a:txBody>
                    <a:bodyPr/>
                    <a:lstStyle/>
                    <a:p>
                      <a:pPr algn="ctr"/>
                      <a:r>
                        <a:rPr lang="en-AU" b="1" i="0" dirty="0"/>
                        <a:t>Opening Leads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1" dirty="0"/>
                        <a:t>Partners bid suit</a:t>
                      </a:r>
                      <a:endParaRPr lang="en-AU" dirty="0"/>
                    </a:p>
                    <a:p>
                      <a:pPr marL="285750" indent="-285750">
                        <a:buFont typeface="Arial" panose="020B0604020202020204" pitchFamily="34" charset="0"/>
                        <a:buChar char="•"/>
                      </a:pPr>
                      <a:r>
                        <a:rPr lang="en-AU" b="0" i="1" dirty="0"/>
                        <a:t>Top of sequence</a:t>
                      </a:r>
                    </a:p>
                    <a:p>
                      <a:pPr marL="285750" indent="-285750">
                        <a:buFont typeface="Arial" panose="020B0604020202020204" pitchFamily="34" charset="0"/>
                        <a:buChar char="•"/>
                      </a:pPr>
                      <a:r>
                        <a:rPr lang="en-AU" b="0" i="1" dirty="0"/>
                        <a:t>Low from honour</a:t>
                      </a:r>
                    </a:p>
                    <a:p>
                      <a:pPr marL="285750" indent="-285750">
                        <a:buFont typeface="Arial" panose="020B0604020202020204" pitchFamily="34" charset="0"/>
                        <a:buChar char="•"/>
                      </a:pPr>
                      <a:r>
                        <a:rPr lang="en-AU" b="0" i="1" dirty="0"/>
                        <a:t>Defending Trumps: Singleton</a:t>
                      </a:r>
                    </a:p>
                    <a:p>
                      <a:pPr marL="285750" indent="-285750">
                        <a:buFont typeface="Arial" panose="020B0604020202020204" pitchFamily="34" charset="0"/>
                        <a:buChar char="•"/>
                      </a:pPr>
                      <a:r>
                        <a:rPr lang="en-AU" b="0" i="1" dirty="0"/>
                        <a:t>Second highest of rubbish</a:t>
                      </a:r>
                    </a:p>
                    <a:p>
                      <a:pPr marL="285750" indent="-285750">
                        <a:buFont typeface="Arial" panose="020B0604020202020204" pitchFamily="34" charset="0"/>
                        <a:buChar char="•"/>
                      </a:pPr>
                      <a:r>
                        <a:rPr lang="en-AU" b="0" i="1" dirty="0"/>
                        <a:t>Defending NT:  your partnerships long suit</a:t>
                      </a:r>
                    </a:p>
                  </a:txBody>
                  <a:tcPr/>
                </a:tc>
                <a:tc>
                  <a:txBody>
                    <a:bodyPr/>
                    <a:lstStyle/>
                    <a:p>
                      <a:pPr algn="ctr"/>
                      <a:r>
                        <a:rPr lang="en-AU" b="1" dirty="0"/>
                        <a:t>Overcaller</a:t>
                      </a:r>
                    </a:p>
                    <a:p>
                      <a:r>
                        <a:rPr lang="en-AU" b="0" dirty="0"/>
                        <a:t>Discussed in week 7; but for now, assume same as opener</a:t>
                      </a:r>
                      <a:endParaRPr lang="en-AU" dirty="0"/>
                    </a:p>
                  </a:txBody>
                  <a:tcPr>
                    <a:solidFill>
                      <a:schemeClr val="accent6">
                        <a:lumMod val="40000"/>
                        <a:lumOff val="60000"/>
                      </a:schemeClr>
                    </a:solidFill>
                  </a:tcPr>
                </a:tc>
                <a:extLst>
                  <a:ext uri="{0D108BD9-81ED-4DB2-BD59-A6C34878D82A}">
                    <a16:rowId xmlns:a16="http://schemas.microsoft.com/office/drawing/2014/main" val="4078616374"/>
                  </a:ext>
                </a:extLst>
              </a:tr>
              <a:tr h="2194270">
                <a:tc>
                  <a:txBody>
                    <a:bodyPr/>
                    <a:lstStyle/>
                    <a:p>
                      <a:endParaRPr lang="en-AU" sz="1600" i="0" dirty="0"/>
                    </a:p>
                  </a:txBody>
                  <a:tcPr/>
                </a:tc>
                <a:tc>
                  <a:txBody>
                    <a:bodyPr/>
                    <a:lstStyle/>
                    <a:p>
                      <a:pPr algn="ctr"/>
                      <a:r>
                        <a:rPr lang="en-AU" b="1" dirty="0"/>
                        <a:t>Responder</a:t>
                      </a:r>
                    </a:p>
                    <a:p>
                      <a:r>
                        <a:rPr lang="en-AU" dirty="0"/>
                        <a:t>To bid needs </a:t>
                      </a:r>
                      <a:r>
                        <a:rPr lang="en-AU" b="1" dirty="0"/>
                        <a:t>6+ pts</a:t>
                      </a:r>
                    </a:p>
                    <a:p>
                      <a:r>
                        <a:rPr lang="en-AU" sz="1600" dirty="0"/>
                        <a:t>Support partner’s M: 3+ suit</a:t>
                      </a:r>
                    </a:p>
                    <a:p>
                      <a:r>
                        <a:rPr lang="en-AU" sz="1600" dirty="0"/>
                        <a:t>Bid new suit (1x): 4+ suit</a:t>
                      </a:r>
                    </a:p>
                    <a:p>
                      <a:r>
                        <a:rPr lang="en-AU" sz="2000" dirty="0"/>
                        <a:t>Responder </a:t>
                      </a:r>
                      <a:r>
                        <a:rPr lang="en-AU" sz="2000" b="1" dirty="0"/>
                        <a:t>general</a:t>
                      </a:r>
                      <a:r>
                        <a:rPr lang="en-AU" sz="2000" dirty="0"/>
                        <a:t> guide</a:t>
                      </a:r>
                    </a:p>
                    <a:p>
                      <a:pPr marL="285750" indent="-285750">
                        <a:buFont typeface="Arial" panose="020B0604020202020204" pitchFamily="34" charset="0"/>
                        <a:buChar char="•"/>
                      </a:pPr>
                      <a:r>
                        <a:rPr lang="en-AU" sz="1400" dirty="0"/>
                        <a:t>6-9: minimum</a:t>
                      </a:r>
                    </a:p>
                    <a:p>
                      <a:pPr marL="285750" indent="-285750">
                        <a:buFont typeface="Arial" panose="020B0604020202020204" pitchFamily="34" charset="0"/>
                        <a:buChar char="•"/>
                      </a:pPr>
                      <a:r>
                        <a:rPr lang="en-AU" sz="1400" dirty="0"/>
                        <a:t>10-12: invitational (strong)</a:t>
                      </a:r>
                    </a:p>
                    <a:p>
                      <a:pPr marL="285750" indent="-285750">
                        <a:buFont typeface="Arial" panose="020B0604020202020204" pitchFamily="34" charset="0"/>
                        <a:buChar char="•"/>
                      </a:pPr>
                      <a:r>
                        <a:rPr lang="en-AU" sz="1400" dirty="0"/>
                        <a:t>13+: game</a:t>
                      </a:r>
                    </a:p>
                  </a:txBody>
                  <a:tcPr>
                    <a:solidFill>
                      <a:schemeClr val="accent1">
                        <a:lumMod val="40000"/>
                        <a:lumOff val="60000"/>
                      </a:schemeClr>
                    </a:solidFill>
                  </a:tcPr>
                </a:tc>
                <a:tc>
                  <a:txBody>
                    <a:bodyPr/>
                    <a:lstStyle/>
                    <a:p>
                      <a:pPr marL="0" indent="0">
                        <a:buFont typeface="Arial" panose="020B0604020202020204" pitchFamily="34" charset="0"/>
                        <a:buNone/>
                      </a:pPr>
                      <a:endParaRPr lang="en-AU" i="0" dirty="0"/>
                    </a:p>
                  </a:txBody>
                  <a:tcPr/>
                </a:tc>
                <a:extLst>
                  <a:ext uri="{0D108BD9-81ED-4DB2-BD59-A6C34878D82A}">
                    <a16:rowId xmlns:a16="http://schemas.microsoft.com/office/drawing/2014/main" val="2794440917"/>
                  </a:ext>
                </a:extLst>
              </a:tr>
            </a:tbl>
          </a:graphicData>
        </a:graphic>
      </p:graphicFrame>
    </p:spTree>
    <p:extLst>
      <p:ext uri="{BB962C8B-B14F-4D97-AF65-F5344CB8AC3E}">
        <p14:creationId xmlns:p14="http://schemas.microsoft.com/office/powerpoint/2010/main" val="2324437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30A16C2B-CBBE-8B5A-80EC-4EC11133C1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8540C-2622-8A5B-53E7-9A9133CE026E}"/>
              </a:ext>
            </a:extLst>
          </p:cNvPr>
          <p:cNvSpPr>
            <a:spLocks noGrp="1"/>
          </p:cNvSpPr>
          <p:nvPr>
            <p:ph type="title"/>
          </p:nvPr>
        </p:nvSpPr>
        <p:spPr>
          <a:xfrm>
            <a:off x="-2" y="0"/>
            <a:ext cx="12192001" cy="769620"/>
          </a:xfrm>
        </p:spPr>
        <p:txBody>
          <a:bodyPr>
            <a:normAutofit/>
          </a:bodyPr>
          <a:lstStyle/>
          <a:p>
            <a:r>
              <a:rPr lang="en-AU" sz="4000" dirty="0"/>
              <a:t>MBC Introduction to Bridge </a:t>
            </a:r>
            <a:r>
              <a:rPr lang="en-AU" sz="2800" dirty="0"/>
              <a:t>– Ch2. Bidding: review</a:t>
            </a:r>
          </a:p>
        </p:txBody>
      </p:sp>
      <p:pic>
        <p:nvPicPr>
          <p:cNvPr id="4" name="Picture 3">
            <a:extLst>
              <a:ext uri="{FF2B5EF4-FFF2-40B4-BE49-F238E27FC236}">
                <a16:creationId xmlns:a16="http://schemas.microsoft.com/office/drawing/2014/main" id="{1B356A99-8FAA-1F63-65FB-21ECF76EAE29}"/>
              </a:ext>
            </a:extLst>
          </p:cNvPr>
          <p:cNvPicPr>
            <a:picLocks noChangeAspect="1"/>
          </p:cNvPicPr>
          <p:nvPr/>
        </p:nvPicPr>
        <p:blipFill>
          <a:blip r:embed="rId3"/>
          <a:stretch>
            <a:fillRect/>
          </a:stretch>
        </p:blipFill>
        <p:spPr>
          <a:xfrm>
            <a:off x="11613206" y="1729592"/>
            <a:ext cx="449619" cy="3398815"/>
          </a:xfrm>
          <a:prstGeom prst="rect">
            <a:avLst/>
          </a:prstGeom>
        </p:spPr>
      </p:pic>
      <p:sp>
        <p:nvSpPr>
          <p:cNvPr id="5" name="TextBox 4">
            <a:extLst>
              <a:ext uri="{FF2B5EF4-FFF2-40B4-BE49-F238E27FC236}">
                <a16:creationId xmlns:a16="http://schemas.microsoft.com/office/drawing/2014/main" id="{AF66205A-8473-4926-8C65-C3EA93275ABE}"/>
              </a:ext>
            </a:extLst>
          </p:cNvPr>
          <p:cNvSpPr txBox="1"/>
          <p:nvPr/>
        </p:nvSpPr>
        <p:spPr>
          <a:xfrm>
            <a:off x="-225" y="6488668"/>
            <a:ext cx="1114985" cy="369332"/>
          </a:xfrm>
          <a:prstGeom prst="rect">
            <a:avLst/>
          </a:prstGeom>
          <a:noFill/>
        </p:spPr>
        <p:txBody>
          <a:bodyPr wrap="none" rtlCol="0">
            <a:spAutoFit/>
          </a:bodyPr>
          <a:lstStyle/>
          <a:p>
            <a:r>
              <a:rPr lang="en-AU" dirty="0"/>
              <a:t>Concepts:</a:t>
            </a:r>
          </a:p>
        </p:txBody>
      </p:sp>
      <p:graphicFrame>
        <p:nvGraphicFramePr>
          <p:cNvPr id="6" name="Table 5">
            <a:extLst>
              <a:ext uri="{FF2B5EF4-FFF2-40B4-BE49-F238E27FC236}">
                <a16:creationId xmlns:a16="http://schemas.microsoft.com/office/drawing/2014/main" id="{43846A33-95AC-C08F-DD12-4C93F7C91295}"/>
              </a:ext>
            </a:extLst>
          </p:cNvPr>
          <p:cNvGraphicFramePr>
            <a:graphicFrameLocks noGrp="1"/>
          </p:cNvGraphicFramePr>
          <p:nvPr>
            <p:extLst>
              <p:ext uri="{D42A27DB-BD31-4B8C-83A1-F6EECF244321}">
                <p14:modId xmlns:p14="http://schemas.microsoft.com/office/powerpoint/2010/main" val="1856928461"/>
              </p:ext>
            </p:extLst>
          </p:nvPr>
        </p:nvGraphicFramePr>
        <p:xfrm>
          <a:off x="1191489" y="1166359"/>
          <a:ext cx="9809018" cy="2346460"/>
        </p:xfrm>
        <a:graphic>
          <a:graphicData uri="http://schemas.openxmlformats.org/drawingml/2006/table">
            <a:tbl>
              <a:tblPr firstRow="1" bandRow="1">
                <a:tableStyleId>{5C22544A-7EE6-4342-B048-85BDC9FD1C3A}</a:tableStyleId>
              </a:tblPr>
              <a:tblGrid>
                <a:gridCol w="1582191">
                  <a:extLst>
                    <a:ext uri="{9D8B030D-6E8A-4147-A177-3AD203B41FA5}">
                      <a16:colId xmlns:a16="http://schemas.microsoft.com/office/drawing/2014/main" val="137227163"/>
                    </a:ext>
                  </a:extLst>
                </a:gridCol>
                <a:gridCol w="3688080">
                  <a:extLst>
                    <a:ext uri="{9D8B030D-6E8A-4147-A177-3AD203B41FA5}">
                      <a16:colId xmlns:a16="http://schemas.microsoft.com/office/drawing/2014/main" val="1131472717"/>
                    </a:ext>
                  </a:extLst>
                </a:gridCol>
                <a:gridCol w="1797795">
                  <a:extLst>
                    <a:ext uri="{9D8B030D-6E8A-4147-A177-3AD203B41FA5}">
                      <a16:colId xmlns:a16="http://schemas.microsoft.com/office/drawing/2014/main" val="1001911906"/>
                    </a:ext>
                  </a:extLst>
                </a:gridCol>
                <a:gridCol w="2740952">
                  <a:extLst>
                    <a:ext uri="{9D8B030D-6E8A-4147-A177-3AD203B41FA5}">
                      <a16:colId xmlns:a16="http://schemas.microsoft.com/office/drawing/2014/main" val="1491538840"/>
                    </a:ext>
                  </a:extLst>
                </a:gridCol>
              </a:tblGrid>
              <a:tr h="380750">
                <a:tc>
                  <a:txBody>
                    <a:bodyPr/>
                    <a:lstStyle/>
                    <a:p>
                      <a:r>
                        <a:rPr lang="en-AU" dirty="0"/>
                        <a:t>Concept</a:t>
                      </a:r>
                    </a:p>
                  </a:txBody>
                  <a:tcPr/>
                </a:tc>
                <a:tc>
                  <a:txBody>
                    <a:bodyPr/>
                    <a:lstStyle/>
                    <a:p>
                      <a:r>
                        <a:rPr lang="en-AU" dirty="0"/>
                        <a:t>Comment</a:t>
                      </a:r>
                    </a:p>
                  </a:txBody>
                  <a:tcPr/>
                </a:tc>
                <a:tc>
                  <a:txBody>
                    <a:bodyPr/>
                    <a:lstStyle/>
                    <a:p>
                      <a:r>
                        <a:rPr lang="en-AU" dirty="0"/>
                        <a:t>Concept</a:t>
                      </a:r>
                    </a:p>
                  </a:txBody>
                  <a:tcPr/>
                </a:tc>
                <a:tc>
                  <a:txBody>
                    <a:bodyPr/>
                    <a:lstStyle/>
                    <a:p>
                      <a:r>
                        <a:rPr lang="en-AU" dirty="0"/>
                        <a:t>Comment</a:t>
                      </a:r>
                    </a:p>
                  </a:txBody>
                  <a:tcPr/>
                </a:tc>
                <a:extLst>
                  <a:ext uri="{0D108BD9-81ED-4DB2-BD59-A6C34878D82A}">
                    <a16:rowId xmlns:a16="http://schemas.microsoft.com/office/drawing/2014/main" val="3523849615"/>
                  </a:ext>
                </a:extLst>
              </a:tr>
              <a:tr h="380750">
                <a:tc>
                  <a:txBody>
                    <a:bodyPr/>
                    <a:lstStyle/>
                    <a:p>
                      <a:r>
                        <a:rPr lang="en-AU" sz="2000" dirty="0"/>
                        <a:t>Major Suit</a:t>
                      </a:r>
                    </a:p>
                  </a:txBody>
                  <a:tcPr/>
                </a:tc>
                <a:tc>
                  <a:txBody>
                    <a:bodyPr/>
                    <a:lstStyle/>
                    <a:p>
                      <a:r>
                        <a:rPr lang="en-AU" sz="2000" dirty="0"/>
                        <a:t>Spades or Hearts</a:t>
                      </a:r>
                    </a:p>
                  </a:txBody>
                  <a:tcPr/>
                </a:tc>
                <a:tc>
                  <a:txBody>
                    <a:bodyPr/>
                    <a:lstStyle/>
                    <a:p>
                      <a:r>
                        <a:rPr lang="en-AU" sz="2000" dirty="0"/>
                        <a:t>Minor Suit</a:t>
                      </a:r>
                    </a:p>
                  </a:txBody>
                  <a:tcPr/>
                </a:tc>
                <a:tc>
                  <a:txBody>
                    <a:bodyPr/>
                    <a:lstStyle/>
                    <a:p>
                      <a:r>
                        <a:rPr lang="en-AU" sz="2000" dirty="0"/>
                        <a:t>Diamonds or Clubs</a:t>
                      </a:r>
                    </a:p>
                  </a:txBody>
                  <a:tcPr/>
                </a:tc>
                <a:extLst>
                  <a:ext uri="{0D108BD9-81ED-4DB2-BD59-A6C34878D82A}">
                    <a16:rowId xmlns:a16="http://schemas.microsoft.com/office/drawing/2014/main" val="3495950867"/>
                  </a:ext>
                </a:extLst>
              </a:tr>
              <a:tr h="380750">
                <a:tc>
                  <a:txBody>
                    <a:bodyPr/>
                    <a:lstStyle/>
                    <a:p>
                      <a:r>
                        <a:rPr lang="en-AU" sz="2000" dirty="0"/>
                        <a:t>Opener</a:t>
                      </a:r>
                    </a:p>
                  </a:txBody>
                  <a:tcPr/>
                </a:tc>
                <a:tc>
                  <a:txBody>
                    <a:bodyPr/>
                    <a:lstStyle/>
                    <a:p>
                      <a:r>
                        <a:rPr lang="en-AU" sz="2000" dirty="0"/>
                        <a:t>Person who makes the first bid</a:t>
                      </a:r>
                    </a:p>
                  </a:txBody>
                  <a:tcPr/>
                </a:tc>
                <a:tc>
                  <a:txBody>
                    <a:bodyPr/>
                    <a:lstStyle/>
                    <a:p>
                      <a:r>
                        <a:rPr lang="en-AU" sz="2000" dirty="0"/>
                        <a:t>Responder</a:t>
                      </a:r>
                    </a:p>
                  </a:txBody>
                  <a:tcPr/>
                </a:tc>
                <a:tc>
                  <a:txBody>
                    <a:bodyPr/>
                    <a:lstStyle/>
                    <a:p>
                      <a:r>
                        <a:rPr lang="en-AU" sz="2000" dirty="0"/>
                        <a:t>Opener’s partner</a:t>
                      </a:r>
                    </a:p>
                  </a:txBody>
                  <a:tcPr/>
                </a:tc>
                <a:extLst>
                  <a:ext uri="{0D108BD9-81ED-4DB2-BD59-A6C34878D82A}">
                    <a16:rowId xmlns:a16="http://schemas.microsoft.com/office/drawing/2014/main" val="3837922582"/>
                  </a:ext>
                </a:extLst>
              </a:tr>
              <a:tr h="380750">
                <a:tc>
                  <a:txBody>
                    <a:bodyPr/>
                    <a:lstStyle/>
                    <a:p>
                      <a:r>
                        <a:rPr lang="en-AU" sz="2000" dirty="0"/>
                        <a:t>Overcaller</a:t>
                      </a:r>
                    </a:p>
                  </a:txBody>
                  <a:tcPr/>
                </a:tc>
                <a:tc>
                  <a:txBody>
                    <a:bodyPr/>
                    <a:lstStyle/>
                    <a:p>
                      <a:r>
                        <a:rPr lang="en-AU" sz="2000" dirty="0"/>
                        <a:t>First opponent to bid</a:t>
                      </a:r>
                    </a:p>
                  </a:txBody>
                  <a:tcPr/>
                </a:tc>
                <a:tc>
                  <a:txBody>
                    <a:bodyPr/>
                    <a:lstStyle/>
                    <a:p>
                      <a:r>
                        <a:rPr lang="en-AU" sz="2000" dirty="0"/>
                        <a:t>Advancer</a:t>
                      </a:r>
                    </a:p>
                  </a:txBody>
                  <a:tcPr/>
                </a:tc>
                <a:tc>
                  <a:txBody>
                    <a:bodyPr/>
                    <a:lstStyle/>
                    <a:p>
                      <a:r>
                        <a:rPr lang="en-AU" sz="2000" dirty="0" err="1"/>
                        <a:t>Overcaller’s</a:t>
                      </a:r>
                      <a:r>
                        <a:rPr lang="en-AU" sz="2000" dirty="0"/>
                        <a:t> partner</a:t>
                      </a:r>
                    </a:p>
                  </a:txBody>
                  <a:tcPr/>
                </a:tc>
                <a:extLst>
                  <a:ext uri="{0D108BD9-81ED-4DB2-BD59-A6C34878D82A}">
                    <a16:rowId xmlns:a16="http://schemas.microsoft.com/office/drawing/2014/main" val="1373193758"/>
                  </a:ext>
                </a:extLst>
              </a:tr>
              <a:tr h="380750">
                <a:tc>
                  <a:txBody>
                    <a:bodyPr/>
                    <a:lstStyle/>
                    <a:p>
                      <a:r>
                        <a:rPr lang="en-AU" sz="2000" dirty="0"/>
                        <a:t>Fit</a:t>
                      </a:r>
                    </a:p>
                  </a:txBody>
                  <a:tcPr/>
                </a:tc>
                <a:tc>
                  <a:txBody>
                    <a:bodyPr/>
                    <a:lstStyle/>
                    <a:p>
                      <a:r>
                        <a:rPr lang="en-AU" sz="2000" dirty="0"/>
                        <a:t>8+ cards in a suit</a:t>
                      </a:r>
                    </a:p>
                  </a:txBody>
                  <a:tcPr/>
                </a:tc>
                <a:tc>
                  <a:txBody>
                    <a:bodyPr/>
                    <a:lstStyle/>
                    <a:p>
                      <a:endParaRPr lang="en-AU" sz="2000" dirty="0"/>
                    </a:p>
                  </a:txBody>
                  <a:tcPr/>
                </a:tc>
                <a:tc>
                  <a:txBody>
                    <a:bodyPr/>
                    <a:lstStyle/>
                    <a:p>
                      <a:endParaRPr lang="en-AU" sz="2000" dirty="0"/>
                    </a:p>
                  </a:txBody>
                  <a:tcPr/>
                </a:tc>
                <a:extLst>
                  <a:ext uri="{0D108BD9-81ED-4DB2-BD59-A6C34878D82A}">
                    <a16:rowId xmlns:a16="http://schemas.microsoft.com/office/drawing/2014/main" val="2948524653"/>
                  </a:ext>
                </a:extLst>
              </a:tr>
              <a:tr h="380750">
                <a:tc>
                  <a:txBody>
                    <a:bodyPr/>
                    <a:lstStyle/>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686174092"/>
                  </a:ext>
                </a:extLst>
              </a:tr>
            </a:tbl>
          </a:graphicData>
        </a:graphic>
      </p:graphicFrame>
      <p:pic>
        <p:nvPicPr>
          <p:cNvPr id="7" name="Picture 6">
            <a:extLst>
              <a:ext uri="{FF2B5EF4-FFF2-40B4-BE49-F238E27FC236}">
                <a16:creationId xmlns:a16="http://schemas.microsoft.com/office/drawing/2014/main" id="{C552120E-E965-0A28-440A-D3AD0AC2CBB0}"/>
              </a:ext>
            </a:extLst>
          </p:cNvPr>
          <p:cNvPicPr>
            <a:picLocks noChangeAspect="1"/>
          </p:cNvPicPr>
          <p:nvPr/>
        </p:nvPicPr>
        <p:blipFill>
          <a:blip r:embed="rId3"/>
          <a:stretch>
            <a:fillRect/>
          </a:stretch>
        </p:blipFill>
        <p:spPr>
          <a:xfrm>
            <a:off x="28035" y="1729592"/>
            <a:ext cx="449619" cy="3398815"/>
          </a:xfrm>
          <a:prstGeom prst="rect">
            <a:avLst/>
          </a:prstGeom>
        </p:spPr>
      </p:pic>
    </p:spTree>
    <p:extLst>
      <p:ext uri="{BB962C8B-B14F-4D97-AF65-F5344CB8AC3E}">
        <p14:creationId xmlns:p14="http://schemas.microsoft.com/office/powerpoint/2010/main" val="3781123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27BEED40-6A30-C977-04A4-C469B63A1E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6B441-26A0-2565-7CB4-7D1DD6809C59}"/>
              </a:ext>
            </a:extLst>
          </p:cNvPr>
          <p:cNvSpPr>
            <a:spLocks noGrp="1"/>
          </p:cNvSpPr>
          <p:nvPr>
            <p:ph type="title"/>
          </p:nvPr>
        </p:nvSpPr>
        <p:spPr>
          <a:xfrm>
            <a:off x="-1" y="0"/>
            <a:ext cx="12192001" cy="769620"/>
          </a:xfrm>
        </p:spPr>
        <p:txBody>
          <a:bodyPr>
            <a:normAutofit/>
          </a:bodyPr>
          <a:lstStyle/>
          <a:p>
            <a:r>
              <a:rPr lang="en-AU" sz="3600" dirty="0"/>
              <a:t>MBC Introduction to Bridge </a:t>
            </a:r>
            <a:r>
              <a:rPr lang="en-AU" sz="2400" dirty="0"/>
              <a:t>– Ch3. Fit then Game: overview</a:t>
            </a:r>
          </a:p>
        </p:txBody>
      </p:sp>
      <p:pic>
        <p:nvPicPr>
          <p:cNvPr id="4" name="Picture 3">
            <a:extLst>
              <a:ext uri="{FF2B5EF4-FFF2-40B4-BE49-F238E27FC236}">
                <a16:creationId xmlns:a16="http://schemas.microsoft.com/office/drawing/2014/main" id="{29ABA33A-AC48-9EEB-135E-04CA628C4255}"/>
              </a:ext>
            </a:extLst>
          </p:cNvPr>
          <p:cNvPicPr>
            <a:picLocks noChangeAspect="1"/>
          </p:cNvPicPr>
          <p:nvPr/>
        </p:nvPicPr>
        <p:blipFill>
          <a:blip r:embed="rId3"/>
          <a:stretch>
            <a:fillRect/>
          </a:stretch>
        </p:blipFill>
        <p:spPr>
          <a:xfrm>
            <a:off x="183427" y="1514237"/>
            <a:ext cx="449619" cy="3398815"/>
          </a:xfrm>
          <a:prstGeom prst="rect">
            <a:avLst/>
          </a:prstGeom>
        </p:spPr>
      </p:pic>
      <p:pic>
        <p:nvPicPr>
          <p:cNvPr id="7" name="Picture 6">
            <a:extLst>
              <a:ext uri="{FF2B5EF4-FFF2-40B4-BE49-F238E27FC236}">
                <a16:creationId xmlns:a16="http://schemas.microsoft.com/office/drawing/2014/main" id="{1FF47CEF-2B60-5BEA-DE7A-21BA632B1CE4}"/>
              </a:ext>
            </a:extLst>
          </p:cNvPr>
          <p:cNvPicPr>
            <a:picLocks noChangeAspect="1"/>
          </p:cNvPicPr>
          <p:nvPr/>
        </p:nvPicPr>
        <p:blipFill>
          <a:blip r:embed="rId4"/>
          <a:stretch>
            <a:fillRect/>
          </a:stretch>
        </p:blipFill>
        <p:spPr>
          <a:xfrm>
            <a:off x="6081655" y="850750"/>
            <a:ext cx="5899673" cy="5899673"/>
          </a:xfrm>
          <a:prstGeom prst="rect">
            <a:avLst/>
          </a:prstGeom>
        </p:spPr>
      </p:pic>
      <p:sp>
        <p:nvSpPr>
          <p:cNvPr id="3" name="TextBox 2">
            <a:extLst>
              <a:ext uri="{FF2B5EF4-FFF2-40B4-BE49-F238E27FC236}">
                <a16:creationId xmlns:a16="http://schemas.microsoft.com/office/drawing/2014/main" id="{DFC6B8FB-B4E5-5827-F81A-12EB23929987}"/>
              </a:ext>
            </a:extLst>
          </p:cNvPr>
          <p:cNvSpPr txBox="1"/>
          <p:nvPr/>
        </p:nvSpPr>
        <p:spPr>
          <a:xfrm>
            <a:off x="880235" y="951486"/>
            <a:ext cx="4954230" cy="5632311"/>
          </a:xfrm>
          <a:prstGeom prst="rect">
            <a:avLst/>
          </a:prstGeom>
          <a:noFill/>
        </p:spPr>
        <p:txBody>
          <a:bodyPr wrap="square" rtlCol="0">
            <a:spAutoFit/>
          </a:bodyPr>
          <a:lstStyle/>
          <a:p>
            <a:r>
              <a:rPr lang="en-AU" dirty="0"/>
              <a:t>This Week we go through </a:t>
            </a:r>
            <a:r>
              <a:rPr lang="en-AU" b="1" dirty="0"/>
              <a:t>Chapter 3 </a:t>
            </a:r>
            <a:r>
              <a:rPr lang="en-AU" dirty="0"/>
              <a:t>of the book – it is mostly about </a:t>
            </a:r>
            <a:r>
              <a:rPr lang="en-AU" b="1" dirty="0"/>
              <a:t>the responder’s role </a:t>
            </a:r>
            <a:r>
              <a:rPr lang="en-AU" dirty="0"/>
              <a:t>and how to bid when you find</a:t>
            </a:r>
            <a:r>
              <a:rPr lang="en-AU" b="1" dirty="0"/>
              <a:t> a fit</a:t>
            </a:r>
            <a:r>
              <a:rPr lang="en-AU" dirty="0"/>
              <a:t>:</a:t>
            </a:r>
          </a:p>
          <a:p>
            <a:endParaRPr lang="en-AU" dirty="0"/>
          </a:p>
          <a:p>
            <a:r>
              <a:rPr lang="en-AU" dirty="0"/>
              <a:t>Bidding</a:t>
            </a:r>
          </a:p>
          <a:p>
            <a:pPr marL="285750" indent="-285750">
              <a:buFont typeface="Arial" panose="020B0604020202020204" pitchFamily="34" charset="0"/>
              <a:buChar char="•"/>
            </a:pPr>
            <a:r>
              <a:rPr lang="en-AU" dirty="0"/>
              <a:t>Responder’s bidding when we have a fit</a:t>
            </a:r>
          </a:p>
          <a:p>
            <a:pPr marL="285750" indent="-285750">
              <a:buFont typeface="Arial" panose="020B0604020202020204" pitchFamily="34" charset="0"/>
              <a:buChar char="•"/>
            </a:pPr>
            <a:r>
              <a:rPr lang="en-AU" dirty="0"/>
              <a:t>Responder’s bidding with no fit</a:t>
            </a:r>
          </a:p>
          <a:p>
            <a:pPr marL="285750" indent="-285750">
              <a:buFont typeface="Arial" panose="020B0604020202020204" pitchFamily="34" charset="0"/>
              <a:buChar char="•"/>
            </a:pPr>
            <a:r>
              <a:rPr lang="en-AU" dirty="0"/>
              <a:t>Once we have a fit, both players should re-evaluate their hands</a:t>
            </a:r>
          </a:p>
          <a:p>
            <a:pPr marL="285750" indent="-285750">
              <a:buFont typeface="Arial" panose="020B0604020202020204" pitchFamily="34" charset="0"/>
              <a:buChar char="•"/>
            </a:pPr>
            <a:r>
              <a:rPr lang="en-AU" dirty="0"/>
              <a:t>What is Game and why should we bid it</a:t>
            </a:r>
          </a:p>
          <a:p>
            <a:pPr marL="285750" indent="-285750">
              <a:buFont typeface="Arial" panose="020B0604020202020204" pitchFamily="34" charset="0"/>
              <a:buChar char="•"/>
            </a:pPr>
            <a:r>
              <a:rPr lang="en-AU" dirty="0"/>
              <a:t>How do we account for shapely hands in our bidding system – distribution points and total points</a:t>
            </a:r>
          </a:p>
          <a:p>
            <a:pPr marL="285750" indent="-285750">
              <a:buFont typeface="Arial" panose="020B0604020202020204" pitchFamily="34" charset="0"/>
              <a:buChar char="•"/>
            </a:pPr>
            <a:r>
              <a:rPr lang="en-AU" dirty="0"/>
              <a:t>The concept of a limit bid</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Complexity: Medium</a:t>
            </a:r>
          </a:p>
          <a:p>
            <a:pPr marL="285750" indent="-285750">
              <a:buFont typeface="Arial" panose="020B0604020202020204" pitchFamily="34" charset="0"/>
              <a:buChar char="•"/>
            </a:pPr>
            <a:r>
              <a:rPr lang="en-AU" dirty="0"/>
              <a:t>Importance: </a:t>
            </a:r>
            <a:r>
              <a:rPr lang="en-AU" b="1" dirty="0"/>
              <a:t>High</a:t>
            </a:r>
          </a:p>
          <a:p>
            <a:pPr marL="285750" indent="-285750">
              <a:buFont typeface="Arial" panose="020B0604020202020204" pitchFamily="34" charset="0"/>
              <a:buChar char="•"/>
            </a:pPr>
            <a:endParaRPr lang="en-AU" dirty="0"/>
          </a:p>
          <a:p>
            <a:r>
              <a:rPr lang="en-AU" dirty="0"/>
              <a:t>Card Play Tips</a:t>
            </a:r>
          </a:p>
          <a:p>
            <a:pPr marL="285750" indent="-285750">
              <a:buFont typeface="Arial" panose="020B0604020202020204" pitchFamily="34" charset="0"/>
              <a:buChar char="•"/>
            </a:pPr>
            <a:r>
              <a:rPr lang="en-AU" dirty="0"/>
              <a:t>Lead towards your honours</a:t>
            </a:r>
          </a:p>
        </p:txBody>
      </p:sp>
    </p:spTree>
    <p:extLst>
      <p:ext uri="{BB962C8B-B14F-4D97-AF65-F5344CB8AC3E}">
        <p14:creationId xmlns:p14="http://schemas.microsoft.com/office/powerpoint/2010/main" val="2021778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C70BF82F-C043-37B3-63D3-D6126E775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645B6-4AF6-973D-1CFF-863238122C0F}"/>
              </a:ext>
            </a:extLst>
          </p:cNvPr>
          <p:cNvSpPr>
            <a:spLocks noGrp="1"/>
          </p:cNvSpPr>
          <p:nvPr>
            <p:ph type="title"/>
          </p:nvPr>
        </p:nvSpPr>
        <p:spPr>
          <a:xfrm>
            <a:off x="-1" y="0"/>
            <a:ext cx="12192001" cy="769620"/>
          </a:xfrm>
        </p:spPr>
        <p:txBody>
          <a:bodyPr>
            <a:normAutofit/>
          </a:bodyPr>
          <a:lstStyle/>
          <a:p>
            <a:r>
              <a:rPr lang="en-AU" sz="3600" dirty="0"/>
              <a:t>MBC Introduction to Bridge </a:t>
            </a:r>
            <a:r>
              <a:rPr lang="en-AU" sz="2400" dirty="0"/>
              <a:t>– Ch3. Wk2 Review. The role of </a:t>
            </a:r>
            <a:r>
              <a:rPr lang="en-AU" sz="2400" b="1" dirty="0"/>
              <a:t>Opener</a:t>
            </a:r>
          </a:p>
        </p:txBody>
      </p:sp>
      <p:pic>
        <p:nvPicPr>
          <p:cNvPr id="4" name="Picture 3">
            <a:extLst>
              <a:ext uri="{FF2B5EF4-FFF2-40B4-BE49-F238E27FC236}">
                <a16:creationId xmlns:a16="http://schemas.microsoft.com/office/drawing/2014/main" id="{DCCBE221-FECC-602F-EEE0-B7F15E94DFB0}"/>
              </a:ext>
            </a:extLst>
          </p:cNvPr>
          <p:cNvPicPr>
            <a:picLocks noChangeAspect="1"/>
          </p:cNvPicPr>
          <p:nvPr/>
        </p:nvPicPr>
        <p:blipFill>
          <a:blip r:embed="rId3"/>
          <a:stretch>
            <a:fillRect/>
          </a:stretch>
        </p:blipFill>
        <p:spPr>
          <a:xfrm>
            <a:off x="88676" y="1729592"/>
            <a:ext cx="449619" cy="3398815"/>
          </a:xfrm>
          <a:prstGeom prst="rect">
            <a:avLst/>
          </a:prstGeom>
        </p:spPr>
      </p:pic>
      <p:sp>
        <p:nvSpPr>
          <p:cNvPr id="3" name="TextBox 2">
            <a:extLst>
              <a:ext uri="{FF2B5EF4-FFF2-40B4-BE49-F238E27FC236}">
                <a16:creationId xmlns:a16="http://schemas.microsoft.com/office/drawing/2014/main" id="{A5E7CB72-1DCE-818D-B7EA-7C559D7E7C54}"/>
              </a:ext>
            </a:extLst>
          </p:cNvPr>
          <p:cNvSpPr txBox="1"/>
          <p:nvPr/>
        </p:nvSpPr>
        <p:spPr>
          <a:xfrm>
            <a:off x="1029372" y="1129427"/>
            <a:ext cx="7860628" cy="369332"/>
          </a:xfrm>
          <a:prstGeom prst="rect">
            <a:avLst/>
          </a:prstGeom>
          <a:noFill/>
        </p:spPr>
        <p:txBody>
          <a:bodyPr wrap="square" rtlCol="0">
            <a:spAutoFit/>
          </a:bodyPr>
          <a:lstStyle/>
          <a:p>
            <a:r>
              <a:rPr lang="en-AU" dirty="0"/>
              <a:t>Your partner opens with the following bids – what can you infer</a:t>
            </a:r>
          </a:p>
        </p:txBody>
      </p:sp>
      <p:sp>
        <p:nvSpPr>
          <p:cNvPr id="5" name="TextBox 4">
            <a:extLst>
              <a:ext uri="{FF2B5EF4-FFF2-40B4-BE49-F238E27FC236}">
                <a16:creationId xmlns:a16="http://schemas.microsoft.com/office/drawing/2014/main" id="{655900B4-5F32-A739-F92E-5FC294F79A8E}"/>
              </a:ext>
            </a:extLst>
          </p:cNvPr>
          <p:cNvSpPr txBox="1"/>
          <p:nvPr/>
        </p:nvSpPr>
        <p:spPr>
          <a:xfrm>
            <a:off x="0" y="6488668"/>
            <a:ext cx="4005455" cy="369332"/>
          </a:xfrm>
          <a:prstGeom prst="rect">
            <a:avLst/>
          </a:prstGeom>
          <a:noFill/>
        </p:spPr>
        <p:txBody>
          <a:bodyPr wrap="none" rtlCol="0">
            <a:spAutoFit/>
          </a:bodyPr>
          <a:lstStyle/>
          <a:p>
            <a:r>
              <a:rPr lang="en-AU" dirty="0"/>
              <a:t>Concepts: Shortage pts; distribution pts</a:t>
            </a:r>
          </a:p>
        </p:txBody>
      </p:sp>
      <p:graphicFrame>
        <p:nvGraphicFramePr>
          <p:cNvPr id="12" name="Table 11">
            <a:extLst>
              <a:ext uri="{FF2B5EF4-FFF2-40B4-BE49-F238E27FC236}">
                <a16:creationId xmlns:a16="http://schemas.microsoft.com/office/drawing/2014/main" id="{2C72531C-FAF5-99EB-DECF-D53C529E7E8F}"/>
              </a:ext>
            </a:extLst>
          </p:cNvPr>
          <p:cNvGraphicFramePr>
            <a:graphicFrameLocks noGrp="1"/>
          </p:cNvGraphicFramePr>
          <p:nvPr>
            <p:extLst>
              <p:ext uri="{D42A27DB-BD31-4B8C-83A1-F6EECF244321}">
                <p14:modId xmlns:p14="http://schemas.microsoft.com/office/powerpoint/2010/main" val="3707117522"/>
              </p:ext>
            </p:extLst>
          </p:nvPr>
        </p:nvGraphicFramePr>
        <p:xfrm>
          <a:off x="1156372" y="1768673"/>
          <a:ext cx="8127999" cy="22250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407500935"/>
                    </a:ext>
                  </a:extLst>
                </a:gridCol>
                <a:gridCol w="2709333">
                  <a:extLst>
                    <a:ext uri="{9D8B030D-6E8A-4147-A177-3AD203B41FA5}">
                      <a16:colId xmlns:a16="http://schemas.microsoft.com/office/drawing/2014/main" val="3631165576"/>
                    </a:ext>
                  </a:extLst>
                </a:gridCol>
                <a:gridCol w="2709333">
                  <a:extLst>
                    <a:ext uri="{9D8B030D-6E8A-4147-A177-3AD203B41FA5}">
                      <a16:colId xmlns:a16="http://schemas.microsoft.com/office/drawing/2014/main" val="1403833624"/>
                    </a:ext>
                  </a:extLst>
                </a:gridCol>
              </a:tblGrid>
              <a:tr h="370840">
                <a:tc>
                  <a:txBody>
                    <a:bodyPr/>
                    <a:lstStyle/>
                    <a:p>
                      <a:r>
                        <a:rPr lang="en-AU" dirty="0"/>
                        <a:t>Bid</a:t>
                      </a:r>
                    </a:p>
                  </a:txBody>
                  <a:tcPr/>
                </a:tc>
                <a:tc>
                  <a:txBody>
                    <a:bodyPr/>
                    <a:lstStyle/>
                    <a:p>
                      <a:r>
                        <a:rPr lang="en-AU" dirty="0"/>
                        <a:t>Promises (HCP, suit)</a:t>
                      </a:r>
                    </a:p>
                  </a:txBody>
                  <a:tcPr/>
                </a:tc>
                <a:tc>
                  <a:txBody>
                    <a:bodyPr/>
                    <a:lstStyle/>
                    <a:p>
                      <a:r>
                        <a:rPr lang="en-AU" dirty="0"/>
                        <a:t>*Probably* Denies</a:t>
                      </a:r>
                    </a:p>
                  </a:txBody>
                  <a:tcPr/>
                </a:tc>
                <a:extLst>
                  <a:ext uri="{0D108BD9-81ED-4DB2-BD59-A6C34878D82A}">
                    <a16:rowId xmlns:a16="http://schemas.microsoft.com/office/drawing/2014/main" val="601184433"/>
                  </a:ext>
                </a:extLst>
              </a:tr>
              <a:tr h="370840">
                <a:tc>
                  <a:txBody>
                    <a:bodyPr/>
                    <a:lstStyle/>
                    <a:p>
                      <a:r>
                        <a:rPr lang="en-AU" dirty="0"/>
                        <a:t>1</a:t>
                      </a:r>
                      <a:r>
                        <a:rPr lang="en-AU" sz="1800" dirty="0">
                          <a:latin typeface="+mn-lt"/>
                          <a:cs typeface="Arial" panose="020B0604020202020204" pitchFamily="34" charset="0"/>
                        </a:rPr>
                        <a:t>♣</a:t>
                      </a:r>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793252341"/>
                  </a:ext>
                </a:extLst>
              </a:tr>
              <a:tr h="370840">
                <a:tc>
                  <a:txBody>
                    <a:bodyPr/>
                    <a:lstStyle/>
                    <a:p>
                      <a:r>
                        <a:rPr lang="en-AU" dirty="0"/>
                        <a:t>1</a:t>
                      </a:r>
                      <a:r>
                        <a:rPr lang="en-AU" sz="1800" dirty="0">
                          <a:solidFill>
                            <a:srgbClr val="FF0000"/>
                          </a:solidFill>
                          <a:latin typeface="+mn-lt"/>
                          <a:cs typeface="Arial" panose="020B0604020202020204" pitchFamily="34" charset="0"/>
                        </a:rPr>
                        <a:t>♦</a:t>
                      </a:r>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277792418"/>
                  </a:ext>
                </a:extLst>
              </a:tr>
              <a:tr h="370840">
                <a:tc>
                  <a:txBody>
                    <a:bodyPr/>
                    <a:lstStyle/>
                    <a:p>
                      <a:r>
                        <a:rPr lang="en-AU" dirty="0"/>
                        <a:t>1</a:t>
                      </a:r>
                      <a:r>
                        <a:rPr lang="en-AU" sz="1800" dirty="0">
                          <a:solidFill>
                            <a:srgbClr val="FF0000"/>
                          </a:solidFill>
                          <a:latin typeface="+mn-lt"/>
                          <a:cs typeface="Arial" panose="020B0604020202020204" pitchFamily="34" charset="0"/>
                        </a:rPr>
                        <a:t>♥</a:t>
                      </a:r>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980435815"/>
                  </a:ext>
                </a:extLst>
              </a:tr>
              <a:tr h="370840">
                <a:tc>
                  <a:txBody>
                    <a:bodyPr/>
                    <a:lstStyle/>
                    <a:p>
                      <a:r>
                        <a:rPr lang="en-AU" dirty="0"/>
                        <a:t>1</a:t>
                      </a:r>
                      <a:r>
                        <a:rPr lang="en-AU" sz="1800" dirty="0">
                          <a:latin typeface="+mn-lt"/>
                          <a:cs typeface="Arial" panose="020B0604020202020204" pitchFamily="34" charset="0"/>
                        </a:rPr>
                        <a:t>♠</a:t>
                      </a:r>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195923247"/>
                  </a:ext>
                </a:extLst>
              </a:tr>
              <a:tr h="370840">
                <a:tc>
                  <a:txBody>
                    <a:bodyPr/>
                    <a:lstStyle/>
                    <a:p>
                      <a:r>
                        <a:rPr lang="en-AU" dirty="0"/>
                        <a:t>1NT</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683314068"/>
                  </a:ext>
                </a:extLst>
              </a:tr>
            </a:tbl>
          </a:graphicData>
        </a:graphic>
      </p:graphicFrame>
    </p:spTree>
    <p:extLst>
      <p:ext uri="{BB962C8B-B14F-4D97-AF65-F5344CB8AC3E}">
        <p14:creationId xmlns:p14="http://schemas.microsoft.com/office/powerpoint/2010/main" val="1241015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7929571C-B1B1-9C1C-F401-71F93EC60E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AA0DD-3DBA-9000-EFBB-18BAACB352BF}"/>
              </a:ext>
            </a:extLst>
          </p:cNvPr>
          <p:cNvSpPr>
            <a:spLocks noGrp="1"/>
          </p:cNvSpPr>
          <p:nvPr>
            <p:ph type="title"/>
          </p:nvPr>
        </p:nvSpPr>
        <p:spPr>
          <a:xfrm>
            <a:off x="-1" y="0"/>
            <a:ext cx="12192001" cy="769620"/>
          </a:xfrm>
        </p:spPr>
        <p:txBody>
          <a:bodyPr>
            <a:normAutofit/>
          </a:bodyPr>
          <a:lstStyle/>
          <a:p>
            <a:r>
              <a:rPr lang="en-AU" sz="3600" dirty="0"/>
              <a:t>MBC Introduction to Bridge </a:t>
            </a:r>
            <a:r>
              <a:rPr lang="en-AU" sz="2400" dirty="0"/>
              <a:t>– Ch3. </a:t>
            </a:r>
            <a:r>
              <a:rPr lang="en-AU" sz="2400" dirty="0" err="1"/>
              <a:t>Wk</a:t>
            </a:r>
            <a:r>
              <a:rPr lang="en-AU" sz="2400" dirty="0"/>
              <a:t> 2 Review. The role of </a:t>
            </a:r>
            <a:r>
              <a:rPr lang="en-AU" sz="2400" b="1" dirty="0"/>
              <a:t>Opener</a:t>
            </a:r>
          </a:p>
        </p:txBody>
      </p:sp>
      <p:pic>
        <p:nvPicPr>
          <p:cNvPr id="4" name="Picture 3">
            <a:extLst>
              <a:ext uri="{FF2B5EF4-FFF2-40B4-BE49-F238E27FC236}">
                <a16:creationId xmlns:a16="http://schemas.microsoft.com/office/drawing/2014/main" id="{C1B23189-CEDD-00A7-CD3B-5F628C5DFE31}"/>
              </a:ext>
            </a:extLst>
          </p:cNvPr>
          <p:cNvPicPr>
            <a:picLocks noChangeAspect="1"/>
          </p:cNvPicPr>
          <p:nvPr/>
        </p:nvPicPr>
        <p:blipFill>
          <a:blip r:embed="rId3"/>
          <a:stretch>
            <a:fillRect/>
          </a:stretch>
        </p:blipFill>
        <p:spPr>
          <a:xfrm>
            <a:off x="88676" y="1729592"/>
            <a:ext cx="449619" cy="3398815"/>
          </a:xfrm>
          <a:prstGeom prst="rect">
            <a:avLst/>
          </a:prstGeom>
        </p:spPr>
      </p:pic>
      <p:sp>
        <p:nvSpPr>
          <p:cNvPr id="3" name="TextBox 2">
            <a:extLst>
              <a:ext uri="{FF2B5EF4-FFF2-40B4-BE49-F238E27FC236}">
                <a16:creationId xmlns:a16="http://schemas.microsoft.com/office/drawing/2014/main" id="{2CA4D8CF-DD1F-542D-33CB-784AB9FCCB9B}"/>
              </a:ext>
            </a:extLst>
          </p:cNvPr>
          <p:cNvSpPr txBox="1"/>
          <p:nvPr/>
        </p:nvSpPr>
        <p:spPr>
          <a:xfrm>
            <a:off x="1029372" y="1129427"/>
            <a:ext cx="7860628" cy="369332"/>
          </a:xfrm>
          <a:prstGeom prst="rect">
            <a:avLst/>
          </a:prstGeom>
          <a:noFill/>
        </p:spPr>
        <p:txBody>
          <a:bodyPr wrap="square" rtlCol="0">
            <a:spAutoFit/>
          </a:bodyPr>
          <a:lstStyle/>
          <a:p>
            <a:r>
              <a:rPr lang="en-AU" dirty="0"/>
              <a:t>Your partner opens with the following bids – what can you infer</a:t>
            </a:r>
          </a:p>
        </p:txBody>
      </p:sp>
      <p:graphicFrame>
        <p:nvGraphicFramePr>
          <p:cNvPr id="12" name="Table 11">
            <a:extLst>
              <a:ext uri="{FF2B5EF4-FFF2-40B4-BE49-F238E27FC236}">
                <a16:creationId xmlns:a16="http://schemas.microsoft.com/office/drawing/2014/main" id="{C9B027B4-4641-CFF2-3630-14751BC5B25E}"/>
              </a:ext>
            </a:extLst>
          </p:cNvPr>
          <p:cNvGraphicFramePr>
            <a:graphicFrameLocks noGrp="1"/>
          </p:cNvGraphicFramePr>
          <p:nvPr>
            <p:extLst>
              <p:ext uri="{D42A27DB-BD31-4B8C-83A1-F6EECF244321}">
                <p14:modId xmlns:p14="http://schemas.microsoft.com/office/powerpoint/2010/main" val="2384013597"/>
              </p:ext>
            </p:extLst>
          </p:nvPr>
        </p:nvGraphicFramePr>
        <p:xfrm>
          <a:off x="1156372" y="1768673"/>
          <a:ext cx="8127999" cy="22250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407500935"/>
                    </a:ext>
                  </a:extLst>
                </a:gridCol>
                <a:gridCol w="2709333">
                  <a:extLst>
                    <a:ext uri="{9D8B030D-6E8A-4147-A177-3AD203B41FA5}">
                      <a16:colId xmlns:a16="http://schemas.microsoft.com/office/drawing/2014/main" val="3631165576"/>
                    </a:ext>
                  </a:extLst>
                </a:gridCol>
                <a:gridCol w="2709333">
                  <a:extLst>
                    <a:ext uri="{9D8B030D-6E8A-4147-A177-3AD203B41FA5}">
                      <a16:colId xmlns:a16="http://schemas.microsoft.com/office/drawing/2014/main" val="1403833624"/>
                    </a:ext>
                  </a:extLst>
                </a:gridCol>
              </a:tblGrid>
              <a:tr h="370840">
                <a:tc>
                  <a:txBody>
                    <a:bodyPr/>
                    <a:lstStyle/>
                    <a:p>
                      <a:r>
                        <a:rPr lang="en-AU" dirty="0"/>
                        <a:t>Bid</a:t>
                      </a:r>
                    </a:p>
                  </a:txBody>
                  <a:tcPr/>
                </a:tc>
                <a:tc>
                  <a:txBody>
                    <a:bodyPr/>
                    <a:lstStyle/>
                    <a:p>
                      <a:r>
                        <a:rPr lang="en-AU" dirty="0"/>
                        <a:t>Promises (HCP, suit)</a:t>
                      </a:r>
                    </a:p>
                  </a:txBody>
                  <a:tcPr/>
                </a:tc>
                <a:tc>
                  <a:txBody>
                    <a:bodyPr/>
                    <a:lstStyle/>
                    <a:p>
                      <a:r>
                        <a:rPr lang="en-AU" b="1" dirty="0"/>
                        <a:t>*Probably*</a:t>
                      </a:r>
                      <a:r>
                        <a:rPr lang="en-AU" dirty="0"/>
                        <a:t> Denies</a:t>
                      </a:r>
                    </a:p>
                  </a:txBody>
                  <a:tcPr/>
                </a:tc>
                <a:extLst>
                  <a:ext uri="{0D108BD9-81ED-4DB2-BD59-A6C34878D82A}">
                    <a16:rowId xmlns:a16="http://schemas.microsoft.com/office/drawing/2014/main" val="601184433"/>
                  </a:ext>
                </a:extLst>
              </a:tr>
              <a:tr h="370840">
                <a:tc>
                  <a:txBody>
                    <a:bodyPr/>
                    <a:lstStyle/>
                    <a:p>
                      <a:r>
                        <a:rPr lang="en-AU" dirty="0"/>
                        <a:t>1</a:t>
                      </a:r>
                      <a:r>
                        <a:rPr lang="en-AU" sz="1800" dirty="0">
                          <a:latin typeface="+mn-lt"/>
                          <a:cs typeface="Arial" panose="020B0604020202020204" pitchFamily="34" charset="0"/>
                        </a:rPr>
                        <a:t>♣</a:t>
                      </a:r>
                      <a:endParaRPr lang="en-AU" dirty="0"/>
                    </a:p>
                  </a:txBody>
                  <a:tcPr/>
                </a:tc>
                <a:tc>
                  <a:txBody>
                    <a:bodyPr/>
                    <a:lstStyle/>
                    <a:p>
                      <a:r>
                        <a:rPr lang="en-AU" dirty="0"/>
                        <a:t>12+ HCP; 3+</a:t>
                      </a:r>
                      <a:r>
                        <a:rPr lang="en-AU" sz="1800" dirty="0">
                          <a:latin typeface="+mn-lt"/>
                          <a:cs typeface="Arial" panose="020B0604020202020204" pitchFamily="34" charset="0"/>
                        </a:rPr>
                        <a:t>♣</a:t>
                      </a:r>
                      <a:endParaRPr lang="en-AU" dirty="0"/>
                    </a:p>
                  </a:txBody>
                  <a:tcPr/>
                </a:tc>
                <a:tc>
                  <a:txBody>
                    <a:bodyPr/>
                    <a:lstStyle/>
                    <a:p>
                      <a:r>
                        <a:rPr lang="en-AU" dirty="0"/>
                        <a:t>5+</a:t>
                      </a:r>
                      <a:r>
                        <a:rPr lang="en-AU" sz="1800" dirty="0">
                          <a:solidFill>
                            <a:srgbClr val="FF0000"/>
                          </a:solidFill>
                          <a:latin typeface="+mn-lt"/>
                          <a:cs typeface="Arial" panose="020B0604020202020204" pitchFamily="34" charset="0"/>
                        </a:rPr>
                        <a:t>♥ </a:t>
                      </a:r>
                      <a:r>
                        <a:rPr lang="en-AU" dirty="0"/>
                        <a:t>; 5+</a:t>
                      </a:r>
                      <a:r>
                        <a:rPr lang="en-AU" sz="1800" dirty="0">
                          <a:latin typeface="+mn-lt"/>
                          <a:cs typeface="Arial" panose="020B0604020202020204" pitchFamily="34" charset="0"/>
                        </a:rPr>
                        <a:t>♠</a:t>
                      </a:r>
                      <a:endParaRPr lang="en-AU" dirty="0"/>
                    </a:p>
                  </a:txBody>
                  <a:tcPr/>
                </a:tc>
                <a:extLst>
                  <a:ext uri="{0D108BD9-81ED-4DB2-BD59-A6C34878D82A}">
                    <a16:rowId xmlns:a16="http://schemas.microsoft.com/office/drawing/2014/main" val="2793252341"/>
                  </a:ext>
                </a:extLst>
              </a:tr>
              <a:tr h="370840">
                <a:tc>
                  <a:txBody>
                    <a:bodyPr/>
                    <a:lstStyle/>
                    <a:p>
                      <a:r>
                        <a:rPr lang="en-AU" dirty="0"/>
                        <a:t>1</a:t>
                      </a:r>
                      <a:r>
                        <a:rPr lang="en-AU" sz="1800" dirty="0">
                          <a:solidFill>
                            <a:srgbClr val="FF0000"/>
                          </a:solidFill>
                          <a:latin typeface="+mn-lt"/>
                          <a:cs typeface="Arial" panose="020B0604020202020204" pitchFamily="34" charset="0"/>
                        </a:rPr>
                        <a:t>♦</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12+ HCP; 3+</a:t>
                      </a:r>
                      <a:r>
                        <a:rPr lang="en-AU" sz="1800" dirty="0">
                          <a:solidFill>
                            <a:srgbClr val="FF0000"/>
                          </a:solidFill>
                          <a:latin typeface="+mn-lt"/>
                          <a:cs typeface="Arial" panose="020B0604020202020204" pitchFamily="34" charset="0"/>
                        </a:rPr>
                        <a:t>♦</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5+</a:t>
                      </a:r>
                      <a:r>
                        <a:rPr lang="en-AU" sz="1800" dirty="0">
                          <a:solidFill>
                            <a:srgbClr val="FF0000"/>
                          </a:solidFill>
                          <a:latin typeface="+mn-lt"/>
                          <a:cs typeface="Arial" panose="020B0604020202020204" pitchFamily="34" charset="0"/>
                        </a:rPr>
                        <a:t>♥ </a:t>
                      </a:r>
                      <a:r>
                        <a:rPr lang="en-AU" dirty="0"/>
                        <a:t>; 5+</a:t>
                      </a:r>
                      <a:r>
                        <a:rPr lang="en-AU" sz="1800" dirty="0">
                          <a:latin typeface="+mn-lt"/>
                          <a:cs typeface="Arial" panose="020B0604020202020204" pitchFamily="34" charset="0"/>
                        </a:rPr>
                        <a:t>♠</a:t>
                      </a:r>
                      <a:endParaRPr lang="en-AU" dirty="0"/>
                    </a:p>
                  </a:txBody>
                  <a:tcPr/>
                </a:tc>
                <a:extLst>
                  <a:ext uri="{0D108BD9-81ED-4DB2-BD59-A6C34878D82A}">
                    <a16:rowId xmlns:a16="http://schemas.microsoft.com/office/drawing/2014/main" val="1277792418"/>
                  </a:ext>
                </a:extLst>
              </a:tr>
              <a:tr h="370840">
                <a:tc>
                  <a:txBody>
                    <a:bodyPr/>
                    <a:lstStyle/>
                    <a:p>
                      <a:r>
                        <a:rPr lang="en-AU" dirty="0"/>
                        <a:t>1</a:t>
                      </a:r>
                      <a:r>
                        <a:rPr lang="en-AU" sz="1800" dirty="0">
                          <a:solidFill>
                            <a:srgbClr val="FF0000"/>
                          </a:solidFill>
                          <a:latin typeface="+mn-lt"/>
                          <a:cs typeface="Arial" panose="020B0604020202020204" pitchFamily="34" charset="0"/>
                        </a:rPr>
                        <a:t>♥</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12+ HCP; 5+</a:t>
                      </a:r>
                      <a:r>
                        <a:rPr lang="en-AU" sz="1800" dirty="0">
                          <a:solidFill>
                            <a:srgbClr val="FF0000"/>
                          </a:solidFill>
                          <a:latin typeface="+mn-lt"/>
                          <a:cs typeface="Arial" panose="020B0604020202020204" pitchFamily="34" charset="0"/>
                        </a:rPr>
                        <a:t>♥</a:t>
                      </a:r>
                      <a:endParaRPr lang="en-AU" dirty="0"/>
                    </a:p>
                  </a:txBody>
                  <a:tcPr/>
                </a:tc>
                <a:tc>
                  <a:txBody>
                    <a:bodyPr/>
                    <a:lstStyle/>
                    <a:p>
                      <a:r>
                        <a:rPr lang="en-AU" dirty="0"/>
                        <a:t>5</a:t>
                      </a:r>
                      <a:r>
                        <a:rPr lang="en-AU" sz="1800" dirty="0">
                          <a:latin typeface="+mn-lt"/>
                          <a:cs typeface="Arial" panose="020B0604020202020204" pitchFamily="34" charset="0"/>
                        </a:rPr>
                        <a:t>♠ </a:t>
                      </a:r>
                      <a:r>
                        <a:rPr lang="en-AU" dirty="0"/>
                        <a:t>?</a:t>
                      </a:r>
                    </a:p>
                  </a:txBody>
                  <a:tcPr/>
                </a:tc>
                <a:extLst>
                  <a:ext uri="{0D108BD9-81ED-4DB2-BD59-A6C34878D82A}">
                    <a16:rowId xmlns:a16="http://schemas.microsoft.com/office/drawing/2014/main" val="1980435815"/>
                  </a:ext>
                </a:extLst>
              </a:tr>
              <a:tr h="370840">
                <a:tc>
                  <a:txBody>
                    <a:bodyPr/>
                    <a:lstStyle/>
                    <a:p>
                      <a:r>
                        <a:rPr lang="en-AU" dirty="0"/>
                        <a:t>1</a:t>
                      </a:r>
                      <a:r>
                        <a:rPr lang="en-AU" sz="1800" dirty="0">
                          <a:latin typeface="+mn-lt"/>
                          <a:cs typeface="Arial" panose="020B0604020202020204" pitchFamily="34" charset="0"/>
                        </a:rPr>
                        <a:t>♠</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12+ HCP; 5+</a:t>
                      </a:r>
                      <a:r>
                        <a:rPr lang="en-AU" sz="1800" dirty="0">
                          <a:latin typeface="+mn-lt"/>
                          <a:cs typeface="Arial" panose="020B0604020202020204" pitchFamily="34" charset="0"/>
                        </a:rPr>
                        <a:t>♠</a:t>
                      </a:r>
                      <a:endParaRPr lang="en-AU" dirty="0"/>
                    </a:p>
                  </a:txBody>
                  <a:tcPr/>
                </a:tc>
                <a:tc>
                  <a:txBody>
                    <a:bodyPr/>
                    <a:lstStyle/>
                    <a:p>
                      <a:r>
                        <a:rPr lang="en-AU" dirty="0"/>
                        <a:t>5+</a:t>
                      </a:r>
                      <a:r>
                        <a:rPr lang="en-AU" sz="1800" dirty="0">
                          <a:solidFill>
                            <a:srgbClr val="FF0000"/>
                          </a:solidFill>
                          <a:latin typeface="+mn-lt"/>
                          <a:cs typeface="Arial" panose="020B0604020202020204" pitchFamily="34" charset="0"/>
                        </a:rPr>
                        <a:t>♥ </a:t>
                      </a:r>
                      <a:r>
                        <a:rPr lang="en-AU" dirty="0"/>
                        <a:t>?</a:t>
                      </a:r>
                    </a:p>
                  </a:txBody>
                  <a:tcPr/>
                </a:tc>
                <a:extLst>
                  <a:ext uri="{0D108BD9-81ED-4DB2-BD59-A6C34878D82A}">
                    <a16:rowId xmlns:a16="http://schemas.microsoft.com/office/drawing/2014/main" val="2195923247"/>
                  </a:ext>
                </a:extLst>
              </a:tr>
              <a:tr h="370840">
                <a:tc>
                  <a:txBody>
                    <a:bodyPr/>
                    <a:lstStyle/>
                    <a:p>
                      <a:r>
                        <a:rPr lang="en-AU" dirty="0"/>
                        <a:t>1NT</a:t>
                      </a:r>
                    </a:p>
                  </a:txBody>
                  <a:tcPr/>
                </a:tc>
                <a:tc>
                  <a:txBody>
                    <a:bodyPr/>
                    <a:lstStyle/>
                    <a:p>
                      <a:r>
                        <a:rPr lang="en-AU" dirty="0"/>
                        <a:t>Week 6 </a:t>
                      </a:r>
                      <a:r>
                        <a:rPr lang="en-AU" dirty="0">
                          <a:sym typeface="Wingdings" panose="05000000000000000000" pitchFamily="2" charset="2"/>
                        </a:rPr>
                        <a:t></a:t>
                      </a:r>
                      <a:endParaRPr lang="en-AU" dirty="0"/>
                    </a:p>
                  </a:txBody>
                  <a:tcPr/>
                </a:tc>
                <a:tc>
                  <a:txBody>
                    <a:bodyPr/>
                    <a:lstStyle/>
                    <a:p>
                      <a:endParaRPr lang="en-AU" dirty="0"/>
                    </a:p>
                  </a:txBody>
                  <a:tcPr/>
                </a:tc>
                <a:extLst>
                  <a:ext uri="{0D108BD9-81ED-4DB2-BD59-A6C34878D82A}">
                    <a16:rowId xmlns:a16="http://schemas.microsoft.com/office/drawing/2014/main" val="2683314068"/>
                  </a:ext>
                </a:extLst>
              </a:tr>
            </a:tbl>
          </a:graphicData>
        </a:graphic>
      </p:graphicFrame>
    </p:spTree>
    <p:extLst>
      <p:ext uri="{BB962C8B-B14F-4D97-AF65-F5344CB8AC3E}">
        <p14:creationId xmlns:p14="http://schemas.microsoft.com/office/powerpoint/2010/main" val="1018356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C7E3E2C1-24B8-5900-BE6C-17A5220D6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7B0A1-0044-74BB-055E-AD56157979C3}"/>
              </a:ext>
            </a:extLst>
          </p:cNvPr>
          <p:cNvSpPr>
            <a:spLocks noGrp="1"/>
          </p:cNvSpPr>
          <p:nvPr>
            <p:ph type="title"/>
          </p:nvPr>
        </p:nvSpPr>
        <p:spPr>
          <a:xfrm>
            <a:off x="0" y="0"/>
            <a:ext cx="11864622" cy="769620"/>
          </a:xfrm>
        </p:spPr>
        <p:txBody>
          <a:bodyPr>
            <a:normAutofit/>
          </a:bodyPr>
          <a:lstStyle/>
          <a:p>
            <a:r>
              <a:rPr lang="en-AU" sz="4000" dirty="0"/>
              <a:t>MBC Introduction to Bridge </a:t>
            </a:r>
            <a:r>
              <a:rPr lang="en-AU" sz="2800" dirty="0"/>
              <a:t>– Introductions</a:t>
            </a:r>
          </a:p>
        </p:txBody>
      </p:sp>
      <p:sp>
        <p:nvSpPr>
          <p:cNvPr id="4" name="Content Placeholder 3">
            <a:extLst>
              <a:ext uri="{FF2B5EF4-FFF2-40B4-BE49-F238E27FC236}">
                <a16:creationId xmlns:a16="http://schemas.microsoft.com/office/drawing/2014/main" id="{E9D5AA03-27B0-4315-C8F6-5A952016D4AD}"/>
              </a:ext>
            </a:extLst>
          </p:cNvPr>
          <p:cNvSpPr>
            <a:spLocks noGrp="1"/>
          </p:cNvSpPr>
          <p:nvPr>
            <p:ph sz="half" idx="2"/>
          </p:nvPr>
        </p:nvSpPr>
        <p:spPr>
          <a:xfrm>
            <a:off x="6643069" y="1495329"/>
            <a:ext cx="5548931" cy="4636962"/>
          </a:xfrm>
        </p:spPr>
        <p:txBody>
          <a:bodyPr>
            <a:normAutofit/>
          </a:bodyPr>
          <a:lstStyle/>
          <a:p>
            <a:r>
              <a:rPr lang="en-AU" dirty="0"/>
              <a:t>Please introduce yourself</a:t>
            </a:r>
          </a:p>
          <a:p>
            <a:r>
              <a:rPr lang="en-AU" dirty="0"/>
              <a:t>Why Bridge ? What have you heard about bridge ?</a:t>
            </a:r>
          </a:p>
          <a:p>
            <a:r>
              <a:rPr lang="en-AU" dirty="0"/>
              <a:t>Any experience with bridge or other card games ?</a:t>
            </a:r>
          </a:p>
          <a:p>
            <a:r>
              <a:rPr lang="en-AU" dirty="0"/>
              <a:t>A little something about you </a:t>
            </a:r>
            <a:r>
              <a:rPr lang="en-AU" dirty="0">
                <a:sym typeface="Wingdings" panose="05000000000000000000" pitchFamily="2" charset="2"/>
              </a:rPr>
              <a:t></a:t>
            </a:r>
          </a:p>
          <a:p>
            <a:r>
              <a:rPr lang="en-AU" dirty="0">
                <a:sym typeface="Wingdings" panose="05000000000000000000" pitchFamily="2" charset="2"/>
              </a:rPr>
              <a:t>Need a book ? Contact details please (sign up sheet)</a:t>
            </a:r>
            <a:endParaRPr lang="en-AU" dirty="0"/>
          </a:p>
        </p:txBody>
      </p:sp>
      <p:pic>
        <p:nvPicPr>
          <p:cNvPr id="5" name="Picture 4">
            <a:extLst>
              <a:ext uri="{FF2B5EF4-FFF2-40B4-BE49-F238E27FC236}">
                <a16:creationId xmlns:a16="http://schemas.microsoft.com/office/drawing/2014/main" id="{0E50A8D8-BA3A-F9BB-9DDA-6B42897FFAA3}"/>
              </a:ext>
            </a:extLst>
          </p:cNvPr>
          <p:cNvPicPr>
            <a:picLocks noChangeAspect="1"/>
          </p:cNvPicPr>
          <p:nvPr/>
        </p:nvPicPr>
        <p:blipFill>
          <a:blip r:embed="rId2"/>
          <a:stretch>
            <a:fillRect/>
          </a:stretch>
        </p:blipFill>
        <p:spPr>
          <a:xfrm>
            <a:off x="211424" y="1424645"/>
            <a:ext cx="449619" cy="3398815"/>
          </a:xfrm>
          <a:prstGeom prst="rect">
            <a:avLst/>
          </a:prstGeom>
        </p:spPr>
      </p:pic>
      <p:pic>
        <p:nvPicPr>
          <p:cNvPr id="6" name="Picture 5">
            <a:extLst>
              <a:ext uri="{FF2B5EF4-FFF2-40B4-BE49-F238E27FC236}">
                <a16:creationId xmlns:a16="http://schemas.microsoft.com/office/drawing/2014/main" id="{782F42BB-37CA-FA63-9349-230EDBD7ED39}"/>
              </a:ext>
            </a:extLst>
          </p:cNvPr>
          <p:cNvPicPr>
            <a:picLocks noChangeAspect="1"/>
          </p:cNvPicPr>
          <p:nvPr/>
        </p:nvPicPr>
        <p:blipFill>
          <a:blip r:embed="rId3"/>
          <a:stretch>
            <a:fillRect/>
          </a:stretch>
        </p:blipFill>
        <p:spPr>
          <a:xfrm>
            <a:off x="98899" y="723984"/>
            <a:ext cx="6134016" cy="6134016"/>
          </a:xfrm>
          <a:prstGeom prst="rect">
            <a:avLst/>
          </a:prstGeom>
        </p:spPr>
      </p:pic>
    </p:spTree>
    <p:extLst>
      <p:ext uri="{BB962C8B-B14F-4D97-AF65-F5344CB8AC3E}">
        <p14:creationId xmlns:p14="http://schemas.microsoft.com/office/powerpoint/2010/main" val="704459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B7808FCF-9705-9D5C-A53A-35943E8AF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19301E-4FBF-B42A-7DA4-B379AA1E260E}"/>
              </a:ext>
            </a:extLst>
          </p:cNvPr>
          <p:cNvSpPr>
            <a:spLocks noGrp="1"/>
          </p:cNvSpPr>
          <p:nvPr>
            <p:ph type="title"/>
          </p:nvPr>
        </p:nvSpPr>
        <p:spPr>
          <a:xfrm>
            <a:off x="-1" y="0"/>
            <a:ext cx="12192001" cy="769620"/>
          </a:xfrm>
        </p:spPr>
        <p:txBody>
          <a:bodyPr>
            <a:normAutofit/>
          </a:bodyPr>
          <a:lstStyle/>
          <a:p>
            <a:r>
              <a:rPr lang="en-AU" sz="3600" dirty="0"/>
              <a:t>MBC Introduction to Bridge </a:t>
            </a:r>
            <a:r>
              <a:rPr lang="en-AU" sz="2400" dirty="0"/>
              <a:t>– Ch3.   You have a match set.  Can you get game ?</a:t>
            </a:r>
            <a:endParaRPr lang="en-AU" sz="2400" b="1" dirty="0"/>
          </a:p>
        </p:txBody>
      </p:sp>
      <p:pic>
        <p:nvPicPr>
          <p:cNvPr id="4" name="Picture 3">
            <a:extLst>
              <a:ext uri="{FF2B5EF4-FFF2-40B4-BE49-F238E27FC236}">
                <a16:creationId xmlns:a16="http://schemas.microsoft.com/office/drawing/2014/main" id="{0A0F9741-91FF-5742-F622-F65CE16BBBB6}"/>
              </a:ext>
            </a:extLst>
          </p:cNvPr>
          <p:cNvPicPr>
            <a:picLocks noChangeAspect="1"/>
          </p:cNvPicPr>
          <p:nvPr/>
        </p:nvPicPr>
        <p:blipFill>
          <a:blip r:embed="rId3"/>
          <a:stretch>
            <a:fillRect/>
          </a:stretch>
        </p:blipFill>
        <p:spPr>
          <a:xfrm>
            <a:off x="88676" y="1729592"/>
            <a:ext cx="449619" cy="3398815"/>
          </a:xfrm>
          <a:prstGeom prst="rect">
            <a:avLst/>
          </a:prstGeom>
        </p:spPr>
      </p:pic>
      <p:sp>
        <p:nvSpPr>
          <p:cNvPr id="3" name="TextBox 2">
            <a:extLst>
              <a:ext uri="{FF2B5EF4-FFF2-40B4-BE49-F238E27FC236}">
                <a16:creationId xmlns:a16="http://schemas.microsoft.com/office/drawing/2014/main" id="{7E168DAD-8025-EF2A-B91B-4ED043400E4D}"/>
              </a:ext>
            </a:extLst>
          </p:cNvPr>
          <p:cNvSpPr txBox="1"/>
          <p:nvPr/>
        </p:nvSpPr>
        <p:spPr>
          <a:xfrm>
            <a:off x="2971908" y="1084810"/>
            <a:ext cx="78606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You open 1 Spade; and partner bids 2 Spades – can you win 10 tricks ?</a:t>
            </a:r>
          </a:p>
        </p:txBody>
      </p:sp>
      <p:graphicFrame>
        <p:nvGraphicFramePr>
          <p:cNvPr id="6" name="Table 5">
            <a:extLst>
              <a:ext uri="{FF2B5EF4-FFF2-40B4-BE49-F238E27FC236}">
                <a16:creationId xmlns:a16="http://schemas.microsoft.com/office/drawing/2014/main" id="{D9BF88D7-7DE9-9B6D-6631-36FB9E0373F6}"/>
              </a:ext>
            </a:extLst>
          </p:cNvPr>
          <p:cNvGraphicFramePr>
            <a:graphicFrameLocks noGrp="1"/>
          </p:cNvGraphicFramePr>
          <p:nvPr>
            <p:extLst>
              <p:ext uri="{D42A27DB-BD31-4B8C-83A1-F6EECF244321}">
                <p14:modId xmlns:p14="http://schemas.microsoft.com/office/powerpoint/2010/main" val="3953207405"/>
              </p:ext>
            </p:extLst>
          </p:nvPr>
        </p:nvGraphicFramePr>
        <p:xfrm>
          <a:off x="1346308" y="583021"/>
          <a:ext cx="16256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430911580"/>
                    </a:ext>
                  </a:extLst>
                </a:gridCol>
              </a:tblGrid>
              <a:tr h="0">
                <a:tc>
                  <a:txBody>
                    <a:bodyPr/>
                    <a:lstStyle/>
                    <a:p>
                      <a:pPr algn="ctr"/>
                      <a:endParaRPr lang="en-AU" sz="1800" dirty="0"/>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7 6 2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4 </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a:t>
                      </a:r>
                      <a:r>
                        <a:rPr lang="en-AU" sz="1800" dirty="0">
                          <a:latin typeface="+mn-lt"/>
                          <a:cs typeface="Arial" panose="020B0604020202020204" pitchFamily="34" charset="0"/>
                        </a:rPr>
                        <a:t>10 4 </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5 3 2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7" name="Table 6">
            <a:extLst>
              <a:ext uri="{FF2B5EF4-FFF2-40B4-BE49-F238E27FC236}">
                <a16:creationId xmlns:a16="http://schemas.microsoft.com/office/drawing/2014/main" id="{4CB2547C-DDCF-C2C8-E2AC-6BD85A4A829E}"/>
              </a:ext>
            </a:extLst>
          </p:cNvPr>
          <p:cNvGraphicFramePr>
            <a:graphicFrameLocks noGrp="1"/>
          </p:cNvGraphicFramePr>
          <p:nvPr>
            <p:extLst>
              <p:ext uri="{D42A27DB-BD31-4B8C-83A1-F6EECF244321}">
                <p14:modId xmlns:p14="http://schemas.microsoft.com/office/powerpoint/2010/main" val="2290335206"/>
              </p:ext>
            </p:extLst>
          </p:nvPr>
        </p:nvGraphicFramePr>
        <p:xfrm>
          <a:off x="9497723" y="2514034"/>
          <a:ext cx="16256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430911580"/>
                    </a:ext>
                  </a:extLst>
                </a:gridCol>
              </a:tblGrid>
              <a:tr h="0">
                <a:tc>
                  <a:txBody>
                    <a:bodyPr/>
                    <a:lstStyle/>
                    <a:p>
                      <a:pPr algn="ctr"/>
                      <a:endParaRPr lang="en-AU" sz="1800" dirty="0"/>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K Q J  </a:t>
                      </a:r>
                      <a:r>
                        <a:rPr lang="en-AU" sz="1800" dirty="0">
                          <a:latin typeface="+mn-lt"/>
                          <a:cs typeface="Arial" panose="020B0604020202020204" pitchFamily="34" charset="0"/>
                        </a:rPr>
                        <a:t>7 2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4 </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a:t>
                      </a:r>
                      <a:r>
                        <a:rPr lang="en-AU" sz="1800" dirty="0">
                          <a:latin typeface="+mn-lt"/>
                          <a:cs typeface="Arial" panose="020B0604020202020204" pitchFamily="34" charset="0"/>
                        </a:rPr>
                        <a:t>10 4 </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3 2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B11D394C-7FE0-00CF-6F57-4421A72B3D6C}"/>
              </a:ext>
            </a:extLst>
          </p:cNvPr>
          <p:cNvSpPr txBox="1"/>
          <p:nvPr/>
        </p:nvSpPr>
        <p:spPr>
          <a:xfrm>
            <a:off x="2165685" y="3272426"/>
            <a:ext cx="78606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You open 1 Spade; and partner bids 2 Spades – can you win 10 tricks ?</a:t>
            </a:r>
          </a:p>
        </p:txBody>
      </p:sp>
      <p:sp>
        <p:nvSpPr>
          <p:cNvPr id="9" name="TextBox 8">
            <a:extLst>
              <a:ext uri="{FF2B5EF4-FFF2-40B4-BE49-F238E27FC236}">
                <a16:creationId xmlns:a16="http://schemas.microsoft.com/office/drawing/2014/main" id="{67ED3596-4190-42F3-1519-0EB7E11521F3}"/>
              </a:ext>
            </a:extLst>
          </p:cNvPr>
          <p:cNvSpPr txBox="1"/>
          <p:nvPr/>
        </p:nvSpPr>
        <p:spPr>
          <a:xfrm>
            <a:off x="3209711" y="5148786"/>
            <a:ext cx="68166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You open 1 Spade; and partner bids 2 Spades – can you win 10 tricks ?</a:t>
            </a:r>
          </a:p>
        </p:txBody>
      </p:sp>
      <p:graphicFrame>
        <p:nvGraphicFramePr>
          <p:cNvPr id="11" name="Table 10">
            <a:extLst>
              <a:ext uri="{FF2B5EF4-FFF2-40B4-BE49-F238E27FC236}">
                <a16:creationId xmlns:a16="http://schemas.microsoft.com/office/drawing/2014/main" id="{41973492-034F-4BB6-FA10-5B3E259EF538}"/>
              </a:ext>
            </a:extLst>
          </p:cNvPr>
          <p:cNvGraphicFramePr>
            <a:graphicFrameLocks noGrp="1"/>
          </p:cNvGraphicFramePr>
          <p:nvPr>
            <p:extLst>
              <p:ext uri="{D42A27DB-BD31-4B8C-83A1-F6EECF244321}">
                <p14:modId xmlns:p14="http://schemas.microsoft.com/office/powerpoint/2010/main" val="1809742601"/>
              </p:ext>
            </p:extLst>
          </p:nvPr>
        </p:nvGraphicFramePr>
        <p:xfrm>
          <a:off x="1408602" y="4720499"/>
          <a:ext cx="16256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430911580"/>
                    </a:ext>
                  </a:extLst>
                </a:gridCol>
              </a:tblGrid>
              <a:tr h="0">
                <a:tc>
                  <a:txBody>
                    <a:bodyPr/>
                    <a:lstStyle/>
                    <a:p>
                      <a:pPr algn="ctr"/>
                      <a:endParaRPr lang="en-AU" sz="1800" dirty="0"/>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K Q </a:t>
                      </a:r>
                      <a:r>
                        <a:rPr lang="en-AU" sz="1800" dirty="0">
                          <a:latin typeface="+mn-lt"/>
                          <a:cs typeface="Arial" panose="020B0604020202020204" pitchFamily="34" charset="0"/>
                        </a:rPr>
                        <a:t>7 2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4 </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10 4 </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3 2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Tree>
    <p:extLst>
      <p:ext uri="{BB962C8B-B14F-4D97-AF65-F5344CB8AC3E}">
        <p14:creationId xmlns:p14="http://schemas.microsoft.com/office/powerpoint/2010/main" val="1784905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99160CA4-B163-AD3B-4DAE-B233CDACF5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C89741-A9F7-689D-7121-4CFD5F21FE8D}"/>
              </a:ext>
            </a:extLst>
          </p:cNvPr>
          <p:cNvSpPr>
            <a:spLocks noGrp="1"/>
          </p:cNvSpPr>
          <p:nvPr>
            <p:ph type="title"/>
          </p:nvPr>
        </p:nvSpPr>
        <p:spPr>
          <a:xfrm>
            <a:off x="-1" y="0"/>
            <a:ext cx="12192001" cy="769620"/>
          </a:xfrm>
        </p:spPr>
        <p:txBody>
          <a:bodyPr>
            <a:normAutofit/>
          </a:bodyPr>
          <a:lstStyle/>
          <a:p>
            <a:r>
              <a:rPr lang="en-AU" sz="3600" dirty="0"/>
              <a:t>MBC Introduction to Bridge </a:t>
            </a:r>
            <a:r>
              <a:rPr lang="en-AU" sz="2400" dirty="0"/>
              <a:t>– Ch3. Responder’s bids with fit</a:t>
            </a:r>
          </a:p>
        </p:txBody>
      </p:sp>
      <p:pic>
        <p:nvPicPr>
          <p:cNvPr id="4" name="Picture 3">
            <a:extLst>
              <a:ext uri="{FF2B5EF4-FFF2-40B4-BE49-F238E27FC236}">
                <a16:creationId xmlns:a16="http://schemas.microsoft.com/office/drawing/2014/main" id="{ECF3013D-A8CC-006F-08DB-BE5F5BB93F15}"/>
              </a:ext>
            </a:extLst>
          </p:cNvPr>
          <p:cNvPicPr>
            <a:picLocks noChangeAspect="1"/>
          </p:cNvPicPr>
          <p:nvPr/>
        </p:nvPicPr>
        <p:blipFill>
          <a:blip r:embed="rId3"/>
          <a:stretch>
            <a:fillRect/>
          </a:stretch>
        </p:blipFill>
        <p:spPr>
          <a:xfrm>
            <a:off x="88676" y="1729592"/>
            <a:ext cx="449619" cy="3398815"/>
          </a:xfrm>
          <a:prstGeom prst="rect">
            <a:avLst/>
          </a:prstGeom>
        </p:spPr>
      </p:pic>
      <p:sp>
        <p:nvSpPr>
          <p:cNvPr id="3" name="TextBox 2">
            <a:extLst>
              <a:ext uri="{FF2B5EF4-FFF2-40B4-BE49-F238E27FC236}">
                <a16:creationId xmlns:a16="http://schemas.microsoft.com/office/drawing/2014/main" id="{7A0E83E3-BA5D-922E-45F6-533AAF7F2132}"/>
              </a:ext>
            </a:extLst>
          </p:cNvPr>
          <p:cNvSpPr txBox="1"/>
          <p:nvPr/>
        </p:nvSpPr>
        <p:spPr>
          <a:xfrm>
            <a:off x="1029372" y="1129427"/>
            <a:ext cx="4829125" cy="1200329"/>
          </a:xfrm>
          <a:prstGeom prst="rect">
            <a:avLst/>
          </a:prstGeom>
          <a:noFill/>
        </p:spPr>
        <p:txBody>
          <a:bodyPr wrap="square" rtlCol="0">
            <a:spAutoFit/>
          </a:bodyPr>
          <a:lstStyle/>
          <a:p>
            <a:r>
              <a:rPr lang="en-AU" b="1" dirty="0"/>
              <a:t>NB: You may only count shortage points once you have found a fit</a:t>
            </a:r>
          </a:p>
          <a:p>
            <a:r>
              <a:rPr lang="en-AU" dirty="0"/>
              <a:t>You may count points for each suit which has a shortage (but only in a </a:t>
            </a:r>
            <a:r>
              <a:rPr lang="en-AU" b="1" dirty="0"/>
              <a:t>suit contract</a:t>
            </a:r>
            <a:r>
              <a:rPr lang="en-AU" dirty="0"/>
              <a:t>)</a:t>
            </a:r>
          </a:p>
        </p:txBody>
      </p:sp>
      <p:sp>
        <p:nvSpPr>
          <p:cNvPr id="5" name="TextBox 4">
            <a:extLst>
              <a:ext uri="{FF2B5EF4-FFF2-40B4-BE49-F238E27FC236}">
                <a16:creationId xmlns:a16="http://schemas.microsoft.com/office/drawing/2014/main" id="{C157E9FE-A874-00D9-36CF-32AA3990B3DB}"/>
              </a:ext>
            </a:extLst>
          </p:cNvPr>
          <p:cNvSpPr txBox="1"/>
          <p:nvPr/>
        </p:nvSpPr>
        <p:spPr>
          <a:xfrm>
            <a:off x="0" y="6488668"/>
            <a:ext cx="4005455" cy="369332"/>
          </a:xfrm>
          <a:prstGeom prst="rect">
            <a:avLst/>
          </a:prstGeom>
          <a:noFill/>
        </p:spPr>
        <p:txBody>
          <a:bodyPr wrap="none" rtlCol="0">
            <a:spAutoFit/>
          </a:bodyPr>
          <a:lstStyle/>
          <a:p>
            <a:r>
              <a:rPr lang="en-AU" dirty="0"/>
              <a:t>Concepts: Shortage pts; distribution pts</a:t>
            </a:r>
          </a:p>
        </p:txBody>
      </p:sp>
      <p:graphicFrame>
        <p:nvGraphicFramePr>
          <p:cNvPr id="6" name="Table 5">
            <a:extLst>
              <a:ext uri="{FF2B5EF4-FFF2-40B4-BE49-F238E27FC236}">
                <a16:creationId xmlns:a16="http://schemas.microsoft.com/office/drawing/2014/main" id="{014C0009-6CC9-861C-8C08-B133E6A5A090}"/>
              </a:ext>
            </a:extLst>
          </p:cNvPr>
          <p:cNvGraphicFramePr>
            <a:graphicFrameLocks noGrp="1"/>
          </p:cNvGraphicFramePr>
          <p:nvPr/>
        </p:nvGraphicFramePr>
        <p:xfrm>
          <a:off x="6211584" y="1156409"/>
          <a:ext cx="5174144" cy="1554480"/>
        </p:xfrm>
        <a:graphic>
          <a:graphicData uri="http://schemas.openxmlformats.org/drawingml/2006/table">
            <a:tbl>
              <a:tblPr firstRow="1" bandRow="1">
                <a:tableStyleId>{5C22544A-7EE6-4342-B048-85BDC9FD1C3A}</a:tableStyleId>
              </a:tblPr>
              <a:tblGrid>
                <a:gridCol w="1137679">
                  <a:extLst>
                    <a:ext uri="{9D8B030D-6E8A-4147-A177-3AD203B41FA5}">
                      <a16:colId xmlns:a16="http://schemas.microsoft.com/office/drawing/2014/main" val="3523073770"/>
                    </a:ext>
                  </a:extLst>
                </a:gridCol>
                <a:gridCol w="1566484">
                  <a:extLst>
                    <a:ext uri="{9D8B030D-6E8A-4147-A177-3AD203B41FA5}">
                      <a16:colId xmlns:a16="http://schemas.microsoft.com/office/drawing/2014/main" val="3417813008"/>
                    </a:ext>
                  </a:extLst>
                </a:gridCol>
                <a:gridCol w="2469981">
                  <a:extLst>
                    <a:ext uri="{9D8B030D-6E8A-4147-A177-3AD203B41FA5}">
                      <a16:colId xmlns:a16="http://schemas.microsoft.com/office/drawing/2014/main" val="1357563153"/>
                    </a:ext>
                  </a:extLst>
                </a:gridCol>
              </a:tblGrid>
              <a:tr h="358135">
                <a:tc>
                  <a:txBody>
                    <a:bodyPr/>
                    <a:lstStyle/>
                    <a:p>
                      <a:r>
                        <a:rPr lang="en-AU" dirty="0"/>
                        <a:t># Cards</a:t>
                      </a:r>
                    </a:p>
                  </a:txBody>
                  <a:tcPr/>
                </a:tc>
                <a:tc>
                  <a:txBody>
                    <a:bodyPr/>
                    <a:lstStyle/>
                    <a:p>
                      <a:r>
                        <a:rPr lang="en-AU" dirty="0"/>
                        <a:t>Term</a:t>
                      </a:r>
                    </a:p>
                  </a:txBody>
                  <a:tcPr/>
                </a:tc>
                <a:tc>
                  <a:txBody>
                    <a:bodyPr/>
                    <a:lstStyle/>
                    <a:p>
                      <a:r>
                        <a:rPr lang="en-AU" dirty="0"/>
                        <a:t>Shortage Pts</a:t>
                      </a:r>
                    </a:p>
                  </a:txBody>
                  <a:tcPr/>
                </a:tc>
                <a:extLst>
                  <a:ext uri="{0D108BD9-81ED-4DB2-BD59-A6C34878D82A}">
                    <a16:rowId xmlns:a16="http://schemas.microsoft.com/office/drawing/2014/main" val="4125281332"/>
                  </a:ext>
                </a:extLst>
              </a:tr>
              <a:tr h="370840">
                <a:tc>
                  <a:txBody>
                    <a:bodyPr/>
                    <a:lstStyle/>
                    <a:p>
                      <a:r>
                        <a:rPr lang="en-AU" sz="2000" dirty="0"/>
                        <a:t>2</a:t>
                      </a:r>
                    </a:p>
                  </a:txBody>
                  <a:tcPr/>
                </a:tc>
                <a:tc>
                  <a:txBody>
                    <a:bodyPr/>
                    <a:lstStyle/>
                    <a:p>
                      <a:r>
                        <a:rPr lang="en-AU" sz="2000" dirty="0"/>
                        <a:t>Doubleton</a:t>
                      </a:r>
                    </a:p>
                  </a:txBody>
                  <a:tcPr/>
                </a:tc>
                <a:tc>
                  <a:txBody>
                    <a:bodyPr/>
                    <a:lstStyle/>
                    <a:p>
                      <a:r>
                        <a:rPr lang="en-AU" sz="2000" dirty="0"/>
                        <a:t>1</a:t>
                      </a:r>
                    </a:p>
                  </a:txBody>
                  <a:tcPr/>
                </a:tc>
                <a:extLst>
                  <a:ext uri="{0D108BD9-81ED-4DB2-BD59-A6C34878D82A}">
                    <a16:rowId xmlns:a16="http://schemas.microsoft.com/office/drawing/2014/main" val="4216891041"/>
                  </a:ext>
                </a:extLst>
              </a:tr>
              <a:tr h="370840">
                <a:tc>
                  <a:txBody>
                    <a:bodyPr/>
                    <a:lstStyle/>
                    <a:p>
                      <a:r>
                        <a:rPr lang="en-AU" sz="2000" dirty="0"/>
                        <a:t>1</a:t>
                      </a:r>
                    </a:p>
                  </a:txBody>
                  <a:tcPr/>
                </a:tc>
                <a:tc>
                  <a:txBody>
                    <a:bodyPr/>
                    <a:lstStyle/>
                    <a:p>
                      <a:r>
                        <a:rPr lang="en-AU" sz="2000" dirty="0"/>
                        <a:t>Singleton</a:t>
                      </a:r>
                    </a:p>
                  </a:txBody>
                  <a:tcPr/>
                </a:tc>
                <a:tc>
                  <a:txBody>
                    <a:bodyPr/>
                    <a:lstStyle/>
                    <a:p>
                      <a:r>
                        <a:rPr lang="en-AU" sz="2000" dirty="0"/>
                        <a:t>3</a:t>
                      </a:r>
                    </a:p>
                  </a:txBody>
                  <a:tcPr/>
                </a:tc>
                <a:extLst>
                  <a:ext uri="{0D108BD9-81ED-4DB2-BD59-A6C34878D82A}">
                    <a16:rowId xmlns:a16="http://schemas.microsoft.com/office/drawing/2014/main" val="1773849928"/>
                  </a:ext>
                </a:extLst>
              </a:tr>
              <a:tr h="370840">
                <a:tc>
                  <a:txBody>
                    <a:bodyPr/>
                    <a:lstStyle/>
                    <a:p>
                      <a:r>
                        <a:rPr lang="en-AU" sz="2000" dirty="0"/>
                        <a:t>0</a:t>
                      </a:r>
                    </a:p>
                  </a:txBody>
                  <a:tcPr/>
                </a:tc>
                <a:tc>
                  <a:txBody>
                    <a:bodyPr/>
                    <a:lstStyle/>
                    <a:p>
                      <a:r>
                        <a:rPr lang="en-AU" sz="2000" dirty="0"/>
                        <a:t>Void</a:t>
                      </a:r>
                    </a:p>
                  </a:txBody>
                  <a:tcPr/>
                </a:tc>
                <a:tc>
                  <a:txBody>
                    <a:bodyPr/>
                    <a:lstStyle/>
                    <a:p>
                      <a:r>
                        <a:rPr lang="en-AU" sz="2000" dirty="0"/>
                        <a:t>5</a:t>
                      </a:r>
                    </a:p>
                  </a:txBody>
                  <a:tcPr/>
                </a:tc>
                <a:extLst>
                  <a:ext uri="{0D108BD9-81ED-4DB2-BD59-A6C34878D82A}">
                    <a16:rowId xmlns:a16="http://schemas.microsoft.com/office/drawing/2014/main" val="2251039804"/>
                  </a:ext>
                </a:extLst>
              </a:tr>
            </a:tbl>
          </a:graphicData>
        </a:graphic>
      </p:graphicFrame>
      <p:sp>
        <p:nvSpPr>
          <p:cNvPr id="8" name="TextBox 7">
            <a:extLst>
              <a:ext uri="{FF2B5EF4-FFF2-40B4-BE49-F238E27FC236}">
                <a16:creationId xmlns:a16="http://schemas.microsoft.com/office/drawing/2014/main" id="{2DCB4DA8-A73B-4DD1-7934-B8701859C10E}"/>
              </a:ext>
            </a:extLst>
          </p:cNvPr>
          <p:cNvSpPr txBox="1"/>
          <p:nvPr/>
        </p:nvSpPr>
        <p:spPr>
          <a:xfrm>
            <a:off x="1098061" y="2974999"/>
            <a:ext cx="6064740" cy="369332"/>
          </a:xfrm>
          <a:prstGeom prst="rect">
            <a:avLst/>
          </a:prstGeom>
          <a:noFill/>
        </p:spPr>
        <p:txBody>
          <a:bodyPr wrap="square" rtlCol="0">
            <a:spAutoFit/>
          </a:bodyPr>
          <a:lstStyle/>
          <a:p>
            <a:r>
              <a:rPr lang="en-AU" dirty="0"/>
              <a:t>Add your HCP and your shortage points to get </a:t>
            </a:r>
            <a:r>
              <a:rPr lang="en-AU" b="1" dirty="0"/>
              <a:t>Total Points (TP)</a:t>
            </a:r>
          </a:p>
        </p:txBody>
      </p:sp>
      <p:graphicFrame>
        <p:nvGraphicFramePr>
          <p:cNvPr id="9" name="Table 8">
            <a:extLst>
              <a:ext uri="{FF2B5EF4-FFF2-40B4-BE49-F238E27FC236}">
                <a16:creationId xmlns:a16="http://schemas.microsoft.com/office/drawing/2014/main" id="{BFB6E228-A0C6-0C51-5F13-FB4AF091134E}"/>
              </a:ext>
            </a:extLst>
          </p:cNvPr>
          <p:cNvGraphicFramePr>
            <a:graphicFrameLocks noGrp="1"/>
          </p:cNvGraphicFramePr>
          <p:nvPr>
            <p:extLst>
              <p:ext uri="{D42A27DB-BD31-4B8C-83A1-F6EECF244321}">
                <p14:modId xmlns:p14="http://schemas.microsoft.com/office/powerpoint/2010/main" val="3367775534"/>
              </p:ext>
            </p:extLst>
          </p:nvPr>
        </p:nvGraphicFramePr>
        <p:xfrm>
          <a:off x="1098061" y="3374052"/>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207272">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0">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K  </a:t>
                      </a:r>
                      <a:r>
                        <a:rPr lang="en-AU" sz="1800" dirty="0">
                          <a:latin typeface="+mn-lt"/>
                          <a:cs typeface="Arial" panose="020B0604020202020204" pitchFamily="34" charset="0"/>
                        </a:rPr>
                        <a:t>8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4 3 </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8 7 6 3 2</a:t>
                      </a:r>
                    </a:p>
                    <a:p>
                      <a:r>
                        <a:rPr lang="en-AU" sz="1800" dirty="0">
                          <a:latin typeface="+mn-lt"/>
                          <a:cs typeface="Arial" panose="020B0604020202020204" pitchFamily="34" charset="0"/>
                        </a:rPr>
                        <a:t>♣ 9 6</a:t>
                      </a:r>
                      <a:endParaRPr lang="en-AU" sz="1800" dirty="0">
                        <a:latin typeface="+mn-lt"/>
                      </a:endParaRPr>
                    </a:p>
                  </a:txBody>
                  <a:tcPr/>
                </a:tc>
                <a:tc>
                  <a:txBody>
                    <a:bodyPr/>
                    <a:lstStyle/>
                    <a:p>
                      <a:r>
                        <a:rPr lang="en-AU" sz="1800" dirty="0">
                          <a:latin typeface="+mn-lt"/>
                          <a:cs typeface="Arial" panose="020B0604020202020204" pitchFamily="34" charset="0"/>
                        </a:rPr>
                        <a:t>♠ 5 4 3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9 </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4 2</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8 7 4 3</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Q J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3 2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10 9 8 5</a:t>
                      </a: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8</a:t>
                      </a:r>
                      <a:endParaRPr lang="en-AU" sz="1800" dirty="0">
                        <a:latin typeface="+mn-lt"/>
                      </a:endParaRPr>
                    </a:p>
                  </a:txBody>
                  <a:tcPr/>
                </a:tc>
                <a:tc>
                  <a:txBody>
                    <a:bodyPr/>
                    <a:lstStyle/>
                    <a:p>
                      <a:r>
                        <a:rPr lang="en-AU" sz="1800" dirty="0">
                          <a:latin typeface="+mn-lt"/>
                          <a:cs typeface="Arial" panose="020B0604020202020204" pitchFamily="34" charset="0"/>
                        </a:rPr>
                        <a:t>♠</a:t>
                      </a:r>
                      <a:r>
                        <a:rPr lang="en-AU" sz="1800" b="1" dirty="0">
                          <a:latin typeface="+mn-lt"/>
                          <a:cs typeface="Arial" panose="020B0604020202020204" pitchFamily="34" charset="0"/>
                        </a:rPr>
                        <a:t> J  </a:t>
                      </a:r>
                      <a:r>
                        <a:rPr lang="en-AU" sz="1800" dirty="0">
                          <a:latin typeface="+mn-lt"/>
                          <a:cs typeface="Arial" panose="020B0604020202020204" pitchFamily="34" charset="0"/>
                        </a:rPr>
                        <a:t>8 5 3 2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Q</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10 9 8 7 4 </a:t>
                      </a:r>
                    </a:p>
                    <a:p>
                      <a:r>
                        <a:rPr lang="en-AU" sz="1800" dirty="0">
                          <a:latin typeface="+mn-lt"/>
                          <a:cs typeface="Arial" panose="020B0604020202020204" pitchFamily="34" charset="0"/>
                        </a:rPr>
                        <a:t>♣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0" name="TextBox 9">
            <a:extLst>
              <a:ext uri="{FF2B5EF4-FFF2-40B4-BE49-F238E27FC236}">
                <a16:creationId xmlns:a16="http://schemas.microsoft.com/office/drawing/2014/main" id="{C52B5DA5-E528-18FE-8A5F-C979DEE962A3}"/>
              </a:ext>
            </a:extLst>
          </p:cNvPr>
          <p:cNvSpPr txBox="1"/>
          <p:nvPr/>
        </p:nvSpPr>
        <p:spPr>
          <a:xfrm>
            <a:off x="1098061" y="5405407"/>
            <a:ext cx="7778452" cy="646331"/>
          </a:xfrm>
          <a:prstGeom prst="rect">
            <a:avLst/>
          </a:prstGeom>
          <a:noFill/>
        </p:spPr>
        <p:txBody>
          <a:bodyPr wrap="square" rtlCol="0">
            <a:spAutoFit/>
          </a:bodyPr>
          <a:lstStyle/>
          <a:p>
            <a:r>
              <a:rPr lang="en-AU" dirty="0"/>
              <a:t>Why do we incorporate shortage points in trump contracts ?</a:t>
            </a:r>
          </a:p>
          <a:p>
            <a:r>
              <a:rPr lang="en-AU" dirty="0"/>
              <a:t>What things should you consider when including shortage points ?</a:t>
            </a:r>
          </a:p>
        </p:txBody>
      </p:sp>
      <p:sp>
        <p:nvSpPr>
          <p:cNvPr id="7" name="TextBox 6">
            <a:extLst>
              <a:ext uri="{FF2B5EF4-FFF2-40B4-BE49-F238E27FC236}">
                <a16:creationId xmlns:a16="http://schemas.microsoft.com/office/drawing/2014/main" id="{E8A84304-49D4-8AA6-AD8E-C3039E50ADE8}"/>
              </a:ext>
            </a:extLst>
          </p:cNvPr>
          <p:cNvSpPr txBox="1"/>
          <p:nvPr/>
        </p:nvSpPr>
        <p:spPr>
          <a:xfrm>
            <a:off x="7947297" y="3375734"/>
            <a:ext cx="2946400" cy="1200329"/>
          </a:xfrm>
          <a:prstGeom prst="rect">
            <a:avLst/>
          </a:prstGeom>
          <a:noFill/>
        </p:spPr>
        <p:txBody>
          <a:bodyPr wrap="square" rtlCol="0">
            <a:spAutoFit/>
          </a:bodyPr>
          <a:lstStyle/>
          <a:p>
            <a:r>
              <a:rPr lang="en-AU" dirty="0"/>
              <a:t>Your partner opened 1</a:t>
            </a:r>
            <a:r>
              <a:rPr lang="en-AU" sz="1800" dirty="0">
                <a:latin typeface="+mn-lt"/>
                <a:cs typeface="Arial" panose="020B0604020202020204" pitchFamily="34" charset="0"/>
              </a:rPr>
              <a:t>♠.  Calculate your TP for each of these hands</a:t>
            </a:r>
            <a:endParaRPr lang="en-AU" dirty="0"/>
          </a:p>
          <a:p>
            <a:endParaRPr lang="en-AU" dirty="0"/>
          </a:p>
        </p:txBody>
      </p:sp>
      <p:graphicFrame>
        <p:nvGraphicFramePr>
          <p:cNvPr id="11" name="Table 10">
            <a:extLst>
              <a:ext uri="{FF2B5EF4-FFF2-40B4-BE49-F238E27FC236}">
                <a16:creationId xmlns:a16="http://schemas.microsoft.com/office/drawing/2014/main" id="{DBD98FF6-E69D-2D25-DD68-DAF47D77FEB2}"/>
              </a:ext>
            </a:extLst>
          </p:cNvPr>
          <p:cNvGraphicFramePr>
            <a:graphicFrameLocks noGrp="1"/>
          </p:cNvGraphicFramePr>
          <p:nvPr/>
        </p:nvGraphicFramePr>
        <p:xfrm>
          <a:off x="9617336" y="4304268"/>
          <a:ext cx="2192150" cy="2184400"/>
        </p:xfrm>
        <a:graphic>
          <a:graphicData uri="http://schemas.openxmlformats.org/drawingml/2006/table">
            <a:tbl>
              <a:tblPr firstRow="1" bandRow="1">
                <a:tableStyleId>{5C22544A-7EE6-4342-B048-85BDC9FD1C3A}</a:tableStyleId>
              </a:tblPr>
              <a:tblGrid>
                <a:gridCol w="1096075">
                  <a:extLst>
                    <a:ext uri="{9D8B030D-6E8A-4147-A177-3AD203B41FA5}">
                      <a16:colId xmlns:a16="http://schemas.microsoft.com/office/drawing/2014/main" val="3537582556"/>
                    </a:ext>
                  </a:extLst>
                </a:gridCol>
                <a:gridCol w="1096075">
                  <a:extLst>
                    <a:ext uri="{9D8B030D-6E8A-4147-A177-3AD203B41FA5}">
                      <a16:colId xmlns:a16="http://schemas.microsoft.com/office/drawing/2014/main" val="1663789376"/>
                    </a:ext>
                  </a:extLst>
                </a:gridCol>
              </a:tblGrid>
              <a:tr h="333528">
                <a:tc gridSpan="2">
                  <a:txBody>
                    <a:bodyPr/>
                    <a:lstStyle/>
                    <a:p>
                      <a:pPr algn="ctr"/>
                      <a:r>
                        <a:rPr lang="en-AU" dirty="0"/>
                        <a:t>Responder</a:t>
                      </a:r>
                    </a:p>
                  </a:txBody>
                  <a:tcPr/>
                </a:tc>
                <a:tc hMerge="1">
                  <a:txBody>
                    <a:bodyPr/>
                    <a:lstStyle/>
                    <a:p>
                      <a:endParaRPr lang="en-AU" dirty="0"/>
                    </a:p>
                  </a:txBody>
                  <a:tcPr/>
                </a:tc>
                <a:extLst>
                  <a:ext uri="{0D108BD9-81ED-4DB2-BD59-A6C34878D82A}">
                    <a16:rowId xmlns:a16="http://schemas.microsoft.com/office/drawing/2014/main" val="3144026031"/>
                  </a:ext>
                </a:extLst>
              </a:tr>
              <a:tr h="333528">
                <a:tc>
                  <a:txBody>
                    <a:bodyPr/>
                    <a:lstStyle/>
                    <a:p>
                      <a:r>
                        <a:rPr lang="en-AU" sz="1600" dirty="0"/>
                        <a:t>TP range</a:t>
                      </a:r>
                    </a:p>
                  </a:txBody>
                  <a:tcPr/>
                </a:tc>
                <a:tc>
                  <a:txBody>
                    <a:bodyPr/>
                    <a:lstStyle/>
                    <a:p>
                      <a:r>
                        <a:rPr lang="en-AU" sz="1600" dirty="0"/>
                        <a:t>Strength</a:t>
                      </a:r>
                    </a:p>
                  </a:txBody>
                  <a:tcPr/>
                </a:tc>
                <a:extLst>
                  <a:ext uri="{0D108BD9-81ED-4DB2-BD59-A6C34878D82A}">
                    <a16:rowId xmlns:a16="http://schemas.microsoft.com/office/drawing/2014/main" val="4180828440"/>
                  </a:ext>
                </a:extLst>
              </a:tr>
              <a:tr h="370840">
                <a:tc>
                  <a:txBody>
                    <a:bodyPr/>
                    <a:lstStyle/>
                    <a:p>
                      <a:r>
                        <a:rPr lang="en-AU" sz="1600" dirty="0"/>
                        <a:t>0-5</a:t>
                      </a:r>
                    </a:p>
                  </a:txBody>
                  <a:tcPr/>
                </a:tc>
                <a:tc>
                  <a:txBody>
                    <a:bodyPr/>
                    <a:lstStyle/>
                    <a:p>
                      <a:r>
                        <a:rPr lang="en-AU" sz="1600" dirty="0"/>
                        <a:t>Pass</a:t>
                      </a:r>
                    </a:p>
                  </a:txBody>
                  <a:tcPr/>
                </a:tc>
                <a:extLst>
                  <a:ext uri="{0D108BD9-81ED-4DB2-BD59-A6C34878D82A}">
                    <a16:rowId xmlns:a16="http://schemas.microsoft.com/office/drawing/2014/main" val="2462754773"/>
                  </a:ext>
                </a:extLst>
              </a:tr>
              <a:tr h="370840">
                <a:tc>
                  <a:txBody>
                    <a:bodyPr/>
                    <a:lstStyle/>
                    <a:p>
                      <a:r>
                        <a:rPr lang="en-AU" sz="1600" dirty="0"/>
                        <a:t>6-9</a:t>
                      </a:r>
                    </a:p>
                  </a:txBody>
                  <a:tcPr/>
                </a:tc>
                <a:tc>
                  <a:txBody>
                    <a:bodyPr/>
                    <a:lstStyle/>
                    <a:p>
                      <a:r>
                        <a:rPr lang="en-AU" sz="1600" dirty="0"/>
                        <a:t>Min</a:t>
                      </a:r>
                    </a:p>
                  </a:txBody>
                  <a:tcPr/>
                </a:tc>
                <a:extLst>
                  <a:ext uri="{0D108BD9-81ED-4DB2-BD59-A6C34878D82A}">
                    <a16:rowId xmlns:a16="http://schemas.microsoft.com/office/drawing/2014/main" val="3305242579"/>
                  </a:ext>
                </a:extLst>
              </a:tr>
              <a:tr h="370840">
                <a:tc>
                  <a:txBody>
                    <a:bodyPr/>
                    <a:lstStyle/>
                    <a:p>
                      <a:r>
                        <a:rPr lang="en-AU" sz="1600" dirty="0"/>
                        <a:t>10-12</a:t>
                      </a:r>
                    </a:p>
                  </a:txBody>
                  <a:tcPr/>
                </a:tc>
                <a:tc>
                  <a:txBody>
                    <a:bodyPr/>
                    <a:lstStyle/>
                    <a:p>
                      <a:r>
                        <a:rPr lang="en-AU" sz="1600" dirty="0"/>
                        <a:t>Invite</a:t>
                      </a:r>
                    </a:p>
                  </a:txBody>
                  <a:tcPr/>
                </a:tc>
                <a:extLst>
                  <a:ext uri="{0D108BD9-81ED-4DB2-BD59-A6C34878D82A}">
                    <a16:rowId xmlns:a16="http://schemas.microsoft.com/office/drawing/2014/main" val="3020021203"/>
                  </a:ext>
                </a:extLst>
              </a:tr>
              <a:tr h="370840">
                <a:tc>
                  <a:txBody>
                    <a:bodyPr/>
                    <a:lstStyle/>
                    <a:p>
                      <a:r>
                        <a:rPr lang="en-AU" sz="1600" dirty="0"/>
                        <a:t>13+</a:t>
                      </a:r>
                    </a:p>
                  </a:txBody>
                  <a:tcPr/>
                </a:tc>
                <a:tc>
                  <a:txBody>
                    <a:bodyPr/>
                    <a:lstStyle/>
                    <a:p>
                      <a:r>
                        <a:rPr lang="en-AU" sz="1600" dirty="0"/>
                        <a:t>Game</a:t>
                      </a:r>
                    </a:p>
                  </a:txBody>
                  <a:tcPr/>
                </a:tc>
                <a:extLst>
                  <a:ext uri="{0D108BD9-81ED-4DB2-BD59-A6C34878D82A}">
                    <a16:rowId xmlns:a16="http://schemas.microsoft.com/office/drawing/2014/main" val="2780658"/>
                  </a:ext>
                </a:extLst>
              </a:tr>
            </a:tbl>
          </a:graphicData>
        </a:graphic>
      </p:graphicFrame>
    </p:spTree>
    <p:extLst>
      <p:ext uri="{BB962C8B-B14F-4D97-AF65-F5344CB8AC3E}">
        <p14:creationId xmlns:p14="http://schemas.microsoft.com/office/powerpoint/2010/main" val="1444312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A6A34BBA-4450-483D-0C51-3BD1E97EE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8C0D05-B375-83AE-3602-C882E3CFE898}"/>
              </a:ext>
            </a:extLst>
          </p:cNvPr>
          <p:cNvSpPr>
            <a:spLocks noGrp="1"/>
          </p:cNvSpPr>
          <p:nvPr>
            <p:ph type="title"/>
          </p:nvPr>
        </p:nvSpPr>
        <p:spPr>
          <a:xfrm>
            <a:off x="-1" y="0"/>
            <a:ext cx="12192001" cy="769620"/>
          </a:xfrm>
        </p:spPr>
        <p:txBody>
          <a:bodyPr>
            <a:normAutofit fontScale="90000"/>
          </a:bodyPr>
          <a:lstStyle/>
          <a:p>
            <a:r>
              <a:rPr lang="en-AU" sz="4000" dirty="0"/>
              <a:t>MBC Introduction to Bridge </a:t>
            </a:r>
            <a:r>
              <a:rPr lang="en-AU" sz="2700" dirty="0"/>
              <a:t>– Ch3. Fit then Game: responder’s hand evaluation</a:t>
            </a:r>
          </a:p>
        </p:txBody>
      </p:sp>
      <p:pic>
        <p:nvPicPr>
          <p:cNvPr id="4" name="Picture 3">
            <a:extLst>
              <a:ext uri="{FF2B5EF4-FFF2-40B4-BE49-F238E27FC236}">
                <a16:creationId xmlns:a16="http://schemas.microsoft.com/office/drawing/2014/main" id="{E527F994-CADF-7CBE-95B0-BF2A7F9716C9}"/>
              </a:ext>
            </a:extLst>
          </p:cNvPr>
          <p:cNvPicPr>
            <a:picLocks noChangeAspect="1"/>
          </p:cNvPicPr>
          <p:nvPr/>
        </p:nvPicPr>
        <p:blipFill>
          <a:blip r:embed="rId3"/>
          <a:stretch>
            <a:fillRect/>
          </a:stretch>
        </p:blipFill>
        <p:spPr>
          <a:xfrm>
            <a:off x="11613427" y="1514238"/>
            <a:ext cx="449619" cy="3398815"/>
          </a:xfrm>
          <a:prstGeom prst="rect">
            <a:avLst/>
          </a:prstGeom>
        </p:spPr>
      </p:pic>
      <p:sp>
        <p:nvSpPr>
          <p:cNvPr id="3" name="TextBox 2">
            <a:extLst>
              <a:ext uri="{FF2B5EF4-FFF2-40B4-BE49-F238E27FC236}">
                <a16:creationId xmlns:a16="http://schemas.microsoft.com/office/drawing/2014/main" id="{05BE61F8-2BF0-B2E3-5D7C-0CFD148BF621}"/>
              </a:ext>
            </a:extLst>
          </p:cNvPr>
          <p:cNvSpPr txBox="1"/>
          <p:nvPr/>
        </p:nvSpPr>
        <p:spPr>
          <a:xfrm>
            <a:off x="1195754" y="942653"/>
            <a:ext cx="9995877" cy="369332"/>
          </a:xfrm>
          <a:prstGeom prst="rect">
            <a:avLst/>
          </a:prstGeom>
          <a:noFill/>
        </p:spPr>
        <p:txBody>
          <a:bodyPr wrap="square" rtlCol="0">
            <a:spAutoFit/>
          </a:bodyPr>
          <a:lstStyle/>
          <a:p>
            <a:r>
              <a:rPr lang="en-AU" dirty="0"/>
              <a:t>If you have found a fit, responder may include distribution points and use TP for her response</a:t>
            </a:r>
          </a:p>
        </p:txBody>
      </p:sp>
      <p:sp>
        <p:nvSpPr>
          <p:cNvPr id="5" name="TextBox 4">
            <a:extLst>
              <a:ext uri="{FF2B5EF4-FFF2-40B4-BE49-F238E27FC236}">
                <a16:creationId xmlns:a16="http://schemas.microsoft.com/office/drawing/2014/main" id="{B06BD7C6-819A-0316-1426-FEAA463A2840}"/>
              </a:ext>
            </a:extLst>
          </p:cNvPr>
          <p:cNvSpPr txBox="1"/>
          <p:nvPr/>
        </p:nvSpPr>
        <p:spPr>
          <a:xfrm>
            <a:off x="0" y="6488668"/>
            <a:ext cx="3699411" cy="369332"/>
          </a:xfrm>
          <a:prstGeom prst="rect">
            <a:avLst/>
          </a:prstGeom>
          <a:noFill/>
        </p:spPr>
        <p:txBody>
          <a:bodyPr wrap="none" rtlCol="0">
            <a:spAutoFit/>
          </a:bodyPr>
          <a:lstStyle/>
          <a:p>
            <a:r>
              <a:rPr lang="en-AU" dirty="0"/>
              <a:t>Concepts: Total Points (TP); limit bids </a:t>
            </a:r>
          </a:p>
        </p:txBody>
      </p:sp>
      <p:graphicFrame>
        <p:nvGraphicFramePr>
          <p:cNvPr id="7" name="Table 6">
            <a:extLst>
              <a:ext uri="{FF2B5EF4-FFF2-40B4-BE49-F238E27FC236}">
                <a16:creationId xmlns:a16="http://schemas.microsoft.com/office/drawing/2014/main" id="{93C16415-FDB3-AB77-E66F-20A9FE40B140}"/>
              </a:ext>
            </a:extLst>
          </p:cNvPr>
          <p:cNvGraphicFramePr>
            <a:graphicFrameLocks noGrp="1"/>
          </p:cNvGraphicFramePr>
          <p:nvPr>
            <p:extLst>
              <p:ext uri="{D42A27DB-BD31-4B8C-83A1-F6EECF244321}">
                <p14:modId xmlns:p14="http://schemas.microsoft.com/office/powerpoint/2010/main" val="3940560460"/>
              </p:ext>
            </p:extLst>
          </p:nvPr>
        </p:nvGraphicFramePr>
        <p:xfrm>
          <a:off x="1195754" y="1432346"/>
          <a:ext cx="9315868" cy="1849120"/>
        </p:xfrm>
        <a:graphic>
          <a:graphicData uri="http://schemas.openxmlformats.org/drawingml/2006/table">
            <a:tbl>
              <a:tblPr firstRow="1" bandRow="1">
                <a:tableStyleId>{5C22544A-7EE6-4342-B048-85BDC9FD1C3A}</a:tableStyleId>
              </a:tblPr>
              <a:tblGrid>
                <a:gridCol w="2158575">
                  <a:extLst>
                    <a:ext uri="{9D8B030D-6E8A-4147-A177-3AD203B41FA5}">
                      <a16:colId xmlns:a16="http://schemas.microsoft.com/office/drawing/2014/main" val="3354850754"/>
                    </a:ext>
                  </a:extLst>
                </a:gridCol>
                <a:gridCol w="1493520">
                  <a:extLst>
                    <a:ext uri="{9D8B030D-6E8A-4147-A177-3AD203B41FA5}">
                      <a16:colId xmlns:a16="http://schemas.microsoft.com/office/drawing/2014/main" val="3537582556"/>
                    </a:ext>
                  </a:extLst>
                </a:gridCol>
                <a:gridCol w="5663773">
                  <a:extLst>
                    <a:ext uri="{9D8B030D-6E8A-4147-A177-3AD203B41FA5}">
                      <a16:colId xmlns:a16="http://schemas.microsoft.com/office/drawing/2014/main" val="3123372175"/>
                    </a:ext>
                  </a:extLst>
                </a:gridCol>
              </a:tblGrid>
              <a:tr h="333528">
                <a:tc>
                  <a:txBody>
                    <a:bodyPr/>
                    <a:lstStyle/>
                    <a:p>
                      <a:r>
                        <a:rPr lang="en-AU" dirty="0"/>
                        <a:t>Strength</a:t>
                      </a:r>
                    </a:p>
                  </a:txBody>
                  <a:tcPr/>
                </a:tc>
                <a:tc>
                  <a:txBody>
                    <a:bodyPr/>
                    <a:lstStyle/>
                    <a:p>
                      <a:r>
                        <a:rPr lang="en-AU" dirty="0"/>
                        <a:t>TP range</a:t>
                      </a:r>
                    </a:p>
                  </a:txBody>
                  <a:tcPr/>
                </a:tc>
                <a:tc>
                  <a:txBody>
                    <a:bodyPr/>
                    <a:lstStyle/>
                    <a:p>
                      <a:r>
                        <a:rPr lang="en-AU" dirty="0"/>
                        <a:t>Bid</a:t>
                      </a:r>
                    </a:p>
                  </a:txBody>
                  <a:tcPr/>
                </a:tc>
                <a:extLst>
                  <a:ext uri="{0D108BD9-81ED-4DB2-BD59-A6C34878D82A}">
                    <a16:rowId xmlns:a16="http://schemas.microsoft.com/office/drawing/2014/main" val="4180828440"/>
                  </a:ext>
                </a:extLst>
              </a:tr>
              <a:tr h="370840">
                <a:tc>
                  <a:txBody>
                    <a:bodyPr/>
                    <a:lstStyle/>
                    <a:p>
                      <a:r>
                        <a:rPr lang="en-AU" dirty="0"/>
                        <a:t>Disappointing :p</a:t>
                      </a:r>
                    </a:p>
                  </a:txBody>
                  <a:tcPr/>
                </a:tc>
                <a:tc>
                  <a:txBody>
                    <a:bodyPr/>
                    <a:lstStyle/>
                    <a:p>
                      <a:r>
                        <a:rPr lang="en-AU" dirty="0"/>
                        <a:t>0-5</a:t>
                      </a:r>
                    </a:p>
                  </a:txBody>
                  <a:tcPr/>
                </a:tc>
                <a:tc>
                  <a:txBody>
                    <a:bodyPr/>
                    <a:lstStyle/>
                    <a:p>
                      <a:r>
                        <a:rPr lang="en-AU" dirty="0"/>
                        <a:t>Pass</a:t>
                      </a:r>
                    </a:p>
                  </a:txBody>
                  <a:tcPr/>
                </a:tc>
                <a:extLst>
                  <a:ext uri="{0D108BD9-81ED-4DB2-BD59-A6C34878D82A}">
                    <a16:rowId xmlns:a16="http://schemas.microsoft.com/office/drawing/2014/main" val="2462754773"/>
                  </a:ext>
                </a:extLst>
              </a:tr>
              <a:tr h="370840">
                <a:tc>
                  <a:txBody>
                    <a:bodyPr/>
                    <a:lstStyle/>
                    <a:p>
                      <a:r>
                        <a:rPr lang="en-AU" dirty="0"/>
                        <a:t>Minimum</a:t>
                      </a:r>
                    </a:p>
                  </a:txBody>
                  <a:tcPr/>
                </a:tc>
                <a:tc>
                  <a:txBody>
                    <a:bodyPr/>
                    <a:lstStyle/>
                    <a:p>
                      <a:r>
                        <a:rPr lang="en-AU" dirty="0"/>
                        <a:t>6-9</a:t>
                      </a:r>
                    </a:p>
                  </a:txBody>
                  <a:tcPr/>
                </a:tc>
                <a:tc>
                  <a:txBody>
                    <a:bodyPr/>
                    <a:lstStyle/>
                    <a:p>
                      <a:r>
                        <a:rPr lang="en-AU" dirty="0"/>
                        <a:t>Raise one level (</a:t>
                      </a:r>
                      <a:r>
                        <a:rPr lang="en-AU" dirty="0" err="1"/>
                        <a:t>eg</a:t>
                      </a:r>
                      <a:r>
                        <a:rPr lang="en-AU" dirty="0"/>
                        <a:t> 2</a:t>
                      </a:r>
                      <a:r>
                        <a:rPr lang="en-AU" sz="1800" dirty="0">
                          <a:solidFill>
                            <a:srgbClr val="FF0000"/>
                          </a:solidFill>
                          <a:latin typeface="+mn-lt"/>
                          <a:cs typeface="Arial" panose="020B0604020202020204" pitchFamily="34" charset="0"/>
                        </a:rPr>
                        <a:t>♥</a:t>
                      </a:r>
                      <a:r>
                        <a:rPr lang="en-AU" dirty="0"/>
                        <a:t>)</a:t>
                      </a:r>
                    </a:p>
                  </a:txBody>
                  <a:tcPr/>
                </a:tc>
                <a:extLst>
                  <a:ext uri="{0D108BD9-81ED-4DB2-BD59-A6C34878D82A}">
                    <a16:rowId xmlns:a16="http://schemas.microsoft.com/office/drawing/2014/main" val="3305242579"/>
                  </a:ext>
                </a:extLst>
              </a:tr>
              <a:tr h="370840">
                <a:tc>
                  <a:txBody>
                    <a:bodyPr/>
                    <a:lstStyle/>
                    <a:p>
                      <a:r>
                        <a:rPr lang="en-AU" dirty="0"/>
                        <a:t>Invitational</a:t>
                      </a:r>
                    </a:p>
                  </a:txBody>
                  <a:tcPr/>
                </a:tc>
                <a:tc>
                  <a:txBody>
                    <a:bodyPr/>
                    <a:lstStyle/>
                    <a:p>
                      <a:r>
                        <a:rPr lang="en-AU" dirty="0"/>
                        <a:t>10-12</a:t>
                      </a:r>
                    </a:p>
                  </a:txBody>
                  <a:tcPr/>
                </a:tc>
                <a:tc>
                  <a:txBody>
                    <a:bodyPr/>
                    <a:lstStyle/>
                    <a:p>
                      <a:r>
                        <a:rPr lang="en-AU" dirty="0"/>
                        <a:t>Raise two levels (invite </a:t>
                      </a:r>
                      <a:r>
                        <a:rPr lang="en-AU" dirty="0" err="1"/>
                        <a:t>eg</a:t>
                      </a:r>
                      <a:r>
                        <a:rPr lang="en-AU" dirty="0"/>
                        <a:t> 3</a:t>
                      </a:r>
                      <a:r>
                        <a:rPr lang="en-AU" sz="1800" dirty="0">
                          <a:solidFill>
                            <a:srgbClr val="FF0000"/>
                          </a:solidFill>
                          <a:latin typeface="+mn-lt"/>
                          <a:cs typeface="Arial" panose="020B0604020202020204" pitchFamily="34" charset="0"/>
                        </a:rPr>
                        <a:t>♥</a:t>
                      </a:r>
                      <a:r>
                        <a:rPr lang="en-AU" dirty="0"/>
                        <a:t>) and let partner decide.</a:t>
                      </a:r>
                    </a:p>
                  </a:txBody>
                  <a:tcPr/>
                </a:tc>
                <a:extLst>
                  <a:ext uri="{0D108BD9-81ED-4DB2-BD59-A6C34878D82A}">
                    <a16:rowId xmlns:a16="http://schemas.microsoft.com/office/drawing/2014/main" val="3020021203"/>
                  </a:ext>
                </a:extLst>
              </a:tr>
              <a:tr h="370840">
                <a:tc>
                  <a:txBody>
                    <a:bodyPr/>
                    <a:lstStyle/>
                    <a:p>
                      <a:r>
                        <a:rPr lang="en-AU" dirty="0"/>
                        <a:t>Maximum</a:t>
                      </a:r>
                    </a:p>
                  </a:txBody>
                  <a:tcPr/>
                </a:tc>
                <a:tc>
                  <a:txBody>
                    <a:bodyPr/>
                    <a:lstStyle/>
                    <a:p>
                      <a:r>
                        <a:rPr lang="en-AU" dirty="0"/>
                        <a:t>13+</a:t>
                      </a:r>
                    </a:p>
                  </a:txBody>
                  <a:tcPr/>
                </a:tc>
                <a:tc>
                  <a:txBody>
                    <a:bodyPr/>
                    <a:lstStyle/>
                    <a:p>
                      <a:r>
                        <a:rPr lang="en-AU" dirty="0"/>
                        <a:t>Bid Game (</a:t>
                      </a:r>
                      <a:r>
                        <a:rPr lang="en-AU" dirty="0" err="1"/>
                        <a:t>eg</a:t>
                      </a:r>
                      <a:r>
                        <a:rPr lang="en-AU" dirty="0"/>
                        <a:t> 4</a:t>
                      </a:r>
                      <a:r>
                        <a:rPr lang="en-AU" sz="1800" dirty="0">
                          <a:solidFill>
                            <a:srgbClr val="FF0000"/>
                          </a:solidFill>
                          <a:latin typeface="+mn-lt"/>
                          <a:cs typeface="Arial" panose="020B0604020202020204" pitchFamily="34" charset="0"/>
                        </a:rPr>
                        <a:t>♥</a:t>
                      </a:r>
                      <a:r>
                        <a:rPr lang="en-AU" dirty="0"/>
                        <a:t>)</a:t>
                      </a:r>
                    </a:p>
                  </a:txBody>
                  <a:tcPr/>
                </a:tc>
                <a:extLst>
                  <a:ext uri="{0D108BD9-81ED-4DB2-BD59-A6C34878D82A}">
                    <a16:rowId xmlns:a16="http://schemas.microsoft.com/office/drawing/2014/main" val="2780658"/>
                  </a:ext>
                </a:extLst>
              </a:tr>
            </a:tbl>
          </a:graphicData>
        </a:graphic>
      </p:graphicFrame>
      <p:graphicFrame>
        <p:nvGraphicFramePr>
          <p:cNvPr id="8" name="Table 7">
            <a:extLst>
              <a:ext uri="{FF2B5EF4-FFF2-40B4-BE49-F238E27FC236}">
                <a16:creationId xmlns:a16="http://schemas.microsoft.com/office/drawing/2014/main" id="{AC810020-2D49-1C4C-D70D-92708B449031}"/>
              </a:ext>
            </a:extLst>
          </p:cNvPr>
          <p:cNvGraphicFramePr>
            <a:graphicFrameLocks noGrp="1"/>
          </p:cNvGraphicFramePr>
          <p:nvPr>
            <p:extLst>
              <p:ext uri="{D42A27DB-BD31-4B8C-83A1-F6EECF244321}">
                <p14:modId xmlns:p14="http://schemas.microsoft.com/office/powerpoint/2010/main" val="2690845347"/>
              </p:ext>
            </p:extLst>
          </p:nvPr>
        </p:nvGraphicFramePr>
        <p:xfrm>
          <a:off x="3847329" y="4676846"/>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207272">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8 6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6 5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10 5 4</a:t>
                      </a:r>
                    </a:p>
                    <a:p>
                      <a:r>
                        <a:rPr lang="en-AU" sz="1800" dirty="0">
                          <a:latin typeface="+mn-lt"/>
                          <a:cs typeface="Arial" panose="020B0604020202020204" pitchFamily="34" charset="0"/>
                        </a:rPr>
                        <a:t>♣ 3 2</a:t>
                      </a:r>
                      <a:endParaRPr lang="en-AU" sz="1800" dirty="0">
                        <a:latin typeface="+mn-lt"/>
                      </a:endParaRPr>
                    </a:p>
                  </a:txBody>
                  <a:tcPr/>
                </a:tc>
                <a:tc>
                  <a:txBody>
                    <a:bodyPr/>
                    <a:lstStyle/>
                    <a:p>
                      <a:r>
                        <a:rPr lang="en-AU" sz="1800" dirty="0">
                          <a:latin typeface="+mn-lt"/>
                          <a:cs typeface="Arial" panose="020B0604020202020204" pitchFamily="34" charset="0"/>
                        </a:rPr>
                        <a:t>♠ 6 5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8 4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a:t>
                      </a:r>
                      <a:r>
                        <a:rPr lang="en-AU" sz="1800" dirty="0">
                          <a:latin typeface="+mn-lt"/>
                          <a:cs typeface="Arial" panose="020B0604020202020204" pitchFamily="34" charset="0"/>
                        </a:rPr>
                        <a:t>  9 8</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 8 7 4</a:t>
                      </a:r>
                      <a:endParaRPr lang="en-AU" sz="1800" dirty="0">
                        <a:latin typeface="+mn-lt"/>
                      </a:endParaRPr>
                    </a:p>
                  </a:txBody>
                  <a:tcPr/>
                </a:tc>
                <a:tc>
                  <a:txBody>
                    <a:bodyPr/>
                    <a:lstStyle/>
                    <a:p>
                      <a:r>
                        <a:rPr lang="en-AU" sz="1800" dirty="0">
                          <a:latin typeface="+mn-lt"/>
                          <a:cs typeface="Arial" panose="020B0604020202020204" pitchFamily="34" charset="0"/>
                        </a:rPr>
                        <a:t>♠ 9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9 8 3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5</a:t>
                      </a:r>
                    </a:p>
                    <a:p>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10 8 2</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6</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6 5 3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8 3 2</a:t>
                      </a: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10 4</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9" name="TextBox 8">
            <a:extLst>
              <a:ext uri="{FF2B5EF4-FFF2-40B4-BE49-F238E27FC236}">
                <a16:creationId xmlns:a16="http://schemas.microsoft.com/office/drawing/2014/main" id="{932C1E69-EDF4-F0B3-EF2A-A3796541A590}"/>
              </a:ext>
            </a:extLst>
          </p:cNvPr>
          <p:cNvSpPr txBox="1"/>
          <p:nvPr/>
        </p:nvSpPr>
        <p:spPr>
          <a:xfrm>
            <a:off x="962676" y="4963989"/>
            <a:ext cx="2884653"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Partner opens 1</a:t>
            </a:r>
            <a:r>
              <a:rPr lang="en-AU" sz="1800" dirty="0">
                <a:solidFill>
                  <a:srgbClr val="FF0000"/>
                </a:solidFill>
                <a:latin typeface="+mn-lt"/>
                <a:cs typeface="Arial" panose="020B0604020202020204" pitchFamily="34" charset="0"/>
              </a:rPr>
              <a: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how do you respond </a:t>
            </a:r>
          </a:p>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pg</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29 3.1</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B917BDD5-B6CB-5DA6-B66C-0A59BCA9D0FA}"/>
              </a:ext>
            </a:extLst>
          </p:cNvPr>
          <p:cNvSpPr txBox="1"/>
          <p:nvPr/>
        </p:nvSpPr>
        <p:spPr>
          <a:xfrm>
            <a:off x="1195754" y="3517491"/>
            <a:ext cx="9995877"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Bids such as these which constrain your hand to a small range of points are referred to as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LIMIT BIDS.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They are an essential tool for the team to determine their combined points, and thus whether to bid a part score or go for game.</a:t>
            </a:r>
          </a:p>
        </p:txBody>
      </p:sp>
    </p:spTree>
    <p:extLst>
      <p:ext uri="{BB962C8B-B14F-4D97-AF65-F5344CB8AC3E}">
        <p14:creationId xmlns:p14="http://schemas.microsoft.com/office/powerpoint/2010/main" val="1132164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C70BF82F-C043-37B3-63D3-D6126E775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645B6-4AF6-973D-1CFF-863238122C0F}"/>
              </a:ext>
            </a:extLst>
          </p:cNvPr>
          <p:cNvSpPr>
            <a:spLocks noGrp="1"/>
          </p:cNvSpPr>
          <p:nvPr>
            <p:ph type="title"/>
          </p:nvPr>
        </p:nvSpPr>
        <p:spPr>
          <a:xfrm>
            <a:off x="-1" y="0"/>
            <a:ext cx="12192001" cy="769620"/>
          </a:xfrm>
        </p:spPr>
        <p:txBody>
          <a:bodyPr>
            <a:normAutofit fontScale="90000"/>
          </a:bodyPr>
          <a:lstStyle/>
          <a:p>
            <a:r>
              <a:rPr lang="en-AU" sz="4000" dirty="0"/>
              <a:t>MBC Introduction to Bridge </a:t>
            </a:r>
            <a:r>
              <a:rPr lang="en-AU" sz="2700" dirty="0"/>
              <a:t>– Ch3. Fit then Game: what is Game and why ?</a:t>
            </a:r>
          </a:p>
        </p:txBody>
      </p:sp>
      <p:pic>
        <p:nvPicPr>
          <p:cNvPr id="4" name="Picture 3">
            <a:extLst>
              <a:ext uri="{FF2B5EF4-FFF2-40B4-BE49-F238E27FC236}">
                <a16:creationId xmlns:a16="http://schemas.microsoft.com/office/drawing/2014/main" id="{DCCBE221-FECC-602F-EEE0-B7F15E94DFB0}"/>
              </a:ext>
            </a:extLst>
          </p:cNvPr>
          <p:cNvPicPr>
            <a:picLocks noChangeAspect="1"/>
          </p:cNvPicPr>
          <p:nvPr/>
        </p:nvPicPr>
        <p:blipFill>
          <a:blip r:embed="rId3"/>
          <a:stretch>
            <a:fillRect/>
          </a:stretch>
        </p:blipFill>
        <p:spPr>
          <a:xfrm>
            <a:off x="11613427" y="1514238"/>
            <a:ext cx="449619" cy="3398815"/>
          </a:xfrm>
          <a:prstGeom prst="rect">
            <a:avLst/>
          </a:prstGeom>
        </p:spPr>
      </p:pic>
      <p:sp>
        <p:nvSpPr>
          <p:cNvPr id="3" name="TextBox 2">
            <a:extLst>
              <a:ext uri="{FF2B5EF4-FFF2-40B4-BE49-F238E27FC236}">
                <a16:creationId xmlns:a16="http://schemas.microsoft.com/office/drawing/2014/main" id="{A5E7CB72-1DCE-818D-B7EA-7C559D7E7C54}"/>
              </a:ext>
            </a:extLst>
          </p:cNvPr>
          <p:cNvSpPr txBox="1"/>
          <p:nvPr/>
        </p:nvSpPr>
        <p:spPr>
          <a:xfrm>
            <a:off x="201158" y="1183098"/>
            <a:ext cx="1354406" cy="369332"/>
          </a:xfrm>
          <a:prstGeom prst="rect">
            <a:avLst/>
          </a:prstGeom>
          <a:noFill/>
        </p:spPr>
        <p:txBody>
          <a:bodyPr wrap="square" rtlCol="0">
            <a:spAutoFit/>
          </a:bodyPr>
          <a:lstStyle/>
          <a:p>
            <a:r>
              <a:rPr lang="en-AU" dirty="0"/>
              <a:t>Scoring</a:t>
            </a:r>
          </a:p>
        </p:txBody>
      </p:sp>
      <p:sp>
        <p:nvSpPr>
          <p:cNvPr id="5" name="TextBox 4">
            <a:extLst>
              <a:ext uri="{FF2B5EF4-FFF2-40B4-BE49-F238E27FC236}">
                <a16:creationId xmlns:a16="http://schemas.microsoft.com/office/drawing/2014/main" id="{655900B4-5F32-A739-F92E-5FC294F79A8E}"/>
              </a:ext>
            </a:extLst>
          </p:cNvPr>
          <p:cNvSpPr txBox="1"/>
          <p:nvPr/>
        </p:nvSpPr>
        <p:spPr>
          <a:xfrm>
            <a:off x="0" y="6488668"/>
            <a:ext cx="5877098" cy="369332"/>
          </a:xfrm>
          <a:prstGeom prst="rect">
            <a:avLst/>
          </a:prstGeom>
          <a:noFill/>
        </p:spPr>
        <p:txBody>
          <a:bodyPr wrap="square" rtlCol="0">
            <a:spAutoFit/>
          </a:bodyPr>
          <a:lstStyle/>
          <a:p>
            <a:r>
              <a:rPr lang="en-AU" dirty="0"/>
              <a:t>Concepts: Game.  Asides: vulnerability (0NEB). Game force</a:t>
            </a:r>
          </a:p>
        </p:txBody>
      </p:sp>
      <p:graphicFrame>
        <p:nvGraphicFramePr>
          <p:cNvPr id="8" name="Table 7">
            <a:extLst>
              <a:ext uri="{FF2B5EF4-FFF2-40B4-BE49-F238E27FC236}">
                <a16:creationId xmlns:a16="http://schemas.microsoft.com/office/drawing/2014/main" id="{8D5A9872-2E1F-BC81-383E-2AE1B91AC2E1}"/>
              </a:ext>
            </a:extLst>
          </p:cNvPr>
          <p:cNvGraphicFramePr>
            <a:graphicFrameLocks noGrp="1"/>
          </p:cNvGraphicFramePr>
          <p:nvPr>
            <p:extLst>
              <p:ext uri="{D42A27DB-BD31-4B8C-83A1-F6EECF244321}">
                <p14:modId xmlns:p14="http://schemas.microsoft.com/office/powerpoint/2010/main" val="3349729561"/>
              </p:ext>
            </p:extLst>
          </p:nvPr>
        </p:nvGraphicFramePr>
        <p:xfrm>
          <a:off x="1487426" y="737347"/>
          <a:ext cx="9740868" cy="1483360"/>
        </p:xfrm>
        <a:graphic>
          <a:graphicData uri="http://schemas.openxmlformats.org/drawingml/2006/table">
            <a:tbl>
              <a:tblPr firstRow="1" bandRow="1">
                <a:tableStyleId>{5C22544A-7EE6-4342-B048-85BDC9FD1C3A}</a:tableStyleId>
              </a:tblPr>
              <a:tblGrid>
                <a:gridCol w="2783099">
                  <a:extLst>
                    <a:ext uri="{9D8B030D-6E8A-4147-A177-3AD203B41FA5}">
                      <a16:colId xmlns:a16="http://schemas.microsoft.com/office/drawing/2014/main" val="3523073770"/>
                    </a:ext>
                  </a:extLst>
                </a:gridCol>
                <a:gridCol w="3555663">
                  <a:extLst>
                    <a:ext uri="{9D8B030D-6E8A-4147-A177-3AD203B41FA5}">
                      <a16:colId xmlns:a16="http://schemas.microsoft.com/office/drawing/2014/main" val="3417813008"/>
                    </a:ext>
                  </a:extLst>
                </a:gridCol>
                <a:gridCol w="3402106">
                  <a:extLst>
                    <a:ext uri="{9D8B030D-6E8A-4147-A177-3AD203B41FA5}">
                      <a16:colId xmlns:a16="http://schemas.microsoft.com/office/drawing/2014/main" val="1357563153"/>
                    </a:ext>
                  </a:extLst>
                </a:gridCol>
              </a:tblGrid>
              <a:tr h="370840">
                <a:tc>
                  <a:txBody>
                    <a:bodyPr/>
                    <a:lstStyle/>
                    <a:p>
                      <a:r>
                        <a:rPr lang="en-AU" dirty="0"/>
                        <a:t>Suit</a:t>
                      </a:r>
                    </a:p>
                  </a:txBody>
                  <a:tcPr/>
                </a:tc>
                <a:tc>
                  <a:txBody>
                    <a:bodyPr/>
                    <a:lstStyle/>
                    <a:p>
                      <a:r>
                        <a:rPr lang="en-AU" dirty="0"/>
                        <a:t>Pts per trick</a:t>
                      </a:r>
                    </a:p>
                  </a:txBody>
                  <a:tcPr/>
                </a:tc>
                <a:tc>
                  <a:txBody>
                    <a:bodyPr/>
                    <a:lstStyle/>
                    <a:p>
                      <a:r>
                        <a:rPr lang="en-AU" dirty="0"/>
                        <a:t>Game Contract (&gt;= 100 pts)</a:t>
                      </a:r>
                    </a:p>
                  </a:txBody>
                  <a:tcPr/>
                </a:tc>
                <a:extLst>
                  <a:ext uri="{0D108BD9-81ED-4DB2-BD59-A6C34878D82A}">
                    <a16:rowId xmlns:a16="http://schemas.microsoft.com/office/drawing/2014/main" val="4125281332"/>
                  </a:ext>
                </a:extLst>
              </a:tr>
              <a:tr h="370840">
                <a:tc>
                  <a:txBody>
                    <a:bodyPr/>
                    <a:lstStyle/>
                    <a:p>
                      <a:r>
                        <a:rPr lang="en-AU" dirty="0"/>
                        <a:t>No Trumps</a:t>
                      </a:r>
                    </a:p>
                  </a:txBody>
                  <a:tcPr/>
                </a:tc>
                <a:tc>
                  <a:txBody>
                    <a:bodyPr/>
                    <a:lstStyle/>
                    <a:p>
                      <a:r>
                        <a:rPr lang="en-AU" dirty="0"/>
                        <a:t>40 for first; 30 for each subsequent</a:t>
                      </a:r>
                    </a:p>
                  </a:txBody>
                  <a:tcPr/>
                </a:tc>
                <a:tc>
                  <a:txBody>
                    <a:bodyPr/>
                    <a:lstStyle/>
                    <a:p>
                      <a:r>
                        <a:rPr lang="en-AU" dirty="0"/>
                        <a:t>3 NT</a:t>
                      </a:r>
                    </a:p>
                  </a:txBody>
                  <a:tcPr/>
                </a:tc>
                <a:extLst>
                  <a:ext uri="{0D108BD9-81ED-4DB2-BD59-A6C34878D82A}">
                    <a16:rowId xmlns:a16="http://schemas.microsoft.com/office/drawing/2014/main" val="4216891041"/>
                  </a:ext>
                </a:extLst>
              </a:tr>
              <a:tr h="370840">
                <a:tc>
                  <a:txBody>
                    <a:bodyPr/>
                    <a:lstStyle/>
                    <a:p>
                      <a:r>
                        <a:rPr lang="en-AU" dirty="0"/>
                        <a:t>Major suit (H or S)</a:t>
                      </a:r>
                    </a:p>
                  </a:txBody>
                  <a:tcPr/>
                </a:tc>
                <a:tc>
                  <a:txBody>
                    <a:bodyPr/>
                    <a:lstStyle/>
                    <a:p>
                      <a:r>
                        <a:rPr lang="en-AU" dirty="0"/>
                        <a:t>30</a:t>
                      </a:r>
                    </a:p>
                  </a:txBody>
                  <a:tcPr/>
                </a:tc>
                <a:tc>
                  <a:txBody>
                    <a:bodyPr/>
                    <a:lstStyle/>
                    <a:p>
                      <a:r>
                        <a:rPr lang="en-AU" dirty="0"/>
                        <a:t>4 S or H</a:t>
                      </a:r>
                    </a:p>
                  </a:txBody>
                  <a:tcPr/>
                </a:tc>
                <a:extLst>
                  <a:ext uri="{0D108BD9-81ED-4DB2-BD59-A6C34878D82A}">
                    <a16:rowId xmlns:a16="http://schemas.microsoft.com/office/drawing/2014/main" val="1773849928"/>
                  </a:ext>
                </a:extLst>
              </a:tr>
              <a:tr h="370840">
                <a:tc>
                  <a:txBody>
                    <a:bodyPr/>
                    <a:lstStyle/>
                    <a:p>
                      <a:r>
                        <a:rPr lang="en-AU" dirty="0"/>
                        <a:t>Minor suit (D or C)</a:t>
                      </a:r>
                    </a:p>
                  </a:txBody>
                  <a:tcPr/>
                </a:tc>
                <a:tc>
                  <a:txBody>
                    <a:bodyPr/>
                    <a:lstStyle/>
                    <a:p>
                      <a:r>
                        <a:rPr lang="en-AU" dirty="0"/>
                        <a:t>20</a:t>
                      </a:r>
                    </a:p>
                  </a:txBody>
                  <a:tcPr/>
                </a:tc>
                <a:tc>
                  <a:txBody>
                    <a:bodyPr/>
                    <a:lstStyle/>
                    <a:p>
                      <a:r>
                        <a:rPr lang="en-AU" dirty="0"/>
                        <a:t>5 D or C</a:t>
                      </a:r>
                    </a:p>
                  </a:txBody>
                  <a:tcPr/>
                </a:tc>
                <a:extLst>
                  <a:ext uri="{0D108BD9-81ED-4DB2-BD59-A6C34878D82A}">
                    <a16:rowId xmlns:a16="http://schemas.microsoft.com/office/drawing/2014/main" val="2251039804"/>
                  </a:ext>
                </a:extLst>
              </a:tr>
            </a:tbl>
          </a:graphicData>
        </a:graphic>
      </p:graphicFrame>
      <p:sp>
        <p:nvSpPr>
          <p:cNvPr id="9" name="TextBox 8">
            <a:extLst>
              <a:ext uri="{FF2B5EF4-FFF2-40B4-BE49-F238E27FC236}">
                <a16:creationId xmlns:a16="http://schemas.microsoft.com/office/drawing/2014/main" id="{0B405B85-8AF9-0758-BAEF-330D36C9FE30}"/>
              </a:ext>
            </a:extLst>
          </p:cNvPr>
          <p:cNvSpPr txBox="1"/>
          <p:nvPr/>
        </p:nvSpPr>
        <p:spPr>
          <a:xfrm>
            <a:off x="1098060" y="3446095"/>
            <a:ext cx="9995877" cy="646331"/>
          </a:xfrm>
          <a:prstGeom prst="rect">
            <a:avLst/>
          </a:prstGeom>
          <a:noFill/>
        </p:spPr>
        <p:txBody>
          <a:bodyPr wrap="square" rtlCol="0">
            <a:spAutoFit/>
          </a:bodyPr>
          <a:lstStyle/>
          <a:p>
            <a:endParaRPr lang="en-AU" dirty="0"/>
          </a:p>
          <a:p>
            <a:pPr marL="342900" indent="-342900">
              <a:buFont typeface="+mj-lt"/>
              <a:buAutoNum type="arabicPeriod" startAt="8"/>
            </a:pPr>
            <a:endParaRPr lang="en-AU" dirty="0"/>
          </a:p>
        </p:txBody>
      </p:sp>
      <p:sp>
        <p:nvSpPr>
          <p:cNvPr id="10" name="TextBox 9">
            <a:extLst>
              <a:ext uri="{FF2B5EF4-FFF2-40B4-BE49-F238E27FC236}">
                <a16:creationId xmlns:a16="http://schemas.microsoft.com/office/drawing/2014/main" id="{8152E66F-F818-D994-BFE7-93F54A68B35B}"/>
              </a:ext>
            </a:extLst>
          </p:cNvPr>
          <p:cNvSpPr txBox="1"/>
          <p:nvPr/>
        </p:nvSpPr>
        <p:spPr>
          <a:xfrm>
            <a:off x="1001486" y="3165862"/>
            <a:ext cx="4157617" cy="2308324"/>
          </a:xfrm>
          <a:prstGeom prst="rect">
            <a:avLst/>
          </a:prstGeom>
          <a:noFill/>
        </p:spPr>
        <p:txBody>
          <a:bodyPr wrap="square" rtlCol="0">
            <a:spAutoFit/>
          </a:bodyPr>
          <a:lstStyle/>
          <a:p>
            <a:r>
              <a:rPr lang="en-AU" dirty="0"/>
              <a:t>Game</a:t>
            </a:r>
          </a:p>
          <a:p>
            <a:pPr marL="285750" indent="-285750">
              <a:buFontTx/>
              <a:buChar char="-"/>
            </a:pPr>
            <a:r>
              <a:rPr lang="en-AU" dirty="0"/>
              <a:t>Bidding and making a contract worth </a:t>
            </a:r>
            <a:r>
              <a:rPr lang="en-AU" b="1" dirty="0"/>
              <a:t>100 points</a:t>
            </a:r>
            <a:r>
              <a:rPr lang="en-AU" dirty="0"/>
              <a:t> or more (see above)</a:t>
            </a:r>
          </a:p>
          <a:p>
            <a:pPr marL="285750" indent="-285750">
              <a:buFontTx/>
              <a:buChar char="-"/>
            </a:pPr>
            <a:r>
              <a:rPr lang="en-AU" dirty="0"/>
              <a:t>Scores </a:t>
            </a:r>
            <a:r>
              <a:rPr lang="en-AU" b="1" dirty="0"/>
              <a:t>300 bonus points </a:t>
            </a:r>
            <a:r>
              <a:rPr lang="en-AU" dirty="0"/>
              <a:t>if not vulnerable and </a:t>
            </a:r>
            <a:r>
              <a:rPr lang="en-AU" b="1" dirty="0"/>
              <a:t>500 bonus points </a:t>
            </a:r>
            <a:r>
              <a:rPr lang="en-AU" dirty="0"/>
              <a:t>if vulnerable</a:t>
            </a:r>
          </a:p>
          <a:p>
            <a:pPr marL="285750" indent="-285750">
              <a:buFontTx/>
              <a:buChar char="-"/>
            </a:pPr>
            <a:r>
              <a:rPr lang="en-AU" dirty="0"/>
              <a:t>Your team generally needs a certain number of points to make game</a:t>
            </a:r>
          </a:p>
        </p:txBody>
      </p:sp>
      <p:pic>
        <p:nvPicPr>
          <p:cNvPr id="11" name="Picture 10">
            <a:extLst>
              <a:ext uri="{FF2B5EF4-FFF2-40B4-BE49-F238E27FC236}">
                <a16:creationId xmlns:a16="http://schemas.microsoft.com/office/drawing/2014/main" id="{F539B005-EE5E-A6B1-771B-6633D605D5CD}"/>
              </a:ext>
            </a:extLst>
          </p:cNvPr>
          <p:cNvPicPr>
            <a:picLocks noChangeAspect="1"/>
          </p:cNvPicPr>
          <p:nvPr/>
        </p:nvPicPr>
        <p:blipFill>
          <a:blip r:embed="rId4"/>
          <a:stretch>
            <a:fillRect/>
          </a:stretch>
        </p:blipFill>
        <p:spPr>
          <a:xfrm>
            <a:off x="6067960" y="2595716"/>
            <a:ext cx="4282831" cy="3784095"/>
          </a:xfrm>
          <a:prstGeom prst="rect">
            <a:avLst/>
          </a:prstGeom>
        </p:spPr>
      </p:pic>
    </p:spTree>
    <p:extLst>
      <p:ext uri="{BB962C8B-B14F-4D97-AF65-F5344CB8AC3E}">
        <p14:creationId xmlns:p14="http://schemas.microsoft.com/office/powerpoint/2010/main" val="1866141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07195FFE-7E85-CC2B-DEC2-928A03AE2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BB8D18-54AC-5253-2800-15CAFB2BDF20}"/>
              </a:ext>
            </a:extLst>
          </p:cNvPr>
          <p:cNvSpPr>
            <a:spLocks noGrp="1"/>
          </p:cNvSpPr>
          <p:nvPr>
            <p:ph type="title"/>
          </p:nvPr>
        </p:nvSpPr>
        <p:spPr>
          <a:xfrm>
            <a:off x="-1" y="0"/>
            <a:ext cx="12192001" cy="769620"/>
          </a:xfrm>
        </p:spPr>
        <p:txBody>
          <a:bodyPr>
            <a:normAutofit/>
          </a:bodyPr>
          <a:lstStyle/>
          <a:p>
            <a:r>
              <a:rPr lang="en-AU" sz="3600" dirty="0"/>
              <a:t>MBC Introduction to Bridge </a:t>
            </a:r>
            <a:r>
              <a:rPr lang="en-AU" sz="2400" dirty="0"/>
              <a:t>– Ch3. Fit then Game: opener’s re-evaluation</a:t>
            </a:r>
          </a:p>
        </p:txBody>
      </p:sp>
      <p:pic>
        <p:nvPicPr>
          <p:cNvPr id="4" name="Picture 3">
            <a:extLst>
              <a:ext uri="{FF2B5EF4-FFF2-40B4-BE49-F238E27FC236}">
                <a16:creationId xmlns:a16="http://schemas.microsoft.com/office/drawing/2014/main" id="{D02425EF-B1C2-E6E3-C9FF-3F564893671E}"/>
              </a:ext>
            </a:extLst>
          </p:cNvPr>
          <p:cNvPicPr>
            <a:picLocks noChangeAspect="1"/>
          </p:cNvPicPr>
          <p:nvPr/>
        </p:nvPicPr>
        <p:blipFill>
          <a:blip r:embed="rId3"/>
          <a:stretch>
            <a:fillRect/>
          </a:stretch>
        </p:blipFill>
        <p:spPr>
          <a:xfrm>
            <a:off x="107873" y="1729590"/>
            <a:ext cx="449619" cy="3398815"/>
          </a:xfrm>
          <a:prstGeom prst="rect">
            <a:avLst/>
          </a:prstGeom>
        </p:spPr>
      </p:pic>
      <p:sp>
        <p:nvSpPr>
          <p:cNvPr id="5" name="TextBox 4">
            <a:extLst>
              <a:ext uri="{FF2B5EF4-FFF2-40B4-BE49-F238E27FC236}">
                <a16:creationId xmlns:a16="http://schemas.microsoft.com/office/drawing/2014/main" id="{25568EE8-EAA3-BFA0-3F9F-D8DB4D132278}"/>
              </a:ext>
            </a:extLst>
          </p:cNvPr>
          <p:cNvSpPr txBox="1"/>
          <p:nvPr/>
        </p:nvSpPr>
        <p:spPr>
          <a:xfrm>
            <a:off x="0" y="6488668"/>
            <a:ext cx="1114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a:t>
            </a:r>
          </a:p>
        </p:txBody>
      </p:sp>
      <p:sp>
        <p:nvSpPr>
          <p:cNvPr id="8" name="TextBox 7">
            <a:extLst>
              <a:ext uri="{FF2B5EF4-FFF2-40B4-BE49-F238E27FC236}">
                <a16:creationId xmlns:a16="http://schemas.microsoft.com/office/drawing/2014/main" id="{16379591-2A7B-B9FE-25D2-F3A1E9EC8C38}"/>
              </a:ext>
            </a:extLst>
          </p:cNvPr>
          <p:cNvSpPr txBox="1"/>
          <p:nvPr/>
        </p:nvSpPr>
        <p:spPr>
          <a:xfrm>
            <a:off x="1195754" y="786128"/>
            <a:ext cx="9995877"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If there is a fit,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opener</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should also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re-evaluate her hand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with shortage points to determine her total points:</a:t>
            </a:r>
          </a:p>
        </p:txBody>
      </p:sp>
      <p:sp>
        <p:nvSpPr>
          <p:cNvPr id="9" name="TextBox 8">
            <a:extLst>
              <a:ext uri="{FF2B5EF4-FFF2-40B4-BE49-F238E27FC236}">
                <a16:creationId xmlns:a16="http://schemas.microsoft.com/office/drawing/2014/main" id="{63F6C0B6-6F8A-5404-1C6F-F4A6B67BF0E8}"/>
              </a:ext>
            </a:extLst>
          </p:cNvPr>
          <p:cNvSpPr txBox="1"/>
          <p:nvPr/>
        </p:nvSpPr>
        <p:spPr>
          <a:xfrm>
            <a:off x="8199373" y="1833362"/>
            <a:ext cx="3332227"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You open 1</a:t>
            </a:r>
            <a:r>
              <a:rPr lang="en-AU" sz="1800" dirty="0">
                <a:solidFill>
                  <a:srgbClr val="FF0000"/>
                </a:solidFill>
                <a:latin typeface="+mn-lt"/>
                <a:cs typeface="Arial" panose="020B0604020202020204" pitchFamily="34" charset="0"/>
              </a:rPr>
              <a: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partner bids 2</a:t>
            </a:r>
            <a:r>
              <a:rPr lang="en-AU" sz="1800" dirty="0">
                <a:solidFill>
                  <a:srgbClr val="FF0000"/>
                </a:solidFill>
                <a:latin typeface="+mn-lt"/>
                <a:cs typeface="Arial" panose="020B0604020202020204" pitchFamily="34" charset="0"/>
              </a:rPr>
              <a:t>♥</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what do you bid now ?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pg</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30 3.2)</a:t>
            </a:r>
          </a:p>
        </p:txBody>
      </p:sp>
      <p:graphicFrame>
        <p:nvGraphicFramePr>
          <p:cNvPr id="11" name="Table 10">
            <a:extLst>
              <a:ext uri="{FF2B5EF4-FFF2-40B4-BE49-F238E27FC236}">
                <a16:creationId xmlns:a16="http://schemas.microsoft.com/office/drawing/2014/main" id="{14F21BE5-FFF9-1C1E-52C2-82DBB24FAC8B}"/>
              </a:ext>
            </a:extLst>
          </p:cNvPr>
          <p:cNvGraphicFramePr>
            <a:graphicFrameLocks noGrp="1"/>
          </p:cNvGraphicFramePr>
          <p:nvPr>
            <p:extLst>
              <p:ext uri="{D42A27DB-BD31-4B8C-83A1-F6EECF244321}">
                <p14:modId xmlns:p14="http://schemas.microsoft.com/office/powerpoint/2010/main" val="3946402754"/>
              </p:ext>
            </p:extLst>
          </p:nvPr>
        </p:nvGraphicFramePr>
        <p:xfrm>
          <a:off x="1544574" y="1662439"/>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207272">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6 5</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7 6 3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a:t>
                      </a:r>
                      <a:r>
                        <a:rPr lang="en-AU" sz="1800" dirty="0">
                          <a:latin typeface="+mn-lt"/>
                          <a:cs typeface="Arial" panose="020B0604020202020204" pitchFamily="34" charset="0"/>
                        </a:rPr>
                        <a:t>8 2</a:t>
                      </a:r>
                    </a:p>
                    <a:p>
                      <a:r>
                        <a:rPr lang="en-AU" sz="1800" dirty="0">
                          <a:latin typeface="+mn-lt"/>
                          <a:cs typeface="Arial" panose="020B0604020202020204" pitchFamily="34" charset="0"/>
                        </a:rPr>
                        <a:t>♣ 5 3</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a:t>
                      </a:r>
                      <a:r>
                        <a:rPr lang="en-AU" sz="1800" dirty="0">
                          <a:latin typeface="+mn-lt"/>
                          <a:cs typeface="Arial" panose="020B0604020202020204" pitchFamily="34" charset="0"/>
                        </a:rPr>
                        <a:t> 6 2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9 4 3 2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8 7 4</a:t>
                      </a:r>
                    </a:p>
                    <a:p>
                      <a:r>
                        <a:rPr lang="en-AU" sz="1800" dirty="0">
                          <a:latin typeface="+mn-lt"/>
                          <a:cs typeface="Arial" panose="020B0604020202020204" pitchFamily="34" charset="0"/>
                        </a:rPr>
                        <a:t>♣ </a:t>
                      </a:r>
                      <a:endParaRPr lang="en-AU" sz="1800" dirty="0">
                        <a:latin typeface="+mn-lt"/>
                      </a:endParaRPr>
                    </a:p>
                  </a:txBody>
                  <a:tcPr/>
                </a:tc>
                <a:tc>
                  <a:txBody>
                    <a:bodyPr/>
                    <a:lstStyle/>
                    <a:p>
                      <a:r>
                        <a:rPr lang="en-AU" sz="1800" dirty="0">
                          <a:latin typeface="+mn-lt"/>
                          <a:cs typeface="Arial" panose="020B0604020202020204" pitchFamily="34" charset="0"/>
                        </a:rPr>
                        <a:t>♠</a:t>
                      </a:r>
                      <a:r>
                        <a:rPr lang="en-AU" sz="1800" b="1" dirty="0">
                          <a:latin typeface="+mn-lt"/>
                          <a:cs typeface="Arial" panose="020B0604020202020204" pitchFamily="34" charset="0"/>
                        </a:rPr>
                        <a:t> J  </a:t>
                      </a:r>
                      <a:r>
                        <a:rPr lang="en-AU" sz="1800" dirty="0">
                          <a:latin typeface="+mn-lt"/>
                          <a:cs typeface="Arial" panose="020B0604020202020204" pitchFamily="34" charset="0"/>
                        </a:rPr>
                        <a:t>5 3 2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J  </a:t>
                      </a:r>
                      <a:r>
                        <a:rPr lang="en-AU" sz="1800" dirty="0">
                          <a:latin typeface="+mn-lt"/>
                          <a:cs typeface="Arial" panose="020B0604020202020204" pitchFamily="34" charset="0"/>
                        </a:rPr>
                        <a:t>8 6</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3</a:t>
                      </a:r>
                    </a:p>
                    <a:p>
                      <a:r>
                        <a:rPr lang="en-AU" sz="1800" dirty="0">
                          <a:latin typeface="+mn-lt"/>
                          <a:cs typeface="Arial" panose="020B0604020202020204" pitchFamily="34" charset="0"/>
                        </a:rPr>
                        <a:t>♣ 9 6</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7 2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9 7 3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a:t>
                      </a:r>
                    </a:p>
                    <a:p>
                      <a:r>
                        <a:rPr lang="en-AU" sz="1800" dirty="0">
                          <a:latin typeface="+mn-lt"/>
                          <a:cs typeface="Arial" panose="020B0604020202020204" pitchFamily="34" charset="0"/>
                        </a:rPr>
                        <a:t>♣ </a:t>
                      </a:r>
                      <a:r>
                        <a:rPr lang="en-AU" sz="1800" b="1" dirty="0">
                          <a:latin typeface="+mn-lt"/>
                          <a:cs typeface="Arial" panose="020B0604020202020204" pitchFamily="34" charset="0"/>
                        </a:rPr>
                        <a:t>A K Q  </a:t>
                      </a:r>
                      <a:r>
                        <a:rPr lang="en-AU" sz="1800" dirty="0">
                          <a:latin typeface="+mn-lt"/>
                          <a:cs typeface="Arial" panose="020B0604020202020204" pitchFamily="34" charset="0"/>
                        </a:rPr>
                        <a:t>3</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6" name="Table 15">
            <a:extLst>
              <a:ext uri="{FF2B5EF4-FFF2-40B4-BE49-F238E27FC236}">
                <a16:creationId xmlns:a16="http://schemas.microsoft.com/office/drawing/2014/main" id="{BB92F718-BBB2-7AFC-55ED-20CD7618D549}"/>
              </a:ext>
            </a:extLst>
          </p:cNvPr>
          <p:cNvGraphicFramePr>
            <a:graphicFrameLocks noGrp="1"/>
          </p:cNvGraphicFramePr>
          <p:nvPr>
            <p:extLst>
              <p:ext uri="{D42A27DB-BD31-4B8C-83A1-F6EECF244321}">
                <p14:modId xmlns:p14="http://schemas.microsoft.com/office/powerpoint/2010/main" val="3775816316"/>
              </p:ext>
            </p:extLst>
          </p:nvPr>
        </p:nvGraphicFramePr>
        <p:xfrm>
          <a:off x="3942079" y="4273802"/>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207272">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K  </a:t>
                      </a:r>
                      <a:r>
                        <a:rPr lang="en-AU" sz="1800" dirty="0">
                          <a:latin typeface="+mn-lt"/>
                          <a:cs typeface="Arial" panose="020B0604020202020204" pitchFamily="34" charset="0"/>
                        </a:rPr>
                        <a:t>8 2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8 7 6 3 2</a:t>
                      </a:r>
                    </a:p>
                    <a:p>
                      <a:r>
                        <a:rPr lang="en-AU" sz="1800" dirty="0">
                          <a:latin typeface="+mn-lt"/>
                          <a:cs typeface="Arial" panose="020B0604020202020204" pitchFamily="34" charset="0"/>
                        </a:rPr>
                        <a:t>♣ 9 6</a:t>
                      </a:r>
                      <a:endParaRPr lang="en-AU" sz="1800" dirty="0">
                        <a:latin typeface="+mn-lt"/>
                      </a:endParaRPr>
                    </a:p>
                  </a:txBody>
                  <a:tcPr/>
                </a:tc>
                <a:tc>
                  <a:txBody>
                    <a:bodyPr/>
                    <a:lstStyle/>
                    <a:p>
                      <a:r>
                        <a:rPr lang="en-AU" sz="1800" dirty="0">
                          <a:latin typeface="+mn-lt"/>
                          <a:cs typeface="Arial" panose="020B0604020202020204" pitchFamily="34" charset="0"/>
                        </a:rPr>
                        <a:t>♠ 5 3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4</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8 7 4 3</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7</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10 9 8 5</a:t>
                      </a: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8 4</a:t>
                      </a:r>
                      <a:endParaRPr lang="en-AU" sz="1800" dirty="0">
                        <a:latin typeface="+mn-lt"/>
                      </a:endParaRPr>
                    </a:p>
                  </a:txBody>
                  <a:tcPr/>
                </a:tc>
                <a:tc>
                  <a:txBody>
                    <a:bodyPr/>
                    <a:lstStyle/>
                    <a:p>
                      <a:r>
                        <a:rPr lang="en-AU" sz="1800" dirty="0">
                          <a:latin typeface="+mn-lt"/>
                          <a:cs typeface="Arial" panose="020B0604020202020204" pitchFamily="34" charset="0"/>
                        </a:rPr>
                        <a:t>♠</a:t>
                      </a:r>
                      <a:r>
                        <a:rPr lang="en-AU" sz="1800" b="1" dirty="0">
                          <a:latin typeface="+mn-lt"/>
                          <a:cs typeface="Arial" panose="020B0604020202020204" pitchFamily="34" charset="0"/>
                        </a:rPr>
                        <a:t> J  </a:t>
                      </a:r>
                      <a:r>
                        <a:rPr lang="en-AU" sz="1800" dirty="0">
                          <a:latin typeface="+mn-lt"/>
                          <a:cs typeface="Arial" panose="020B0604020202020204" pitchFamily="34" charset="0"/>
                        </a:rPr>
                        <a:t>5 3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7 3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10 9 4</a:t>
                      </a:r>
                    </a:p>
                    <a:p>
                      <a:r>
                        <a:rPr lang="en-AU" sz="1800" dirty="0">
                          <a:latin typeface="+mn-lt"/>
                          <a:cs typeface="Arial" panose="020B0604020202020204" pitchFamily="34" charset="0"/>
                        </a:rPr>
                        <a:t>♣ 10 7 4</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7" name="TextBox 16">
            <a:extLst>
              <a:ext uri="{FF2B5EF4-FFF2-40B4-BE49-F238E27FC236}">
                <a16:creationId xmlns:a16="http://schemas.microsoft.com/office/drawing/2014/main" id="{94B9AA59-D5EA-A456-514D-9AFCF617F85A}"/>
              </a:ext>
            </a:extLst>
          </p:cNvPr>
          <p:cNvSpPr txBox="1"/>
          <p:nvPr/>
        </p:nvSpPr>
        <p:spPr>
          <a:xfrm>
            <a:off x="1114985" y="4304890"/>
            <a:ext cx="2675206"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Partner opens 1</a:t>
            </a:r>
            <a:r>
              <a:rPr lang="en-AU" sz="1800" dirty="0">
                <a:latin typeface="+mn-lt"/>
                <a:cs typeface="Arial" panose="020B0604020202020204" pitchFamily="34" charset="0"/>
              </a:rPr>
              <a:t>♠</a:t>
            </a:r>
            <a:r>
              <a:rPr lang="en-AU" dirty="0">
                <a:solidFill>
                  <a:prstClr val="black"/>
                </a:solidFill>
                <a:latin typeface="Calibri" panose="020F0502020204030204"/>
              </a:rPr>
              <a:t> what do you respond</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pg</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32 #1)</a:t>
            </a:r>
          </a:p>
        </p:txBody>
      </p:sp>
    </p:spTree>
    <p:extLst>
      <p:ext uri="{BB962C8B-B14F-4D97-AF65-F5344CB8AC3E}">
        <p14:creationId xmlns:p14="http://schemas.microsoft.com/office/powerpoint/2010/main" val="194261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3D312F45-530A-3549-E636-2215DB7EB7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933A6-EBC1-32CF-4F4E-675470F2CE1A}"/>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Ch3. Bidding: Responder’s </a:t>
            </a:r>
            <a:r>
              <a:rPr lang="en-AU" sz="2800" b="1" dirty="0"/>
              <a:t>1-lvl Options</a:t>
            </a:r>
          </a:p>
        </p:txBody>
      </p:sp>
      <p:pic>
        <p:nvPicPr>
          <p:cNvPr id="4" name="Picture 3">
            <a:extLst>
              <a:ext uri="{FF2B5EF4-FFF2-40B4-BE49-F238E27FC236}">
                <a16:creationId xmlns:a16="http://schemas.microsoft.com/office/drawing/2014/main" id="{45AAFD67-C081-FF59-62AC-5A1D4CEADCDA}"/>
              </a:ext>
            </a:extLst>
          </p:cNvPr>
          <p:cNvPicPr>
            <a:picLocks noChangeAspect="1"/>
          </p:cNvPicPr>
          <p:nvPr/>
        </p:nvPicPr>
        <p:blipFill>
          <a:blip r:embed="rId3"/>
          <a:stretch>
            <a:fillRect/>
          </a:stretch>
        </p:blipFill>
        <p:spPr>
          <a:xfrm>
            <a:off x="11611074" y="1729592"/>
            <a:ext cx="449619" cy="3398815"/>
          </a:xfrm>
          <a:prstGeom prst="rect">
            <a:avLst/>
          </a:prstGeom>
        </p:spPr>
      </p:pic>
      <p:sp>
        <p:nvSpPr>
          <p:cNvPr id="5" name="TextBox 4">
            <a:extLst>
              <a:ext uri="{FF2B5EF4-FFF2-40B4-BE49-F238E27FC236}">
                <a16:creationId xmlns:a16="http://schemas.microsoft.com/office/drawing/2014/main" id="{4694922F-C0C3-A07D-63AB-3B31BAF586ED}"/>
              </a:ext>
            </a:extLst>
          </p:cNvPr>
          <p:cNvSpPr txBox="1"/>
          <p:nvPr/>
        </p:nvSpPr>
        <p:spPr>
          <a:xfrm>
            <a:off x="0" y="6488668"/>
            <a:ext cx="1114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a:t>
            </a:r>
          </a:p>
        </p:txBody>
      </p:sp>
      <p:graphicFrame>
        <p:nvGraphicFramePr>
          <p:cNvPr id="6" name="Table 5">
            <a:extLst>
              <a:ext uri="{FF2B5EF4-FFF2-40B4-BE49-F238E27FC236}">
                <a16:creationId xmlns:a16="http://schemas.microsoft.com/office/drawing/2014/main" id="{9F18F97A-481B-2E17-4D66-16E6E6A7B3CB}"/>
              </a:ext>
            </a:extLst>
          </p:cNvPr>
          <p:cNvGraphicFramePr>
            <a:graphicFrameLocks noGrp="1"/>
          </p:cNvGraphicFramePr>
          <p:nvPr>
            <p:extLst>
              <p:ext uri="{D42A27DB-BD31-4B8C-83A1-F6EECF244321}">
                <p14:modId xmlns:p14="http://schemas.microsoft.com/office/powerpoint/2010/main" val="1038162238"/>
              </p:ext>
            </p:extLst>
          </p:nvPr>
        </p:nvGraphicFramePr>
        <p:xfrm>
          <a:off x="557492" y="2452765"/>
          <a:ext cx="10591800" cy="3119120"/>
        </p:xfrm>
        <a:graphic>
          <a:graphicData uri="http://schemas.openxmlformats.org/drawingml/2006/table">
            <a:tbl>
              <a:tblPr firstRow="1" bandRow="1">
                <a:tableStyleId>{5C22544A-7EE6-4342-B048-85BDC9FD1C3A}</a:tableStyleId>
              </a:tblPr>
              <a:tblGrid>
                <a:gridCol w="3443317">
                  <a:extLst>
                    <a:ext uri="{9D8B030D-6E8A-4147-A177-3AD203B41FA5}">
                      <a16:colId xmlns:a16="http://schemas.microsoft.com/office/drawing/2014/main" val="709479802"/>
                    </a:ext>
                  </a:extLst>
                </a:gridCol>
                <a:gridCol w="3795683">
                  <a:extLst>
                    <a:ext uri="{9D8B030D-6E8A-4147-A177-3AD203B41FA5}">
                      <a16:colId xmlns:a16="http://schemas.microsoft.com/office/drawing/2014/main" val="1034303766"/>
                    </a:ext>
                  </a:extLst>
                </a:gridCol>
                <a:gridCol w="3352800">
                  <a:extLst>
                    <a:ext uri="{9D8B030D-6E8A-4147-A177-3AD203B41FA5}">
                      <a16:colId xmlns:a16="http://schemas.microsoft.com/office/drawing/2014/main" val="3393055407"/>
                    </a:ext>
                  </a:extLst>
                </a:gridCol>
              </a:tblGrid>
              <a:tr h="370840">
                <a:tc>
                  <a:txBody>
                    <a:bodyPr/>
                    <a:lstStyle/>
                    <a:p>
                      <a:r>
                        <a:rPr lang="en-AU" dirty="0"/>
                        <a:t>You have a fit with Opener</a:t>
                      </a:r>
                    </a:p>
                  </a:txBody>
                  <a:tcPr/>
                </a:tc>
                <a:tc>
                  <a:txBody>
                    <a:bodyPr/>
                    <a:lstStyle/>
                    <a:p>
                      <a:r>
                        <a:rPr lang="en-AU" dirty="0"/>
                        <a:t>No fit – balanced</a:t>
                      </a:r>
                    </a:p>
                  </a:txBody>
                  <a:tcPr/>
                </a:tc>
                <a:tc>
                  <a:txBody>
                    <a:bodyPr/>
                    <a:lstStyle/>
                    <a:p>
                      <a:r>
                        <a:rPr lang="en-AU" dirty="0"/>
                        <a:t>No fit – 4+M</a:t>
                      </a:r>
                    </a:p>
                  </a:txBody>
                  <a:tcPr/>
                </a:tc>
                <a:extLst>
                  <a:ext uri="{0D108BD9-81ED-4DB2-BD59-A6C34878D82A}">
                    <a16:rowId xmlns:a16="http://schemas.microsoft.com/office/drawing/2014/main" val="3966421794"/>
                  </a:ext>
                </a:extLst>
              </a:tr>
              <a:tr h="370840">
                <a:tc>
                  <a:txBody>
                    <a:bodyPr/>
                    <a:lstStyle/>
                    <a:p>
                      <a:r>
                        <a:rPr lang="en-AU" dirty="0"/>
                        <a:t>Re-evaluate your hand</a:t>
                      </a:r>
                    </a:p>
                    <a:p>
                      <a:r>
                        <a:rPr lang="en-AU" dirty="0"/>
                        <a:t>NOTE: these are bids </a:t>
                      </a:r>
                      <a:r>
                        <a:rPr lang="en-AU" b="1" dirty="0"/>
                        <a:t>LIMIT </a:t>
                      </a:r>
                      <a:r>
                        <a:rPr lang="en-AU" b="0" dirty="0"/>
                        <a:t>your hand.  Bid the correct level.</a:t>
                      </a:r>
                    </a:p>
                  </a:txBody>
                  <a:tcPr/>
                </a:tc>
                <a:tc>
                  <a:txBody>
                    <a:bodyPr/>
                    <a:lstStyle/>
                    <a:p>
                      <a:r>
                        <a:rPr lang="en-AU" dirty="0"/>
                        <a:t>With no biddable 4+M at the one level and a balanced sort of hand</a:t>
                      </a:r>
                    </a:p>
                    <a:p>
                      <a:r>
                        <a:rPr lang="en-AU" dirty="0"/>
                        <a:t>NOTE: these bids </a:t>
                      </a:r>
                      <a:r>
                        <a:rPr lang="en-AU" b="1" dirty="0"/>
                        <a:t>LIMIT</a:t>
                      </a:r>
                      <a:r>
                        <a:rPr lang="en-AU" dirty="0"/>
                        <a:t> your hand. Bid the correct level</a:t>
                      </a:r>
                    </a:p>
                  </a:txBody>
                  <a:tcPr/>
                </a:tc>
                <a:tc>
                  <a:txBody>
                    <a:bodyPr/>
                    <a:lstStyle/>
                    <a:p>
                      <a:r>
                        <a:rPr lang="en-AU" dirty="0"/>
                        <a:t>With a 4+M which you can bid at the 1 level</a:t>
                      </a:r>
                    </a:p>
                    <a:p>
                      <a:r>
                        <a:rPr lang="en-AU" dirty="0"/>
                        <a:t>NOTE: these bids do </a:t>
                      </a:r>
                      <a:r>
                        <a:rPr lang="en-AU" b="1" dirty="0"/>
                        <a:t>NOT</a:t>
                      </a:r>
                      <a:r>
                        <a:rPr lang="en-AU" dirty="0"/>
                        <a:t> limit hand</a:t>
                      </a:r>
                    </a:p>
                  </a:txBody>
                  <a:tcPr/>
                </a:tc>
                <a:extLst>
                  <a:ext uri="{0D108BD9-81ED-4DB2-BD59-A6C34878D82A}">
                    <a16:rowId xmlns:a16="http://schemas.microsoft.com/office/drawing/2014/main" val="1354358875"/>
                  </a:ext>
                </a:extLst>
              </a:tr>
              <a:tr h="370840">
                <a:tc>
                  <a:txBody>
                    <a:bodyPr/>
                    <a:lstStyle/>
                    <a:p>
                      <a:r>
                        <a:rPr lang="en-AU" dirty="0"/>
                        <a:t>0-5 TP: pass</a:t>
                      </a:r>
                    </a:p>
                    <a:p>
                      <a:r>
                        <a:rPr lang="en-AU" dirty="0"/>
                        <a:t>6-9 TP: Raise one level</a:t>
                      </a:r>
                    </a:p>
                    <a:p>
                      <a:r>
                        <a:rPr lang="en-AU" dirty="0"/>
                        <a:t>10-12 TP: </a:t>
                      </a:r>
                      <a:r>
                        <a:rPr lang="en-AU" b="1" dirty="0"/>
                        <a:t>invite</a:t>
                      </a:r>
                      <a:r>
                        <a:rPr lang="en-AU" dirty="0"/>
                        <a:t> to game</a:t>
                      </a:r>
                    </a:p>
                    <a:p>
                      <a:r>
                        <a:rPr lang="en-AU" dirty="0"/>
                        <a:t>13+TP: bid game</a:t>
                      </a:r>
                    </a:p>
                  </a:txBody>
                  <a:tcPr/>
                </a:tc>
                <a:tc>
                  <a:txBody>
                    <a:bodyPr/>
                    <a:lstStyle/>
                    <a:p>
                      <a:r>
                        <a:rPr lang="en-AU" dirty="0"/>
                        <a:t>0-5 HCP: pass</a:t>
                      </a:r>
                    </a:p>
                    <a:p>
                      <a:r>
                        <a:rPr lang="en-AU" dirty="0"/>
                        <a:t>6-10 HCP: 1NT*</a:t>
                      </a:r>
                    </a:p>
                    <a:p>
                      <a:r>
                        <a:rPr lang="en-AU" dirty="0"/>
                        <a:t>11-12 HCP: 2NT*</a:t>
                      </a:r>
                    </a:p>
                    <a:p>
                      <a:r>
                        <a:rPr lang="en-AU" dirty="0"/>
                        <a:t>13+ HCP: 3NT</a:t>
                      </a:r>
                    </a:p>
                  </a:txBody>
                  <a:tcPr/>
                </a:tc>
                <a:tc>
                  <a:txBody>
                    <a:bodyPr/>
                    <a:lstStyle/>
                    <a:p>
                      <a:r>
                        <a:rPr lang="en-AU" dirty="0"/>
                        <a:t>0-5 HCP: pass</a:t>
                      </a:r>
                    </a:p>
                    <a:p>
                      <a:r>
                        <a:rPr lang="en-AU" dirty="0"/>
                        <a:t>6+ HCP: bid 1M*</a:t>
                      </a:r>
                    </a:p>
                  </a:txBody>
                  <a:tcPr/>
                </a:tc>
                <a:extLst>
                  <a:ext uri="{0D108BD9-81ED-4DB2-BD59-A6C34878D82A}">
                    <a16:rowId xmlns:a16="http://schemas.microsoft.com/office/drawing/2014/main" val="952588920"/>
                  </a:ext>
                </a:extLst>
              </a:tr>
              <a:tr h="370840">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887270531"/>
                  </a:ext>
                </a:extLst>
              </a:tr>
            </a:tbl>
          </a:graphicData>
        </a:graphic>
      </p:graphicFrame>
      <p:sp>
        <p:nvSpPr>
          <p:cNvPr id="3" name="TextBox 2">
            <a:extLst>
              <a:ext uri="{FF2B5EF4-FFF2-40B4-BE49-F238E27FC236}">
                <a16:creationId xmlns:a16="http://schemas.microsoft.com/office/drawing/2014/main" id="{D38A7AAA-17F5-B796-4A98-11946FAFD552}"/>
              </a:ext>
            </a:extLst>
          </p:cNvPr>
          <p:cNvSpPr txBox="1"/>
          <p:nvPr/>
        </p:nvSpPr>
        <p:spPr>
          <a:xfrm>
            <a:off x="557492" y="1288027"/>
            <a:ext cx="10591800" cy="646331"/>
          </a:xfrm>
          <a:prstGeom prst="rect">
            <a:avLst/>
          </a:prstGeom>
          <a:noFill/>
        </p:spPr>
        <p:txBody>
          <a:bodyPr wrap="square" rtlCol="0">
            <a:spAutoFit/>
          </a:bodyPr>
          <a:lstStyle/>
          <a:p>
            <a:r>
              <a:rPr lang="en-AU" dirty="0"/>
              <a:t>The table below outlines Responder’s bidding options at the 1-level.  Next week we expand this to talk about bidding at the 2-level</a:t>
            </a:r>
          </a:p>
        </p:txBody>
      </p:sp>
    </p:spTree>
    <p:extLst>
      <p:ext uri="{BB962C8B-B14F-4D97-AF65-F5344CB8AC3E}">
        <p14:creationId xmlns:p14="http://schemas.microsoft.com/office/powerpoint/2010/main" val="3845991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7BFBADD7-AC2A-8D77-1857-8656BC44A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32FA8-942F-8443-BFBA-C56391B7A5DA}"/>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Ch3. Bidding: Pty Ltd ?</a:t>
            </a:r>
            <a:endParaRPr lang="en-AU" sz="2800" b="1" dirty="0"/>
          </a:p>
        </p:txBody>
      </p:sp>
      <p:pic>
        <p:nvPicPr>
          <p:cNvPr id="4" name="Picture 3">
            <a:extLst>
              <a:ext uri="{FF2B5EF4-FFF2-40B4-BE49-F238E27FC236}">
                <a16:creationId xmlns:a16="http://schemas.microsoft.com/office/drawing/2014/main" id="{659D7B76-0D54-9826-D4DB-97B19BD035AE}"/>
              </a:ext>
            </a:extLst>
          </p:cNvPr>
          <p:cNvPicPr>
            <a:picLocks noChangeAspect="1"/>
          </p:cNvPicPr>
          <p:nvPr/>
        </p:nvPicPr>
        <p:blipFill>
          <a:blip r:embed="rId3"/>
          <a:stretch>
            <a:fillRect/>
          </a:stretch>
        </p:blipFill>
        <p:spPr>
          <a:xfrm>
            <a:off x="11611074" y="1729592"/>
            <a:ext cx="449619" cy="3398815"/>
          </a:xfrm>
          <a:prstGeom prst="rect">
            <a:avLst/>
          </a:prstGeom>
        </p:spPr>
      </p:pic>
      <p:sp>
        <p:nvSpPr>
          <p:cNvPr id="5" name="TextBox 4">
            <a:extLst>
              <a:ext uri="{FF2B5EF4-FFF2-40B4-BE49-F238E27FC236}">
                <a16:creationId xmlns:a16="http://schemas.microsoft.com/office/drawing/2014/main" id="{65E71857-F8C7-1D16-1B16-CCFD33B0C5B2}"/>
              </a:ext>
            </a:extLst>
          </p:cNvPr>
          <p:cNvSpPr txBox="1"/>
          <p:nvPr/>
        </p:nvSpPr>
        <p:spPr>
          <a:xfrm>
            <a:off x="0" y="6488668"/>
            <a:ext cx="1114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a:t>
            </a:r>
          </a:p>
        </p:txBody>
      </p:sp>
      <p:graphicFrame>
        <p:nvGraphicFramePr>
          <p:cNvPr id="6" name="Table 5">
            <a:extLst>
              <a:ext uri="{FF2B5EF4-FFF2-40B4-BE49-F238E27FC236}">
                <a16:creationId xmlns:a16="http://schemas.microsoft.com/office/drawing/2014/main" id="{8CF687A0-ABE8-C083-B002-138C5E63BCE0}"/>
              </a:ext>
            </a:extLst>
          </p:cNvPr>
          <p:cNvGraphicFramePr>
            <a:graphicFrameLocks noGrp="1"/>
          </p:cNvGraphicFramePr>
          <p:nvPr>
            <p:extLst>
              <p:ext uri="{D42A27DB-BD31-4B8C-83A1-F6EECF244321}">
                <p14:modId xmlns:p14="http://schemas.microsoft.com/office/powerpoint/2010/main" val="3629139076"/>
              </p:ext>
            </p:extLst>
          </p:nvPr>
        </p:nvGraphicFramePr>
        <p:xfrm>
          <a:off x="920099" y="1144227"/>
          <a:ext cx="9910811" cy="3235960"/>
        </p:xfrm>
        <a:graphic>
          <a:graphicData uri="http://schemas.openxmlformats.org/drawingml/2006/table">
            <a:tbl>
              <a:tblPr firstRow="1" bandRow="1">
                <a:tableStyleId>{5C22544A-7EE6-4342-B048-85BDC9FD1C3A}</a:tableStyleId>
              </a:tblPr>
              <a:tblGrid>
                <a:gridCol w="4613598">
                  <a:extLst>
                    <a:ext uri="{9D8B030D-6E8A-4147-A177-3AD203B41FA5}">
                      <a16:colId xmlns:a16="http://schemas.microsoft.com/office/drawing/2014/main" val="709479802"/>
                    </a:ext>
                  </a:extLst>
                </a:gridCol>
                <a:gridCol w="5297213">
                  <a:extLst>
                    <a:ext uri="{9D8B030D-6E8A-4147-A177-3AD203B41FA5}">
                      <a16:colId xmlns:a16="http://schemas.microsoft.com/office/drawing/2014/main" val="1034303766"/>
                    </a:ext>
                  </a:extLst>
                </a:gridCol>
              </a:tblGrid>
              <a:tr h="370840">
                <a:tc>
                  <a:txBody>
                    <a:bodyPr/>
                    <a:lstStyle/>
                    <a:p>
                      <a:r>
                        <a:rPr lang="en-AU" dirty="0"/>
                        <a:t>Bidding</a:t>
                      </a:r>
                    </a:p>
                  </a:txBody>
                  <a:tcPr/>
                </a:tc>
                <a:tc>
                  <a:txBody>
                    <a:bodyPr/>
                    <a:lstStyle/>
                    <a:p>
                      <a:r>
                        <a:rPr lang="en-AU" dirty="0"/>
                        <a:t>Limited ?</a:t>
                      </a:r>
                    </a:p>
                  </a:txBody>
                  <a:tcPr/>
                </a:tc>
                <a:extLst>
                  <a:ext uri="{0D108BD9-81ED-4DB2-BD59-A6C34878D82A}">
                    <a16:rowId xmlns:a16="http://schemas.microsoft.com/office/drawing/2014/main" val="3966421794"/>
                  </a:ext>
                </a:extLst>
              </a:tr>
              <a:tr h="370840">
                <a:tc>
                  <a:txBody>
                    <a:bodyPr/>
                    <a:lstStyle/>
                    <a:p>
                      <a:r>
                        <a:rPr lang="en-AU" dirty="0"/>
                        <a:t>Opener bids 1S, responder bids 2S</a:t>
                      </a:r>
                      <a:endParaRPr lang="en-AU" b="0" dirty="0"/>
                    </a:p>
                  </a:txBody>
                  <a:tcPr/>
                </a:tc>
                <a:tc>
                  <a:txBody>
                    <a:bodyPr/>
                    <a:lstStyle/>
                    <a:p>
                      <a:r>
                        <a:rPr lang="en-AU" dirty="0"/>
                        <a:t>Is responder’s hand limited or not ?</a:t>
                      </a:r>
                    </a:p>
                  </a:txBody>
                  <a:tcPr/>
                </a:tc>
                <a:extLst>
                  <a:ext uri="{0D108BD9-81ED-4DB2-BD59-A6C34878D82A}">
                    <a16:rowId xmlns:a16="http://schemas.microsoft.com/office/drawing/2014/main" val="1354358875"/>
                  </a:ext>
                </a:extLst>
              </a:tr>
              <a:tr h="370840">
                <a:tc>
                  <a:txBody>
                    <a:bodyPr/>
                    <a:lstStyle/>
                    <a:p>
                      <a:r>
                        <a:rPr lang="en-AU" dirty="0"/>
                        <a:t>Opener bids 1S, responder bids 3S</a:t>
                      </a:r>
                    </a:p>
                  </a:txBody>
                  <a:tcPr/>
                </a:tc>
                <a:tc>
                  <a:txBody>
                    <a:bodyPr/>
                    <a:lstStyle/>
                    <a:p>
                      <a:r>
                        <a:rPr lang="en-AU" dirty="0"/>
                        <a:t>Is responder’s hand limited or not ?</a:t>
                      </a:r>
                    </a:p>
                  </a:txBody>
                  <a:tcPr/>
                </a:tc>
                <a:extLst>
                  <a:ext uri="{0D108BD9-81ED-4DB2-BD59-A6C34878D82A}">
                    <a16:rowId xmlns:a16="http://schemas.microsoft.com/office/drawing/2014/main" val="952588920"/>
                  </a:ext>
                </a:extLst>
              </a:tr>
              <a:tr h="370840">
                <a:tc>
                  <a:txBody>
                    <a:bodyPr/>
                    <a:lstStyle/>
                    <a:p>
                      <a:r>
                        <a:rPr lang="en-AU" dirty="0"/>
                        <a:t>Opener bids 1NT</a:t>
                      </a:r>
                    </a:p>
                  </a:txBody>
                  <a:tcPr/>
                </a:tc>
                <a:tc>
                  <a:txBody>
                    <a:bodyPr/>
                    <a:lstStyle/>
                    <a:p>
                      <a:r>
                        <a:rPr lang="en-AU" dirty="0"/>
                        <a:t>Is opener’s hand limited or not ?</a:t>
                      </a:r>
                    </a:p>
                  </a:txBody>
                  <a:tcPr/>
                </a:tc>
                <a:extLst>
                  <a:ext uri="{0D108BD9-81ED-4DB2-BD59-A6C34878D82A}">
                    <a16:rowId xmlns:a16="http://schemas.microsoft.com/office/drawing/2014/main" val="887270531"/>
                  </a:ext>
                </a:extLst>
              </a:tr>
              <a:tr h="370840">
                <a:tc>
                  <a:txBody>
                    <a:bodyPr/>
                    <a:lstStyle/>
                    <a:p>
                      <a:r>
                        <a:rPr lang="en-AU" dirty="0"/>
                        <a:t>Opener bids 1D, responder passes</a:t>
                      </a:r>
                    </a:p>
                  </a:txBody>
                  <a:tcPr/>
                </a:tc>
                <a:tc>
                  <a:txBody>
                    <a:bodyPr/>
                    <a:lstStyle/>
                    <a:p>
                      <a:r>
                        <a:rPr lang="en-AU" dirty="0"/>
                        <a:t>Is responder’s hand limited or not ?</a:t>
                      </a:r>
                    </a:p>
                  </a:txBody>
                  <a:tcPr/>
                </a:tc>
                <a:extLst>
                  <a:ext uri="{0D108BD9-81ED-4DB2-BD59-A6C34878D82A}">
                    <a16:rowId xmlns:a16="http://schemas.microsoft.com/office/drawing/2014/main" val="1344920526"/>
                  </a:ext>
                </a:extLst>
              </a:tr>
              <a:tr h="370840">
                <a:tc>
                  <a:txBody>
                    <a:bodyPr/>
                    <a:lstStyle/>
                    <a:p>
                      <a:r>
                        <a:rPr lang="en-AU" dirty="0"/>
                        <a:t>Opener bids 1H, responder bids 1NT </a:t>
                      </a:r>
                    </a:p>
                  </a:txBody>
                  <a:tcPr/>
                </a:tc>
                <a:tc>
                  <a:txBody>
                    <a:bodyPr/>
                    <a:lstStyle/>
                    <a:p>
                      <a:r>
                        <a:rPr lang="en-AU" dirty="0"/>
                        <a:t>Is responder’s hand limited or not ?</a:t>
                      </a:r>
                    </a:p>
                  </a:txBody>
                  <a:tcPr/>
                </a:tc>
                <a:extLst>
                  <a:ext uri="{0D108BD9-81ED-4DB2-BD59-A6C34878D82A}">
                    <a16:rowId xmlns:a16="http://schemas.microsoft.com/office/drawing/2014/main" val="1930494783"/>
                  </a:ext>
                </a:extLst>
              </a:tr>
              <a:tr h="370840">
                <a:tc>
                  <a:txBody>
                    <a:bodyPr/>
                    <a:lstStyle/>
                    <a:p>
                      <a:r>
                        <a:rPr lang="en-AU" dirty="0"/>
                        <a:t>Opener bids 1H, responder bids 2C</a:t>
                      </a:r>
                    </a:p>
                  </a:txBody>
                  <a:tcPr/>
                </a:tc>
                <a:tc>
                  <a:txBody>
                    <a:bodyPr/>
                    <a:lstStyle/>
                    <a:p>
                      <a:r>
                        <a:rPr lang="en-AU" dirty="0"/>
                        <a:t>Is responder’s hand limited or not ? (next week we will discuss)</a:t>
                      </a:r>
                    </a:p>
                  </a:txBody>
                  <a:tcPr/>
                </a:tc>
                <a:extLst>
                  <a:ext uri="{0D108BD9-81ED-4DB2-BD59-A6C34878D82A}">
                    <a16:rowId xmlns:a16="http://schemas.microsoft.com/office/drawing/2014/main" val="1201902376"/>
                  </a:ext>
                </a:extLst>
              </a:tr>
              <a:tr h="370840">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886115225"/>
                  </a:ext>
                </a:extLst>
              </a:tr>
            </a:tbl>
          </a:graphicData>
        </a:graphic>
      </p:graphicFrame>
    </p:spTree>
    <p:extLst>
      <p:ext uri="{BB962C8B-B14F-4D97-AF65-F5344CB8AC3E}">
        <p14:creationId xmlns:p14="http://schemas.microsoft.com/office/powerpoint/2010/main" val="3437959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5DB600D7-510A-D8B0-B127-0985E6E2B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55DDD-1E62-C0B9-3D3A-78B655427DFB}"/>
              </a:ext>
            </a:extLst>
          </p:cNvPr>
          <p:cNvSpPr>
            <a:spLocks noGrp="1"/>
          </p:cNvSpPr>
          <p:nvPr>
            <p:ph type="title"/>
          </p:nvPr>
        </p:nvSpPr>
        <p:spPr>
          <a:xfrm>
            <a:off x="-1" y="0"/>
            <a:ext cx="12192001" cy="769620"/>
          </a:xfrm>
        </p:spPr>
        <p:txBody>
          <a:bodyPr>
            <a:normAutofit/>
          </a:bodyPr>
          <a:lstStyle/>
          <a:p>
            <a:r>
              <a:rPr lang="en-AU" sz="3600" dirty="0"/>
              <a:t>MBC Introduction to Bridge </a:t>
            </a:r>
            <a:r>
              <a:rPr lang="en-AU" sz="2400" dirty="0"/>
              <a:t>– Ch3. Fit then Game: additional resources</a:t>
            </a:r>
          </a:p>
        </p:txBody>
      </p:sp>
      <p:pic>
        <p:nvPicPr>
          <p:cNvPr id="4" name="Picture 3">
            <a:extLst>
              <a:ext uri="{FF2B5EF4-FFF2-40B4-BE49-F238E27FC236}">
                <a16:creationId xmlns:a16="http://schemas.microsoft.com/office/drawing/2014/main" id="{46FAB3C9-F0E4-D6FF-FC43-2470F16C4EC6}"/>
              </a:ext>
            </a:extLst>
          </p:cNvPr>
          <p:cNvPicPr>
            <a:picLocks noChangeAspect="1"/>
          </p:cNvPicPr>
          <p:nvPr/>
        </p:nvPicPr>
        <p:blipFill>
          <a:blip r:embed="rId3"/>
          <a:stretch>
            <a:fillRect/>
          </a:stretch>
        </p:blipFill>
        <p:spPr>
          <a:xfrm>
            <a:off x="304029" y="1729592"/>
            <a:ext cx="449619" cy="3398815"/>
          </a:xfrm>
          <a:prstGeom prst="rect">
            <a:avLst/>
          </a:prstGeom>
        </p:spPr>
      </p:pic>
      <p:sp>
        <p:nvSpPr>
          <p:cNvPr id="3" name="TextBox 2">
            <a:extLst>
              <a:ext uri="{FF2B5EF4-FFF2-40B4-BE49-F238E27FC236}">
                <a16:creationId xmlns:a16="http://schemas.microsoft.com/office/drawing/2014/main" id="{0CD298AB-ECAE-2BD3-792F-0A96D35A7224}"/>
              </a:ext>
            </a:extLst>
          </p:cNvPr>
          <p:cNvSpPr txBox="1"/>
          <p:nvPr/>
        </p:nvSpPr>
        <p:spPr>
          <a:xfrm>
            <a:off x="1057676" y="1043820"/>
            <a:ext cx="9995877"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8"/>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Review</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Bidding game is where the big scores are made.  If you think you have a good chance then go for it; if it depends just how good partner is then ask her to decide (invite)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If there is a fit</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responder can include distribution points and can then use a limit bid to provide partner with a limited point range for her hand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If there is a fit</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opener should re-evaluate her hand by including any distribution points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What about distribution points for longer than promised trump suits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8"/>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Any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Lets play some hands</a:t>
            </a:r>
          </a:p>
        </p:txBody>
      </p:sp>
      <p:sp>
        <p:nvSpPr>
          <p:cNvPr id="5" name="TextBox 4">
            <a:extLst>
              <a:ext uri="{FF2B5EF4-FFF2-40B4-BE49-F238E27FC236}">
                <a16:creationId xmlns:a16="http://schemas.microsoft.com/office/drawing/2014/main" id="{324B0F64-515E-D901-41A8-7D01297B8FA2}"/>
              </a:ext>
            </a:extLst>
          </p:cNvPr>
          <p:cNvSpPr txBox="1"/>
          <p:nvPr/>
        </p:nvSpPr>
        <p:spPr>
          <a:xfrm>
            <a:off x="0" y="6488668"/>
            <a:ext cx="1114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a:t>
            </a:r>
          </a:p>
        </p:txBody>
      </p:sp>
      <p:sp>
        <p:nvSpPr>
          <p:cNvPr id="6" name="TextBox 5">
            <a:extLst>
              <a:ext uri="{FF2B5EF4-FFF2-40B4-BE49-F238E27FC236}">
                <a16:creationId xmlns:a16="http://schemas.microsoft.com/office/drawing/2014/main" id="{45F89621-E8D5-4F4F-1073-98FCA6EDCD66}"/>
              </a:ext>
            </a:extLst>
          </p:cNvPr>
          <p:cNvSpPr txBox="1"/>
          <p:nvPr/>
        </p:nvSpPr>
        <p:spPr>
          <a:xfrm>
            <a:off x="1057676" y="4180342"/>
            <a:ext cx="1083029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Bidding: Peter Hollands Understanding Bidding </a:t>
            </a:r>
            <a:r>
              <a:rPr lang="en-AU"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https://www.youtube.com/watch?v=sC0_yxN1LGM</a:t>
            </a:r>
            <a:endParaRPr lang="en-AU"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Bid and Made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http://www.bidandmade.com/bridge_bid_and_play/Bridge_Bid_0012_Distribution_points.php</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defRPr/>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Points </a:t>
            </a:r>
            <a:r>
              <a:rPr lang="en-AU" sz="1800" dirty="0" err="1">
                <a:effectLst/>
                <a:latin typeface="Calibri" panose="020F0502020204030204" pitchFamily="34" charset="0"/>
                <a:ea typeface="Times New Roman" panose="02020603050405020304" pitchFamily="18" charset="0"/>
                <a:cs typeface="Times New Roman" panose="02020603050405020304" pitchFamily="18" charset="0"/>
              </a:rPr>
              <a:t>Schmoints</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 Sartaj Hans </a:t>
            </a:r>
            <a:r>
              <a:rPr lang="en-AU"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6"/>
              </a:rPr>
              <a:t>https://www.abf.com.au/teaching/speakers/SartajHansPoints_Schmoints.pdf</a:t>
            </a:r>
            <a:endParaRPr lang="en-AU"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AU" dirty="0">
                <a:solidFill>
                  <a:prstClr val="black"/>
                </a:solidFill>
              </a:rPr>
              <a:t>Declarer play: https://bridgensw.com.au/wp-content/uploads/2024/11/BNSW-Play-Mini-Unit-3-Length-1.pdf</a:t>
            </a:r>
            <a:endParaRPr lang="en-AU"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AU" dirty="0">
                <a:solidFill>
                  <a:prstClr val="black"/>
                </a:solidFill>
              </a:rPr>
              <a:t>Bidding practice SAYC Bridge:  </a:t>
            </a:r>
            <a:r>
              <a:rPr lang="en-AU" dirty="0">
                <a:solidFill>
                  <a:prstClr val="black"/>
                </a:solidFill>
                <a:hlinkClick r:id="rId7"/>
              </a:rPr>
              <a:t>http://www.saycbridge.com/bid/</a:t>
            </a:r>
            <a:endParaRPr lang="en-AU"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348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DBFF0E62-610D-6009-A8D1-ADBFC16BB55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5EA7B38-2BB0-6A9A-A139-D2710A5FF2EC}"/>
              </a:ext>
            </a:extLst>
          </p:cNvPr>
          <p:cNvPicPr>
            <a:picLocks noChangeAspect="1"/>
          </p:cNvPicPr>
          <p:nvPr/>
        </p:nvPicPr>
        <p:blipFill>
          <a:blip r:embed="rId3"/>
          <a:stretch>
            <a:fillRect/>
          </a:stretch>
        </p:blipFill>
        <p:spPr>
          <a:xfrm>
            <a:off x="282144" y="1729592"/>
            <a:ext cx="449619" cy="3398815"/>
          </a:xfrm>
          <a:prstGeom prst="rect">
            <a:avLst/>
          </a:prstGeom>
        </p:spPr>
      </p:pic>
      <p:pic>
        <p:nvPicPr>
          <p:cNvPr id="9" name="Picture 8">
            <a:extLst>
              <a:ext uri="{FF2B5EF4-FFF2-40B4-BE49-F238E27FC236}">
                <a16:creationId xmlns:a16="http://schemas.microsoft.com/office/drawing/2014/main" id="{3D713240-20BE-033E-4FB8-FDC89E5AD750}"/>
              </a:ext>
            </a:extLst>
          </p:cNvPr>
          <p:cNvPicPr>
            <a:picLocks noChangeAspect="1"/>
          </p:cNvPicPr>
          <p:nvPr/>
        </p:nvPicPr>
        <p:blipFill>
          <a:blip r:embed="rId3"/>
          <a:stretch>
            <a:fillRect/>
          </a:stretch>
        </p:blipFill>
        <p:spPr>
          <a:xfrm>
            <a:off x="11563651" y="1729592"/>
            <a:ext cx="449619" cy="3398815"/>
          </a:xfrm>
          <a:prstGeom prst="rect">
            <a:avLst/>
          </a:prstGeom>
        </p:spPr>
      </p:pic>
      <p:graphicFrame>
        <p:nvGraphicFramePr>
          <p:cNvPr id="5" name="Table 4">
            <a:extLst>
              <a:ext uri="{FF2B5EF4-FFF2-40B4-BE49-F238E27FC236}">
                <a16:creationId xmlns:a16="http://schemas.microsoft.com/office/drawing/2014/main" id="{F6A63056-2B8F-EAF0-0F3E-084F40646929}"/>
              </a:ext>
            </a:extLst>
          </p:cNvPr>
          <p:cNvGraphicFramePr>
            <a:graphicFrameLocks noGrp="1"/>
          </p:cNvGraphicFramePr>
          <p:nvPr>
            <p:extLst>
              <p:ext uri="{D42A27DB-BD31-4B8C-83A1-F6EECF244321}">
                <p14:modId xmlns:p14="http://schemas.microsoft.com/office/powerpoint/2010/main" val="586071164"/>
              </p:ext>
            </p:extLst>
          </p:nvPr>
        </p:nvGraphicFramePr>
        <p:xfrm>
          <a:off x="815130" y="69210"/>
          <a:ext cx="10561739" cy="7016289"/>
        </p:xfrm>
        <a:graphic>
          <a:graphicData uri="http://schemas.openxmlformats.org/drawingml/2006/table">
            <a:tbl>
              <a:tblPr firstRow="1" bandRow="1">
                <a:tableStyleId>{22838BEF-8BB2-4498-84A7-C5851F593DF1}</a:tableStyleId>
              </a:tblPr>
              <a:tblGrid>
                <a:gridCol w="3526301">
                  <a:extLst>
                    <a:ext uri="{9D8B030D-6E8A-4147-A177-3AD203B41FA5}">
                      <a16:colId xmlns:a16="http://schemas.microsoft.com/office/drawing/2014/main" val="3178708971"/>
                    </a:ext>
                  </a:extLst>
                </a:gridCol>
                <a:gridCol w="3437846">
                  <a:extLst>
                    <a:ext uri="{9D8B030D-6E8A-4147-A177-3AD203B41FA5}">
                      <a16:colId xmlns:a16="http://schemas.microsoft.com/office/drawing/2014/main" val="3920450156"/>
                    </a:ext>
                  </a:extLst>
                </a:gridCol>
                <a:gridCol w="3597592">
                  <a:extLst>
                    <a:ext uri="{9D8B030D-6E8A-4147-A177-3AD203B41FA5}">
                      <a16:colId xmlns:a16="http://schemas.microsoft.com/office/drawing/2014/main" val="1108363306"/>
                    </a:ext>
                  </a:extLst>
                </a:gridCol>
              </a:tblGrid>
              <a:tr h="2141981">
                <a:tc>
                  <a:txBody>
                    <a:bodyPr/>
                    <a:lstStyle/>
                    <a:p>
                      <a:r>
                        <a:rPr lang="en-AU" b="0" dirty="0"/>
                        <a:t>Suit Order (ascending)</a:t>
                      </a:r>
                    </a:p>
                    <a:p>
                      <a:r>
                        <a:rPr lang="en-AU" sz="2400" b="1" dirty="0"/>
                        <a:t>C</a:t>
                      </a:r>
                      <a:r>
                        <a:rPr lang="en-AU" sz="2400" b="0" dirty="0"/>
                        <a:t>lubs</a:t>
                      </a:r>
                    </a:p>
                    <a:p>
                      <a:r>
                        <a:rPr lang="en-AU" sz="2400" b="1" dirty="0"/>
                        <a:t>D</a:t>
                      </a:r>
                      <a:r>
                        <a:rPr lang="en-AU" sz="2400" b="0" dirty="0"/>
                        <a:t>iamonds</a:t>
                      </a:r>
                    </a:p>
                    <a:p>
                      <a:r>
                        <a:rPr lang="en-AU" sz="2400" b="1" dirty="0"/>
                        <a:t>H</a:t>
                      </a:r>
                      <a:r>
                        <a:rPr lang="en-AU" sz="2400" b="0" dirty="0"/>
                        <a:t>earts</a:t>
                      </a:r>
                    </a:p>
                    <a:p>
                      <a:r>
                        <a:rPr lang="en-AU" sz="2400" b="1" dirty="0"/>
                        <a:t>S</a:t>
                      </a:r>
                      <a:r>
                        <a:rPr lang="en-AU" sz="2400" b="0" dirty="0"/>
                        <a:t>pades</a:t>
                      </a:r>
                    </a:p>
                    <a:p>
                      <a:r>
                        <a:rPr lang="en-AU" sz="2400" b="1" dirty="0"/>
                        <a:t>N</a:t>
                      </a:r>
                      <a:r>
                        <a:rPr lang="en-AU" sz="2400" b="0" dirty="0"/>
                        <a:t>o </a:t>
                      </a:r>
                      <a:r>
                        <a:rPr lang="en-AU" sz="2400" b="1" dirty="0"/>
                        <a:t>T</a:t>
                      </a:r>
                      <a:r>
                        <a:rPr lang="en-AU" sz="2400" b="0" dirty="0"/>
                        <a:t>rumps</a:t>
                      </a:r>
                    </a:p>
                  </a:txBody>
                  <a:tcPr/>
                </a:tc>
                <a:tc>
                  <a:txBody>
                    <a:bodyPr/>
                    <a:lstStyle/>
                    <a:p>
                      <a:pPr algn="ctr"/>
                      <a:r>
                        <a:rPr lang="en-AU" b="1" dirty="0"/>
                        <a:t>Opener</a:t>
                      </a:r>
                    </a:p>
                    <a:p>
                      <a:r>
                        <a:rPr lang="en-AU" b="0" dirty="0"/>
                        <a:t>To bid needs </a:t>
                      </a:r>
                      <a:r>
                        <a:rPr lang="en-AU" b="1" dirty="0"/>
                        <a:t>12+ HCP</a:t>
                      </a:r>
                    </a:p>
                    <a:p>
                      <a:pPr marL="285750" indent="-285750">
                        <a:buFont typeface="Arial" panose="020B0604020202020204" pitchFamily="34" charset="0"/>
                        <a:buChar char="•"/>
                      </a:pPr>
                      <a:r>
                        <a:rPr lang="en-AU" b="0" dirty="0"/>
                        <a:t>major: 5+ suit</a:t>
                      </a:r>
                    </a:p>
                    <a:p>
                      <a:pPr marL="285750" indent="-285750">
                        <a:buFont typeface="Arial" panose="020B0604020202020204" pitchFamily="34" charset="0"/>
                        <a:buChar char="•"/>
                      </a:pPr>
                      <a:r>
                        <a:rPr lang="en-AU" b="0" dirty="0"/>
                        <a:t>minor: 3+ suit</a:t>
                      </a:r>
                    </a:p>
                    <a:p>
                      <a:pPr marL="0" indent="0">
                        <a:buFont typeface="Arial" panose="020B0604020202020204" pitchFamily="34" charset="0"/>
                        <a:buNone/>
                      </a:pPr>
                      <a:r>
                        <a:rPr lang="en-AU" b="0" dirty="0"/>
                        <a:t>Opener HCP Ranges</a:t>
                      </a:r>
                    </a:p>
                    <a:p>
                      <a:pPr marL="285750" indent="-285750">
                        <a:buFont typeface="Arial" panose="020B0604020202020204" pitchFamily="34" charset="0"/>
                        <a:buChar char="•"/>
                        <a:tabLst>
                          <a:tab pos="533400" algn="l"/>
                        </a:tabLst>
                      </a:pPr>
                      <a:r>
                        <a:rPr lang="en-AU" sz="1400" b="0" dirty="0"/>
                        <a:t>12-15: Minimum Rebid</a:t>
                      </a:r>
                    </a:p>
                    <a:p>
                      <a:pPr marL="285750" indent="-285750">
                        <a:buFont typeface="Arial" panose="020B0604020202020204" pitchFamily="34" charset="0"/>
                        <a:buChar char="•"/>
                        <a:tabLst>
                          <a:tab pos="533400" algn="l"/>
                        </a:tabLst>
                      </a:pPr>
                      <a:r>
                        <a:rPr lang="en-AU" sz="1400" b="0" dirty="0"/>
                        <a:t>16-18: (invitational) Jump Rebid</a:t>
                      </a:r>
                    </a:p>
                    <a:p>
                      <a:pPr marL="285750" indent="-285750">
                        <a:buFont typeface="Arial" panose="020B0604020202020204" pitchFamily="34" charset="0"/>
                        <a:buChar char="•"/>
                        <a:tabLst>
                          <a:tab pos="533400" algn="l"/>
                        </a:tabLst>
                      </a:pPr>
                      <a:r>
                        <a:rPr lang="en-AU" sz="1400" b="0" dirty="0"/>
                        <a:t>19+: Game</a:t>
                      </a:r>
                    </a:p>
                  </a:txBody>
                  <a:tcPr>
                    <a:solidFill>
                      <a:schemeClr val="accent1">
                        <a:lumMod val="40000"/>
                        <a:lumOff val="60000"/>
                      </a:schemeClr>
                    </a:solidFill>
                  </a:tcPr>
                </a:tc>
                <a:tc>
                  <a:txBody>
                    <a:bodyPr/>
                    <a:lstStyle/>
                    <a:p>
                      <a:pPr algn="ctr"/>
                      <a:r>
                        <a:rPr lang="en-AU" sz="2400" b="1" i="0" dirty="0"/>
                        <a:t>HCP</a:t>
                      </a:r>
                    </a:p>
                    <a:p>
                      <a:pPr algn="ctr"/>
                      <a:r>
                        <a:rPr lang="en-AU" sz="2400" b="1" dirty="0"/>
                        <a:t>A</a:t>
                      </a:r>
                      <a:r>
                        <a:rPr lang="en-AU" sz="2400" b="0" dirty="0"/>
                        <a:t>ce</a:t>
                      </a:r>
                      <a:r>
                        <a:rPr lang="en-AU" sz="2400" dirty="0"/>
                        <a:t> = 4</a:t>
                      </a:r>
                    </a:p>
                    <a:p>
                      <a:pPr algn="ctr"/>
                      <a:r>
                        <a:rPr lang="en-AU" sz="2400" b="1" dirty="0"/>
                        <a:t>K</a:t>
                      </a:r>
                      <a:r>
                        <a:rPr lang="en-AU" sz="2400" b="0" dirty="0"/>
                        <a:t>ing</a:t>
                      </a:r>
                      <a:r>
                        <a:rPr lang="en-AU" sz="2400" dirty="0"/>
                        <a:t> = 3</a:t>
                      </a:r>
                    </a:p>
                    <a:p>
                      <a:pPr algn="ctr"/>
                      <a:r>
                        <a:rPr lang="en-AU" sz="2400" b="1" dirty="0"/>
                        <a:t>Q</a:t>
                      </a:r>
                      <a:r>
                        <a:rPr lang="en-AU" sz="2400" b="0" dirty="0"/>
                        <a:t>ueen</a:t>
                      </a:r>
                      <a:r>
                        <a:rPr lang="en-AU" sz="2400" dirty="0"/>
                        <a:t> = 2</a:t>
                      </a:r>
                    </a:p>
                    <a:p>
                      <a:pPr algn="ctr"/>
                      <a:r>
                        <a:rPr lang="en-AU" sz="2400" b="1" dirty="0"/>
                        <a:t>J</a:t>
                      </a:r>
                      <a:r>
                        <a:rPr lang="en-AU" sz="2400" b="0" dirty="0"/>
                        <a:t>ack</a:t>
                      </a:r>
                      <a:r>
                        <a:rPr lang="en-AU" sz="2400" dirty="0"/>
                        <a:t> = 1</a:t>
                      </a:r>
                    </a:p>
                    <a:p>
                      <a:endParaRPr lang="en-AU" b="0" i="0" dirty="0"/>
                    </a:p>
                  </a:txBody>
                  <a:tcPr/>
                </a:tc>
                <a:extLst>
                  <a:ext uri="{0D108BD9-81ED-4DB2-BD59-A6C34878D82A}">
                    <a16:rowId xmlns:a16="http://schemas.microsoft.com/office/drawing/2014/main" val="2078517903"/>
                  </a:ext>
                </a:extLst>
              </a:tr>
              <a:tr h="2383329">
                <a:tc>
                  <a:txBody>
                    <a:bodyPr/>
                    <a:lstStyle/>
                    <a:p>
                      <a:pPr algn="ctr"/>
                      <a:r>
                        <a:rPr lang="en-AU" b="1" dirty="0"/>
                        <a:t>Advancer</a:t>
                      </a:r>
                    </a:p>
                    <a:p>
                      <a:r>
                        <a:rPr lang="en-AU" b="0" dirty="0"/>
                        <a:t>Discussed in week 7; but for now, assume same as responder</a:t>
                      </a:r>
                      <a:endParaRPr lang="en-AU" dirty="0"/>
                    </a:p>
                  </a:txBody>
                  <a:tcPr>
                    <a:solidFill>
                      <a:schemeClr val="accent6">
                        <a:lumMod val="40000"/>
                        <a:lumOff val="60000"/>
                      </a:schemeClr>
                    </a:solidFill>
                  </a:tcPr>
                </a:tc>
                <a:tc>
                  <a:txBody>
                    <a:bodyPr/>
                    <a:lstStyle/>
                    <a:p>
                      <a:pPr algn="ctr"/>
                      <a:r>
                        <a:rPr lang="en-AU" b="1" i="0" dirty="0"/>
                        <a:t>Opening Leads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1" dirty="0"/>
                        <a:t>Partners bid suit</a:t>
                      </a:r>
                      <a:endParaRPr lang="en-AU" dirty="0"/>
                    </a:p>
                    <a:p>
                      <a:pPr marL="285750" indent="-285750">
                        <a:buFont typeface="Arial" panose="020B0604020202020204" pitchFamily="34" charset="0"/>
                        <a:buChar char="•"/>
                      </a:pPr>
                      <a:r>
                        <a:rPr lang="en-AU" b="0" i="1" dirty="0"/>
                        <a:t>Top of sequence</a:t>
                      </a:r>
                    </a:p>
                    <a:p>
                      <a:pPr marL="285750" indent="-285750">
                        <a:buFont typeface="Arial" panose="020B0604020202020204" pitchFamily="34" charset="0"/>
                        <a:buChar char="•"/>
                      </a:pPr>
                      <a:r>
                        <a:rPr lang="en-AU" b="0" i="1" dirty="0"/>
                        <a:t>Low from honour</a:t>
                      </a:r>
                    </a:p>
                    <a:p>
                      <a:pPr marL="285750" indent="-285750">
                        <a:buFont typeface="Arial" panose="020B0604020202020204" pitchFamily="34" charset="0"/>
                        <a:buChar char="•"/>
                      </a:pPr>
                      <a:r>
                        <a:rPr lang="en-AU" b="0" i="1" dirty="0"/>
                        <a:t>Defending Trumps: Singleton</a:t>
                      </a:r>
                    </a:p>
                    <a:p>
                      <a:pPr marL="285750" indent="-285750">
                        <a:buFont typeface="Arial" panose="020B0604020202020204" pitchFamily="34" charset="0"/>
                        <a:buChar char="•"/>
                      </a:pPr>
                      <a:r>
                        <a:rPr lang="en-AU" b="0" i="1" dirty="0"/>
                        <a:t>Second highest of rubbish</a:t>
                      </a:r>
                    </a:p>
                    <a:p>
                      <a:pPr marL="285750" indent="-285750">
                        <a:buFont typeface="Arial" panose="020B0604020202020204" pitchFamily="34" charset="0"/>
                        <a:buChar char="•"/>
                      </a:pPr>
                      <a:r>
                        <a:rPr lang="en-AU" b="0" i="1" dirty="0"/>
                        <a:t>Defending NT:  your partnerships long suit</a:t>
                      </a:r>
                    </a:p>
                  </a:txBody>
                  <a:tcPr/>
                </a:tc>
                <a:tc>
                  <a:txBody>
                    <a:bodyPr/>
                    <a:lstStyle/>
                    <a:p>
                      <a:pPr algn="ctr"/>
                      <a:r>
                        <a:rPr lang="en-AU" b="1" dirty="0"/>
                        <a:t>Overcaller</a:t>
                      </a:r>
                    </a:p>
                    <a:p>
                      <a:r>
                        <a:rPr lang="en-AU" b="0" dirty="0"/>
                        <a:t>Discussed in week 7; but for now, assume same as opener</a:t>
                      </a:r>
                      <a:endParaRPr lang="en-AU" dirty="0"/>
                    </a:p>
                  </a:txBody>
                  <a:tcPr>
                    <a:solidFill>
                      <a:schemeClr val="accent6">
                        <a:lumMod val="40000"/>
                        <a:lumOff val="60000"/>
                      </a:schemeClr>
                    </a:solidFill>
                  </a:tcPr>
                </a:tc>
                <a:extLst>
                  <a:ext uri="{0D108BD9-81ED-4DB2-BD59-A6C34878D82A}">
                    <a16:rowId xmlns:a16="http://schemas.microsoft.com/office/drawing/2014/main" val="4078616374"/>
                  </a:ext>
                </a:extLst>
              </a:tr>
              <a:tr h="2194270">
                <a:tc>
                  <a:txBody>
                    <a:bodyPr/>
                    <a:lstStyle/>
                    <a:p>
                      <a:r>
                        <a:rPr lang="en-AU" i="0" dirty="0"/>
                        <a:t>Points required for game:</a:t>
                      </a:r>
                    </a:p>
                    <a:p>
                      <a:r>
                        <a:rPr lang="en-AU" sz="2000" i="0" dirty="0"/>
                        <a:t>No Trumps </a:t>
                      </a:r>
                      <a:r>
                        <a:rPr lang="en-AU" sz="2000" b="1" i="0" dirty="0"/>
                        <a:t>25 </a:t>
                      </a:r>
                      <a:r>
                        <a:rPr lang="en-AU" sz="2000" i="0" dirty="0"/>
                        <a:t>HCP</a:t>
                      </a:r>
                    </a:p>
                    <a:p>
                      <a:r>
                        <a:rPr lang="en-AU" sz="2000" i="0" dirty="0"/>
                        <a:t>Major </a:t>
                      </a:r>
                      <a:r>
                        <a:rPr lang="en-AU" sz="2000" b="1" i="0" dirty="0"/>
                        <a:t>25 </a:t>
                      </a:r>
                      <a:r>
                        <a:rPr lang="en-AU" sz="2000" i="0" dirty="0"/>
                        <a:t>TP</a:t>
                      </a:r>
                    </a:p>
                    <a:p>
                      <a:r>
                        <a:rPr lang="en-AU" sz="2000" i="0" dirty="0"/>
                        <a:t>Minor </a:t>
                      </a:r>
                      <a:r>
                        <a:rPr lang="en-AU" sz="2000" b="1" i="0" dirty="0"/>
                        <a:t>28</a:t>
                      </a:r>
                      <a:r>
                        <a:rPr lang="en-AU" sz="2000" i="0" dirty="0"/>
                        <a:t> TP</a:t>
                      </a:r>
                    </a:p>
                  </a:txBody>
                  <a:tcPr/>
                </a:tc>
                <a:tc>
                  <a:txBody>
                    <a:bodyPr/>
                    <a:lstStyle/>
                    <a:p>
                      <a:pPr algn="ctr"/>
                      <a:r>
                        <a:rPr lang="en-AU" b="1" dirty="0"/>
                        <a:t>Responder</a:t>
                      </a:r>
                    </a:p>
                    <a:p>
                      <a:r>
                        <a:rPr lang="en-AU" dirty="0"/>
                        <a:t>To bid needs </a:t>
                      </a:r>
                      <a:r>
                        <a:rPr lang="en-AU" b="1" dirty="0"/>
                        <a:t>6+ pts</a:t>
                      </a:r>
                    </a:p>
                    <a:p>
                      <a:r>
                        <a:rPr lang="en-AU" sz="1800" dirty="0"/>
                        <a:t>Support partner’s M: 3+ suit</a:t>
                      </a:r>
                    </a:p>
                    <a:p>
                      <a:pPr marL="285750" indent="-285750">
                        <a:buFont typeface="Arial" panose="020B0604020202020204" pitchFamily="34" charset="0"/>
                        <a:buChar char="•"/>
                      </a:pPr>
                      <a:r>
                        <a:rPr lang="en-AU" sz="1600" dirty="0"/>
                        <a:t>0-5: pass; </a:t>
                      </a:r>
                    </a:p>
                    <a:p>
                      <a:pPr marL="285750" indent="-285750">
                        <a:buFont typeface="Arial" panose="020B0604020202020204" pitchFamily="34" charset="0"/>
                        <a:buChar char="•"/>
                      </a:pPr>
                      <a:r>
                        <a:rPr lang="en-AU" sz="1600" dirty="0"/>
                        <a:t>6-9: raise 1; </a:t>
                      </a:r>
                    </a:p>
                    <a:p>
                      <a:pPr marL="285750" indent="-285750">
                        <a:buFont typeface="Arial" panose="020B0604020202020204" pitchFamily="34" charset="0"/>
                        <a:buChar char="•"/>
                      </a:pPr>
                      <a:r>
                        <a:rPr lang="en-AU" sz="1600" dirty="0"/>
                        <a:t>10-12: invite; </a:t>
                      </a:r>
                    </a:p>
                    <a:p>
                      <a:pPr marL="285750" indent="-285750">
                        <a:buFont typeface="Arial" panose="020B0604020202020204" pitchFamily="34" charset="0"/>
                        <a:buChar char="•"/>
                      </a:pPr>
                      <a:r>
                        <a:rPr lang="en-AU" sz="1600" dirty="0"/>
                        <a:t>13+: bid game</a:t>
                      </a:r>
                    </a:p>
                    <a:p>
                      <a:r>
                        <a:rPr lang="en-AU" sz="1800" dirty="0"/>
                        <a:t>Bid new suit (1x): 4+ suit</a:t>
                      </a:r>
                    </a:p>
                    <a:p>
                      <a:r>
                        <a:rPr lang="en-AU" sz="1800" dirty="0"/>
                        <a:t>Bid 1NT: 6-10 HCP*</a:t>
                      </a:r>
                    </a:p>
                  </a:txBody>
                  <a:tcPr>
                    <a:solidFill>
                      <a:schemeClr val="accent1">
                        <a:lumMod val="40000"/>
                        <a:lumOff val="60000"/>
                      </a:schemeClr>
                    </a:solidFill>
                  </a:tcPr>
                </a:tc>
                <a:tc>
                  <a:txBody>
                    <a:bodyPr/>
                    <a:lstStyle/>
                    <a:p>
                      <a:r>
                        <a:rPr lang="en-AU" i="0" dirty="0"/>
                        <a:t>Shortage Pts (*with fit*)</a:t>
                      </a:r>
                    </a:p>
                    <a:p>
                      <a:pPr marL="0" indent="0">
                        <a:buFont typeface="Arial" panose="020B0604020202020204" pitchFamily="34" charset="0"/>
                        <a:buNone/>
                      </a:pPr>
                      <a:r>
                        <a:rPr lang="en-AU" sz="2400" i="0" dirty="0"/>
                        <a:t>Doubleton = 1</a:t>
                      </a:r>
                    </a:p>
                    <a:p>
                      <a:pPr marL="0" indent="0">
                        <a:buFont typeface="Arial" panose="020B0604020202020204" pitchFamily="34" charset="0"/>
                        <a:buNone/>
                      </a:pPr>
                      <a:r>
                        <a:rPr lang="en-AU" sz="2400" i="0" dirty="0"/>
                        <a:t>Singleton = 3</a:t>
                      </a:r>
                    </a:p>
                    <a:p>
                      <a:pPr marL="0" indent="0">
                        <a:buFont typeface="Arial" panose="020B0604020202020204" pitchFamily="34" charset="0"/>
                        <a:buNone/>
                      </a:pPr>
                      <a:r>
                        <a:rPr lang="en-AU" sz="2400" i="0" dirty="0"/>
                        <a:t>Void = 5</a:t>
                      </a:r>
                    </a:p>
                    <a:p>
                      <a:pPr marL="0" indent="0">
                        <a:buFont typeface="Arial" panose="020B0604020202020204" pitchFamily="34" charset="0"/>
                        <a:buNone/>
                      </a:pPr>
                      <a:r>
                        <a:rPr lang="en-AU" i="0" dirty="0"/>
                        <a:t>TP = HCP + shortage pts</a:t>
                      </a:r>
                    </a:p>
                    <a:p>
                      <a:pPr marL="0" indent="0">
                        <a:buFont typeface="Arial" panose="020B0604020202020204" pitchFamily="34" charset="0"/>
                        <a:buNone/>
                      </a:pPr>
                      <a:endParaRPr lang="en-AU" i="0" dirty="0"/>
                    </a:p>
                  </a:txBody>
                  <a:tcPr/>
                </a:tc>
                <a:extLst>
                  <a:ext uri="{0D108BD9-81ED-4DB2-BD59-A6C34878D82A}">
                    <a16:rowId xmlns:a16="http://schemas.microsoft.com/office/drawing/2014/main" val="2794440917"/>
                  </a:ext>
                </a:extLst>
              </a:tr>
            </a:tbl>
          </a:graphicData>
        </a:graphic>
      </p:graphicFrame>
    </p:spTree>
    <p:extLst>
      <p:ext uri="{BB962C8B-B14F-4D97-AF65-F5344CB8AC3E}">
        <p14:creationId xmlns:p14="http://schemas.microsoft.com/office/powerpoint/2010/main" val="1242311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A24DC7A3-EAE7-0991-F988-E038F7DC0D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192D8B-A2AA-6DA9-043B-91539DEA0ED7}"/>
              </a:ext>
            </a:extLst>
          </p:cNvPr>
          <p:cNvSpPr>
            <a:spLocks noGrp="1"/>
          </p:cNvSpPr>
          <p:nvPr>
            <p:ph type="title"/>
          </p:nvPr>
        </p:nvSpPr>
        <p:spPr>
          <a:xfrm>
            <a:off x="-2" y="0"/>
            <a:ext cx="12192001" cy="769620"/>
          </a:xfrm>
        </p:spPr>
        <p:txBody>
          <a:bodyPr>
            <a:normAutofit/>
          </a:bodyPr>
          <a:lstStyle/>
          <a:p>
            <a:r>
              <a:rPr lang="en-AU" sz="3600" dirty="0"/>
              <a:t>MBC Introduction to Bridge </a:t>
            </a:r>
            <a:r>
              <a:rPr lang="en-AU" sz="2800" dirty="0"/>
              <a:t>– </a:t>
            </a:r>
            <a:r>
              <a:rPr lang="en-AU" sz="2400" dirty="0"/>
              <a:t>Ch3. Fit then Game: review</a:t>
            </a:r>
          </a:p>
        </p:txBody>
      </p:sp>
      <p:pic>
        <p:nvPicPr>
          <p:cNvPr id="4" name="Picture 3">
            <a:extLst>
              <a:ext uri="{FF2B5EF4-FFF2-40B4-BE49-F238E27FC236}">
                <a16:creationId xmlns:a16="http://schemas.microsoft.com/office/drawing/2014/main" id="{B48858B2-73A4-7710-A21C-ED524187A6EB}"/>
              </a:ext>
            </a:extLst>
          </p:cNvPr>
          <p:cNvPicPr>
            <a:picLocks noChangeAspect="1"/>
          </p:cNvPicPr>
          <p:nvPr/>
        </p:nvPicPr>
        <p:blipFill>
          <a:blip r:embed="rId3"/>
          <a:stretch>
            <a:fillRect/>
          </a:stretch>
        </p:blipFill>
        <p:spPr>
          <a:xfrm>
            <a:off x="11613206" y="1729592"/>
            <a:ext cx="449619" cy="3398815"/>
          </a:xfrm>
          <a:prstGeom prst="rect">
            <a:avLst/>
          </a:prstGeom>
        </p:spPr>
      </p:pic>
      <p:sp>
        <p:nvSpPr>
          <p:cNvPr id="5" name="TextBox 4">
            <a:extLst>
              <a:ext uri="{FF2B5EF4-FFF2-40B4-BE49-F238E27FC236}">
                <a16:creationId xmlns:a16="http://schemas.microsoft.com/office/drawing/2014/main" id="{D6AC4341-3FC8-F480-3EF0-20E4DCA2A626}"/>
              </a:ext>
            </a:extLst>
          </p:cNvPr>
          <p:cNvSpPr txBox="1"/>
          <p:nvPr/>
        </p:nvSpPr>
        <p:spPr>
          <a:xfrm>
            <a:off x="-225" y="6488668"/>
            <a:ext cx="1114985" cy="369332"/>
          </a:xfrm>
          <a:prstGeom prst="rect">
            <a:avLst/>
          </a:prstGeom>
          <a:noFill/>
        </p:spPr>
        <p:txBody>
          <a:bodyPr wrap="none" rtlCol="0">
            <a:spAutoFit/>
          </a:bodyPr>
          <a:lstStyle/>
          <a:p>
            <a:r>
              <a:rPr lang="en-AU" dirty="0"/>
              <a:t>Concepts:</a:t>
            </a:r>
          </a:p>
        </p:txBody>
      </p:sp>
      <p:graphicFrame>
        <p:nvGraphicFramePr>
          <p:cNvPr id="6" name="Table 5">
            <a:extLst>
              <a:ext uri="{FF2B5EF4-FFF2-40B4-BE49-F238E27FC236}">
                <a16:creationId xmlns:a16="http://schemas.microsoft.com/office/drawing/2014/main" id="{F8E782D1-4443-E6C0-3F83-E057DE594D14}"/>
              </a:ext>
            </a:extLst>
          </p:cNvPr>
          <p:cNvGraphicFramePr>
            <a:graphicFrameLocks noGrp="1"/>
          </p:cNvGraphicFramePr>
          <p:nvPr>
            <p:extLst>
              <p:ext uri="{D42A27DB-BD31-4B8C-83A1-F6EECF244321}">
                <p14:modId xmlns:p14="http://schemas.microsoft.com/office/powerpoint/2010/main" val="3735135045"/>
              </p:ext>
            </p:extLst>
          </p:nvPr>
        </p:nvGraphicFramePr>
        <p:xfrm>
          <a:off x="1191489" y="1729592"/>
          <a:ext cx="9809018" cy="3474220"/>
        </p:xfrm>
        <a:graphic>
          <a:graphicData uri="http://schemas.openxmlformats.org/drawingml/2006/table">
            <a:tbl>
              <a:tblPr firstRow="1" bandRow="1">
                <a:tableStyleId>{5C22544A-7EE6-4342-B048-85BDC9FD1C3A}</a:tableStyleId>
              </a:tblPr>
              <a:tblGrid>
                <a:gridCol w="1934096">
                  <a:extLst>
                    <a:ext uri="{9D8B030D-6E8A-4147-A177-3AD203B41FA5}">
                      <a16:colId xmlns:a16="http://schemas.microsoft.com/office/drawing/2014/main" val="137227163"/>
                    </a:ext>
                  </a:extLst>
                </a:gridCol>
                <a:gridCol w="3133899">
                  <a:extLst>
                    <a:ext uri="{9D8B030D-6E8A-4147-A177-3AD203B41FA5}">
                      <a16:colId xmlns:a16="http://schemas.microsoft.com/office/drawing/2014/main" val="1131472717"/>
                    </a:ext>
                  </a:extLst>
                </a:gridCol>
                <a:gridCol w="2000071">
                  <a:extLst>
                    <a:ext uri="{9D8B030D-6E8A-4147-A177-3AD203B41FA5}">
                      <a16:colId xmlns:a16="http://schemas.microsoft.com/office/drawing/2014/main" val="1001911906"/>
                    </a:ext>
                  </a:extLst>
                </a:gridCol>
                <a:gridCol w="2740952">
                  <a:extLst>
                    <a:ext uri="{9D8B030D-6E8A-4147-A177-3AD203B41FA5}">
                      <a16:colId xmlns:a16="http://schemas.microsoft.com/office/drawing/2014/main" val="1491538840"/>
                    </a:ext>
                  </a:extLst>
                </a:gridCol>
              </a:tblGrid>
              <a:tr h="380750">
                <a:tc>
                  <a:txBody>
                    <a:bodyPr/>
                    <a:lstStyle/>
                    <a:p>
                      <a:r>
                        <a:rPr lang="en-AU" dirty="0"/>
                        <a:t>Concept</a:t>
                      </a:r>
                    </a:p>
                  </a:txBody>
                  <a:tcPr/>
                </a:tc>
                <a:tc>
                  <a:txBody>
                    <a:bodyPr/>
                    <a:lstStyle/>
                    <a:p>
                      <a:r>
                        <a:rPr lang="en-AU" dirty="0"/>
                        <a:t>Comment</a:t>
                      </a:r>
                    </a:p>
                  </a:txBody>
                  <a:tcPr/>
                </a:tc>
                <a:tc>
                  <a:txBody>
                    <a:bodyPr/>
                    <a:lstStyle/>
                    <a:p>
                      <a:r>
                        <a:rPr lang="en-AU" dirty="0"/>
                        <a:t>Concept</a:t>
                      </a:r>
                    </a:p>
                  </a:txBody>
                  <a:tcPr/>
                </a:tc>
                <a:tc>
                  <a:txBody>
                    <a:bodyPr/>
                    <a:lstStyle/>
                    <a:p>
                      <a:r>
                        <a:rPr lang="en-AU" dirty="0"/>
                        <a:t>Comment</a:t>
                      </a:r>
                    </a:p>
                  </a:txBody>
                  <a:tcPr/>
                </a:tc>
                <a:extLst>
                  <a:ext uri="{0D108BD9-81ED-4DB2-BD59-A6C34878D82A}">
                    <a16:rowId xmlns:a16="http://schemas.microsoft.com/office/drawing/2014/main" val="3523849615"/>
                  </a:ext>
                </a:extLst>
              </a:tr>
              <a:tr h="380750">
                <a:tc>
                  <a:txBody>
                    <a:bodyPr/>
                    <a:lstStyle/>
                    <a:p>
                      <a:r>
                        <a:rPr lang="en-AU" sz="2000" dirty="0"/>
                        <a:t>Distribution points</a:t>
                      </a:r>
                    </a:p>
                  </a:txBody>
                  <a:tcPr/>
                </a:tc>
                <a:tc>
                  <a:txBody>
                    <a:bodyPr/>
                    <a:lstStyle/>
                    <a:p>
                      <a:r>
                        <a:rPr lang="en-AU" sz="2000" dirty="0"/>
                        <a:t>After fit found pts for shortages</a:t>
                      </a:r>
                    </a:p>
                  </a:txBody>
                  <a:tcPr/>
                </a:tc>
                <a:tc>
                  <a:txBody>
                    <a:bodyPr/>
                    <a:lstStyle/>
                    <a:p>
                      <a:r>
                        <a:rPr lang="en-AU" sz="2000" dirty="0"/>
                        <a:t>Total Points (TP)</a:t>
                      </a:r>
                    </a:p>
                  </a:txBody>
                  <a:tcPr/>
                </a:tc>
                <a:tc>
                  <a:txBody>
                    <a:bodyPr/>
                    <a:lstStyle/>
                    <a:p>
                      <a:r>
                        <a:rPr lang="en-AU" sz="2000" dirty="0"/>
                        <a:t>HCP + distribution pts</a:t>
                      </a:r>
                    </a:p>
                  </a:txBody>
                  <a:tcPr/>
                </a:tc>
                <a:extLst>
                  <a:ext uri="{0D108BD9-81ED-4DB2-BD59-A6C34878D82A}">
                    <a16:rowId xmlns:a16="http://schemas.microsoft.com/office/drawing/2014/main" val="3495950867"/>
                  </a:ext>
                </a:extLst>
              </a:tr>
              <a:tr h="380750">
                <a:tc>
                  <a:txBody>
                    <a:bodyPr/>
                    <a:lstStyle/>
                    <a:p>
                      <a:r>
                        <a:rPr lang="en-AU" sz="2000" dirty="0"/>
                        <a:t>Game</a:t>
                      </a:r>
                    </a:p>
                  </a:txBody>
                  <a:tcPr/>
                </a:tc>
                <a:tc>
                  <a:txBody>
                    <a:bodyPr/>
                    <a:lstStyle/>
                    <a:p>
                      <a:r>
                        <a:rPr lang="en-AU" sz="2000" dirty="0"/>
                        <a:t>3NT; 4M; 5m. Bidding and making game provides a large boost in your score </a:t>
                      </a:r>
                    </a:p>
                  </a:txBody>
                  <a:tcPr/>
                </a:tc>
                <a:tc>
                  <a:txBody>
                    <a:bodyPr/>
                    <a:lstStyle/>
                    <a:p>
                      <a:r>
                        <a:rPr lang="en-AU" sz="2000" dirty="0"/>
                        <a:t>Limit bid</a:t>
                      </a:r>
                    </a:p>
                  </a:txBody>
                  <a:tcPr/>
                </a:tc>
                <a:tc>
                  <a:txBody>
                    <a:bodyPr/>
                    <a:lstStyle/>
                    <a:p>
                      <a:r>
                        <a:rPr lang="en-AU" sz="2000" dirty="0"/>
                        <a:t>A bid which tells partner your minimum and maximum point range </a:t>
                      </a:r>
                    </a:p>
                  </a:txBody>
                  <a:tcPr/>
                </a:tc>
                <a:extLst>
                  <a:ext uri="{0D108BD9-81ED-4DB2-BD59-A6C34878D82A}">
                    <a16:rowId xmlns:a16="http://schemas.microsoft.com/office/drawing/2014/main" val="3837922582"/>
                  </a:ext>
                </a:extLst>
              </a:tr>
              <a:tr h="380750">
                <a:tc>
                  <a:txBody>
                    <a:bodyPr/>
                    <a:lstStyle/>
                    <a:p>
                      <a:r>
                        <a:rPr lang="en-AU" sz="2000" dirty="0"/>
                        <a:t>Invite</a:t>
                      </a:r>
                    </a:p>
                  </a:txBody>
                  <a:tcPr/>
                </a:tc>
                <a:tc>
                  <a:txBody>
                    <a:bodyPr/>
                    <a:lstStyle/>
                    <a:p>
                      <a:r>
                        <a:rPr lang="en-AU" sz="2000" dirty="0"/>
                        <a:t>A bid which asks partner to choose whether to bid game or not</a:t>
                      </a:r>
                    </a:p>
                  </a:txBody>
                  <a:tcPr/>
                </a:tc>
                <a:tc>
                  <a:txBody>
                    <a:bodyPr/>
                    <a:lstStyle/>
                    <a:p>
                      <a:endParaRPr lang="en-AU" sz="2000" dirty="0"/>
                    </a:p>
                  </a:txBody>
                  <a:tcPr/>
                </a:tc>
                <a:tc>
                  <a:txBody>
                    <a:bodyPr/>
                    <a:lstStyle/>
                    <a:p>
                      <a:endParaRPr lang="en-AU" sz="2000" dirty="0"/>
                    </a:p>
                  </a:txBody>
                  <a:tcPr/>
                </a:tc>
                <a:extLst>
                  <a:ext uri="{0D108BD9-81ED-4DB2-BD59-A6C34878D82A}">
                    <a16:rowId xmlns:a16="http://schemas.microsoft.com/office/drawing/2014/main" val="1373193758"/>
                  </a:ext>
                </a:extLst>
              </a:tr>
              <a:tr h="380750">
                <a:tc>
                  <a:txBody>
                    <a:bodyPr/>
                    <a:lstStyle/>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686174092"/>
                  </a:ext>
                </a:extLst>
              </a:tr>
            </a:tbl>
          </a:graphicData>
        </a:graphic>
      </p:graphicFrame>
      <p:pic>
        <p:nvPicPr>
          <p:cNvPr id="7" name="Picture 6">
            <a:extLst>
              <a:ext uri="{FF2B5EF4-FFF2-40B4-BE49-F238E27FC236}">
                <a16:creationId xmlns:a16="http://schemas.microsoft.com/office/drawing/2014/main" id="{E1725FF4-BCF0-1FDA-BA95-095755351D53}"/>
              </a:ext>
            </a:extLst>
          </p:cNvPr>
          <p:cNvPicPr>
            <a:picLocks noChangeAspect="1"/>
          </p:cNvPicPr>
          <p:nvPr/>
        </p:nvPicPr>
        <p:blipFill>
          <a:blip r:embed="rId3"/>
          <a:stretch>
            <a:fillRect/>
          </a:stretch>
        </p:blipFill>
        <p:spPr>
          <a:xfrm>
            <a:off x="28035" y="1729592"/>
            <a:ext cx="449619" cy="3398815"/>
          </a:xfrm>
          <a:prstGeom prst="rect">
            <a:avLst/>
          </a:prstGeom>
        </p:spPr>
      </p:pic>
    </p:spTree>
    <p:extLst>
      <p:ext uri="{BB962C8B-B14F-4D97-AF65-F5344CB8AC3E}">
        <p14:creationId xmlns:p14="http://schemas.microsoft.com/office/powerpoint/2010/main" val="2524895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35C8FF09-9B43-A294-D67F-167CF5A99F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222343-F851-D86F-72E8-F40093F99230}"/>
              </a:ext>
            </a:extLst>
          </p:cNvPr>
          <p:cNvSpPr>
            <a:spLocks noGrp="1"/>
          </p:cNvSpPr>
          <p:nvPr>
            <p:ph type="title"/>
          </p:nvPr>
        </p:nvSpPr>
        <p:spPr>
          <a:xfrm>
            <a:off x="0" y="0"/>
            <a:ext cx="12045244" cy="777240"/>
          </a:xfrm>
        </p:spPr>
        <p:txBody>
          <a:bodyPr>
            <a:normAutofit/>
          </a:bodyPr>
          <a:lstStyle/>
          <a:p>
            <a:r>
              <a:rPr lang="en-AU" sz="4000" dirty="0"/>
              <a:t>MBC Introduction to Bridge </a:t>
            </a:r>
            <a:r>
              <a:rPr lang="en-AU" sz="2800" dirty="0"/>
              <a:t>– About us</a:t>
            </a:r>
          </a:p>
        </p:txBody>
      </p:sp>
      <p:sp>
        <p:nvSpPr>
          <p:cNvPr id="4" name="Content Placeholder 3">
            <a:extLst>
              <a:ext uri="{FF2B5EF4-FFF2-40B4-BE49-F238E27FC236}">
                <a16:creationId xmlns:a16="http://schemas.microsoft.com/office/drawing/2014/main" id="{0F272ABA-F8CD-BAE4-E483-35F4F80E7974}"/>
              </a:ext>
            </a:extLst>
          </p:cNvPr>
          <p:cNvSpPr>
            <a:spLocks noGrp="1"/>
          </p:cNvSpPr>
          <p:nvPr>
            <p:ph sz="half" idx="2"/>
          </p:nvPr>
        </p:nvSpPr>
        <p:spPr>
          <a:xfrm>
            <a:off x="2864722" y="999662"/>
            <a:ext cx="8357235" cy="4744922"/>
          </a:xfrm>
        </p:spPr>
        <p:txBody>
          <a:bodyPr>
            <a:normAutofit fontScale="92500" lnSpcReduction="10000"/>
          </a:bodyPr>
          <a:lstStyle/>
          <a:p>
            <a:r>
              <a:rPr lang="en-AU" sz="2000" dirty="0"/>
              <a:t>Mollymook Bridge Club – plays in Ulladulla</a:t>
            </a:r>
          </a:p>
          <a:p>
            <a:r>
              <a:rPr lang="en-AU" sz="2000" dirty="0"/>
              <a:t>New and returning players always welcome</a:t>
            </a:r>
          </a:p>
          <a:p>
            <a:r>
              <a:rPr lang="en-AU" sz="2000" dirty="0"/>
              <a:t>Regular Beginner and Improver training and supervised sessions</a:t>
            </a:r>
          </a:p>
          <a:p>
            <a:r>
              <a:rPr lang="en-AU" sz="2000" dirty="0"/>
              <a:t>Friendly relaxed club environment</a:t>
            </a:r>
          </a:p>
          <a:p>
            <a:r>
              <a:rPr lang="en-AU" sz="2000" dirty="0"/>
              <a:t>Bridge games five times weekly, with social games Thursday evening and Saturday afternoon.  The club also organises quarterly online games which run for six weeks and supervised play sessions following each introductory class</a:t>
            </a:r>
          </a:p>
          <a:p>
            <a:r>
              <a:rPr lang="en-AU" sz="2000" dirty="0"/>
              <a:t>Regular social events: pizza nights, wine and cheese, BBQs, dinners and Christmas party</a:t>
            </a:r>
          </a:p>
          <a:p>
            <a:r>
              <a:rPr lang="en-AU" sz="2000" dirty="0"/>
              <a:t>Around 110 members </a:t>
            </a:r>
          </a:p>
          <a:p>
            <a:r>
              <a:rPr lang="en-AU" sz="2000" dirty="0"/>
              <a:t>Lots more on our website: </a:t>
            </a:r>
            <a:r>
              <a:rPr lang="en-AU" sz="2000" dirty="0">
                <a:hlinkClick r:id="rId2"/>
              </a:rPr>
              <a:t>http://bridgewebs.com/mollymook</a:t>
            </a:r>
            <a:r>
              <a:rPr lang="en-AU" sz="2000" dirty="0"/>
              <a:t> (or scan the code to the left with your phone)</a:t>
            </a:r>
          </a:p>
          <a:p>
            <a:r>
              <a:rPr lang="en-AU" sz="2000" dirty="0"/>
              <a:t>Milton Bridge Club – also plays in Ulladulla.  So where the heck is the Ulladulla Bridge Club ?</a:t>
            </a:r>
          </a:p>
          <a:p>
            <a:endParaRPr lang="en-AU" sz="2000" dirty="0"/>
          </a:p>
        </p:txBody>
      </p:sp>
      <p:pic>
        <p:nvPicPr>
          <p:cNvPr id="5" name="Picture 4">
            <a:extLst>
              <a:ext uri="{FF2B5EF4-FFF2-40B4-BE49-F238E27FC236}">
                <a16:creationId xmlns:a16="http://schemas.microsoft.com/office/drawing/2014/main" id="{9CB0E469-9D46-CE29-925E-0FB37F127031}"/>
              </a:ext>
            </a:extLst>
          </p:cNvPr>
          <p:cNvPicPr>
            <a:picLocks noChangeAspect="1"/>
          </p:cNvPicPr>
          <p:nvPr/>
        </p:nvPicPr>
        <p:blipFill>
          <a:blip r:embed="rId3"/>
          <a:stretch>
            <a:fillRect/>
          </a:stretch>
        </p:blipFill>
        <p:spPr>
          <a:xfrm>
            <a:off x="11679729" y="1516196"/>
            <a:ext cx="449619" cy="3398815"/>
          </a:xfrm>
          <a:prstGeom prst="rect">
            <a:avLst/>
          </a:prstGeom>
        </p:spPr>
      </p:pic>
      <p:pic>
        <p:nvPicPr>
          <p:cNvPr id="7" name="Picture 6">
            <a:extLst>
              <a:ext uri="{FF2B5EF4-FFF2-40B4-BE49-F238E27FC236}">
                <a16:creationId xmlns:a16="http://schemas.microsoft.com/office/drawing/2014/main" id="{BCC42392-55BA-A5ED-E2F3-412D18BBCACC}"/>
              </a:ext>
            </a:extLst>
          </p:cNvPr>
          <p:cNvPicPr>
            <a:picLocks noChangeAspect="1"/>
          </p:cNvPicPr>
          <p:nvPr/>
        </p:nvPicPr>
        <p:blipFill>
          <a:blip r:embed="rId4"/>
          <a:stretch>
            <a:fillRect/>
          </a:stretch>
        </p:blipFill>
        <p:spPr>
          <a:xfrm>
            <a:off x="146130" y="4939721"/>
            <a:ext cx="1647825" cy="1609725"/>
          </a:xfrm>
          <a:prstGeom prst="rect">
            <a:avLst/>
          </a:prstGeom>
        </p:spPr>
      </p:pic>
    </p:spTree>
    <p:extLst>
      <p:ext uri="{BB962C8B-B14F-4D97-AF65-F5344CB8AC3E}">
        <p14:creationId xmlns:p14="http://schemas.microsoft.com/office/powerpoint/2010/main" val="1376083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0DB4894D-85A0-EFCD-253B-B4F296F3B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EB1D67-CB2B-EC0C-B5C6-A39225351727}"/>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Ch4. Searching for a major fit:  overview</a:t>
            </a:r>
          </a:p>
        </p:txBody>
      </p:sp>
      <p:pic>
        <p:nvPicPr>
          <p:cNvPr id="4" name="Picture 3">
            <a:extLst>
              <a:ext uri="{FF2B5EF4-FFF2-40B4-BE49-F238E27FC236}">
                <a16:creationId xmlns:a16="http://schemas.microsoft.com/office/drawing/2014/main" id="{F5396912-F2FC-B550-9C1D-DB3FC984C6E4}"/>
              </a:ext>
            </a:extLst>
          </p:cNvPr>
          <p:cNvPicPr>
            <a:picLocks noChangeAspect="1"/>
          </p:cNvPicPr>
          <p:nvPr/>
        </p:nvPicPr>
        <p:blipFill>
          <a:blip r:embed="rId3"/>
          <a:stretch>
            <a:fillRect/>
          </a:stretch>
        </p:blipFill>
        <p:spPr>
          <a:xfrm>
            <a:off x="82593" y="1341452"/>
            <a:ext cx="449619" cy="3398815"/>
          </a:xfrm>
          <a:prstGeom prst="rect">
            <a:avLst/>
          </a:prstGeom>
        </p:spPr>
      </p:pic>
      <p:sp>
        <p:nvSpPr>
          <p:cNvPr id="3" name="TextBox 2">
            <a:extLst>
              <a:ext uri="{FF2B5EF4-FFF2-40B4-BE49-F238E27FC236}">
                <a16:creationId xmlns:a16="http://schemas.microsoft.com/office/drawing/2014/main" id="{1A965911-329A-BA79-3854-BAC89BAC25EA}"/>
              </a:ext>
            </a:extLst>
          </p:cNvPr>
          <p:cNvSpPr txBox="1"/>
          <p:nvPr/>
        </p:nvSpPr>
        <p:spPr>
          <a:xfrm>
            <a:off x="5456441" y="1053859"/>
            <a:ext cx="5975471" cy="34163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This week we look at Chapter 4 of the book – the major focus is on </a:t>
            </a:r>
            <a:r>
              <a:rPr lang="en-AU" b="1" dirty="0">
                <a:solidFill>
                  <a:prstClr val="black"/>
                </a:solidFill>
                <a:latin typeface="Calibri" panose="020F0502020204030204"/>
              </a:rPr>
              <a:t>Opener’s rebid</a:t>
            </a:r>
            <a:r>
              <a:rPr lang="en-AU" dirty="0">
                <a:solidFill>
                  <a:prstClr val="black"/>
                </a:solidFill>
                <a:latin typeface="Calibri" panose="020F0502020204030204"/>
              </a:rPr>
              <a:t> and we take into consideration the strength of opener’s hand.  We also review what happens when responder bids a new suit.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We take a brief sidebar into suit shapes – and general concepts in how to bid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Responder’s priorities when bidding</a:t>
            </a:r>
          </a:p>
          <a:p>
            <a:pPr marL="285750" indent="-285750">
              <a:buFont typeface="Arial" panose="020B0604020202020204" pitchFamily="34" charset="0"/>
              <a:buChar char="•"/>
              <a:defRPr/>
            </a:pPr>
            <a:r>
              <a:rPr lang="en-AU" dirty="0">
                <a:solidFill>
                  <a:prstClr val="black"/>
                </a:solidFill>
                <a:latin typeface="Calibri" panose="020F0502020204030204"/>
              </a:rPr>
              <a:t>Opener’s rebids – taking into account opener’s shape</a:t>
            </a:r>
          </a:p>
          <a:p>
            <a:pPr marL="285750" indent="-285750">
              <a:buFont typeface="Arial" panose="020B0604020202020204" pitchFamily="34" charset="0"/>
              <a:buChar char="•"/>
              <a:defRPr/>
            </a:pPr>
            <a:r>
              <a:rPr lang="en-AU" dirty="0">
                <a:solidFill>
                  <a:prstClr val="black"/>
                </a:solidFill>
                <a:latin typeface="Calibri" panose="020F0502020204030204"/>
              </a:rPr>
              <a:t>What is a forcing bid</a:t>
            </a:r>
          </a:p>
          <a:p>
            <a:pPr marL="285750" indent="-285750">
              <a:buFont typeface="Arial" panose="020B0604020202020204" pitchFamily="34" charset="0"/>
              <a:buChar char="•"/>
              <a:defRPr/>
            </a:pPr>
            <a:endParaRPr lang="en-AU" dirty="0">
              <a:solidFill>
                <a:prstClr val="black"/>
              </a:solidFill>
              <a:latin typeface="Calibri" panose="020F0502020204030204"/>
            </a:endParaRPr>
          </a:p>
          <a:p>
            <a:pPr marL="285750" indent="-285750">
              <a:buFont typeface="Arial" panose="020B0604020202020204" pitchFamily="34" charset="0"/>
              <a:buChar char="•"/>
              <a:defRPr/>
            </a:pPr>
            <a:r>
              <a:rPr lang="en-AU" dirty="0">
                <a:solidFill>
                  <a:prstClr val="black"/>
                </a:solidFill>
                <a:latin typeface="Calibri" panose="020F0502020204030204"/>
              </a:rPr>
              <a:t>Complexity: </a:t>
            </a:r>
            <a:r>
              <a:rPr lang="en-AU" b="1" dirty="0">
                <a:solidFill>
                  <a:prstClr val="black"/>
                </a:solidFill>
                <a:latin typeface="Calibri" panose="020F0502020204030204"/>
              </a:rPr>
              <a:t>High</a:t>
            </a:r>
          </a:p>
          <a:p>
            <a:pPr marL="285750" indent="-285750">
              <a:buFont typeface="Arial" panose="020B0604020202020204" pitchFamily="34" charset="0"/>
              <a:buChar char="•"/>
              <a:defRPr/>
            </a:pPr>
            <a:r>
              <a:rPr lang="en-AU" dirty="0">
                <a:solidFill>
                  <a:prstClr val="black"/>
                </a:solidFill>
                <a:latin typeface="Calibri" panose="020F0502020204030204"/>
              </a:rPr>
              <a:t>Importance: Medium</a:t>
            </a:r>
          </a:p>
        </p:txBody>
      </p:sp>
      <p:graphicFrame>
        <p:nvGraphicFramePr>
          <p:cNvPr id="5" name="Table 4">
            <a:extLst>
              <a:ext uri="{FF2B5EF4-FFF2-40B4-BE49-F238E27FC236}">
                <a16:creationId xmlns:a16="http://schemas.microsoft.com/office/drawing/2014/main" id="{B18A3DD2-A30C-E788-7443-FC4C686416E4}"/>
              </a:ext>
            </a:extLst>
          </p:cNvPr>
          <p:cNvGraphicFramePr>
            <a:graphicFrameLocks noGrp="1"/>
          </p:cNvGraphicFramePr>
          <p:nvPr>
            <p:extLst>
              <p:ext uri="{D42A27DB-BD31-4B8C-83A1-F6EECF244321}">
                <p14:modId xmlns:p14="http://schemas.microsoft.com/office/powerpoint/2010/main" val="749583989"/>
              </p:ext>
            </p:extLst>
          </p:nvPr>
        </p:nvGraphicFramePr>
        <p:xfrm>
          <a:off x="5384261" y="5042141"/>
          <a:ext cx="32512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tblGrid>
              <a:tr h="0">
                <a:tc>
                  <a:txBody>
                    <a:bodyPr/>
                    <a:lstStyle/>
                    <a:p>
                      <a:pPr algn="ctr"/>
                      <a:r>
                        <a:rPr lang="en-AU" sz="1600" dirty="0"/>
                        <a:t>North</a:t>
                      </a:r>
                    </a:p>
                  </a:txBody>
                  <a:tcPr/>
                </a:tc>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a:t>
                      </a:r>
                      <a:r>
                        <a:rPr lang="en-AU" sz="1800" dirty="0">
                          <a:latin typeface="+mn-lt"/>
                          <a:cs typeface="Arial" panose="020B0604020202020204" pitchFamily="34" charset="0"/>
                        </a:rPr>
                        <a:t> 8 3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5 4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b="0" dirty="0">
                          <a:latin typeface="+mn-lt"/>
                          <a:cs typeface="Arial" panose="020B0604020202020204" pitchFamily="34" charset="0"/>
                        </a:rPr>
                        <a:t>9 </a:t>
                      </a:r>
                      <a:r>
                        <a:rPr lang="en-AU" sz="1800" dirty="0">
                          <a:latin typeface="+mn-lt"/>
                          <a:cs typeface="Arial" panose="020B0604020202020204" pitchFamily="34" charset="0"/>
                        </a:rPr>
                        <a:t>4 2</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10 9</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b="0" dirty="0">
                          <a:latin typeface="+mn-lt"/>
                          <a:cs typeface="Arial" panose="020B0604020202020204" pitchFamily="34" charset="0"/>
                        </a:rPr>
                        <a:t>10 9 8</a:t>
                      </a:r>
                      <a:endParaRPr lang="en-AU" sz="1800" dirty="0">
                        <a:latin typeface="+mn-lt"/>
                        <a:cs typeface="Arial" panose="020B0604020202020204" pitchFamily="34" charset="0"/>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8 7</a:t>
                      </a:r>
                    </a:p>
                    <a:p>
                      <a:r>
                        <a:rPr lang="en-AU" sz="1800" dirty="0">
                          <a:latin typeface="+mn-lt"/>
                          <a:cs typeface="Arial" panose="020B0604020202020204" pitchFamily="34" charset="0"/>
                        </a:rPr>
                        <a:t>♣ </a:t>
                      </a:r>
                      <a:r>
                        <a:rPr lang="en-AU" sz="1800" b="0" dirty="0">
                          <a:latin typeface="+mn-lt"/>
                          <a:cs typeface="Arial" panose="020B0604020202020204" pitchFamily="34" charset="0"/>
                        </a:rPr>
                        <a:t>9</a:t>
                      </a:r>
                      <a:endParaRPr lang="en-AU" sz="1800" b="0" dirty="0">
                        <a:latin typeface="+mn-lt"/>
                      </a:endParaRPr>
                    </a:p>
                  </a:txBody>
                  <a:tcPr/>
                </a:tc>
                <a:extLst>
                  <a:ext uri="{0D108BD9-81ED-4DB2-BD59-A6C34878D82A}">
                    <a16:rowId xmlns:a16="http://schemas.microsoft.com/office/drawing/2014/main" val="2061487600"/>
                  </a:ext>
                </a:extLst>
              </a:tr>
            </a:tbl>
          </a:graphicData>
        </a:graphic>
      </p:graphicFrame>
      <p:sp>
        <p:nvSpPr>
          <p:cNvPr id="6" name="TextBox 5">
            <a:extLst>
              <a:ext uri="{FF2B5EF4-FFF2-40B4-BE49-F238E27FC236}">
                <a16:creationId xmlns:a16="http://schemas.microsoft.com/office/drawing/2014/main" id="{034BF63E-2C24-1DAC-7BE3-18E8694FAE1F}"/>
              </a:ext>
            </a:extLst>
          </p:cNvPr>
          <p:cNvSpPr txBox="1"/>
          <p:nvPr/>
        </p:nvSpPr>
        <p:spPr>
          <a:xfrm>
            <a:off x="5572057" y="4541779"/>
            <a:ext cx="6464246" cy="369332"/>
          </a:xfrm>
          <a:prstGeom prst="rect">
            <a:avLst/>
          </a:prstGeom>
          <a:noFill/>
        </p:spPr>
        <p:txBody>
          <a:bodyPr wrap="square" rtlCol="0">
            <a:spAutoFit/>
          </a:bodyPr>
          <a:lstStyle/>
          <a:p>
            <a:r>
              <a:rPr lang="en-AU" dirty="0"/>
              <a:t>How would you bid these hands.  North is Dealer </a:t>
            </a:r>
            <a:r>
              <a:rPr lang="en-AU" sz="1000" dirty="0"/>
              <a:t>(see #3 not all bids are equal) </a:t>
            </a:r>
            <a:r>
              <a:rPr lang="en-AU" dirty="0"/>
              <a:t>:</a:t>
            </a:r>
          </a:p>
        </p:txBody>
      </p:sp>
      <p:graphicFrame>
        <p:nvGraphicFramePr>
          <p:cNvPr id="7" name="Table 6">
            <a:extLst>
              <a:ext uri="{FF2B5EF4-FFF2-40B4-BE49-F238E27FC236}">
                <a16:creationId xmlns:a16="http://schemas.microsoft.com/office/drawing/2014/main" id="{A59DA213-F933-D5BD-C404-9B1202FF2C12}"/>
              </a:ext>
            </a:extLst>
          </p:cNvPr>
          <p:cNvGraphicFramePr>
            <a:graphicFrameLocks noGrp="1"/>
          </p:cNvGraphicFramePr>
          <p:nvPr>
            <p:extLst>
              <p:ext uri="{D42A27DB-BD31-4B8C-83A1-F6EECF244321}">
                <p14:modId xmlns:p14="http://schemas.microsoft.com/office/powerpoint/2010/main" val="3291206079"/>
              </p:ext>
            </p:extLst>
          </p:nvPr>
        </p:nvGraphicFramePr>
        <p:xfrm>
          <a:off x="8785103" y="5042141"/>
          <a:ext cx="32512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tblGrid>
              <a:tr h="0">
                <a:tc>
                  <a:txBody>
                    <a:bodyPr/>
                    <a:lstStyle/>
                    <a:p>
                      <a:pPr algn="ctr"/>
                      <a:r>
                        <a:rPr lang="en-AU" sz="1600" dirty="0"/>
                        <a:t>North</a:t>
                      </a:r>
                    </a:p>
                  </a:txBody>
                  <a:tcPr/>
                </a:tc>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a:t>
                      </a:r>
                      <a:r>
                        <a:rPr lang="en-AU" sz="1800" dirty="0">
                          <a:latin typeface="+mn-lt"/>
                          <a:cs typeface="Arial" panose="020B0604020202020204" pitchFamily="34" charset="0"/>
                        </a:rPr>
                        <a:t> 8 3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5 4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b="0" dirty="0">
                          <a:latin typeface="+mn-lt"/>
                          <a:cs typeface="Arial" panose="020B0604020202020204" pitchFamily="34" charset="0"/>
                        </a:rPr>
                        <a:t>9 </a:t>
                      </a:r>
                      <a:r>
                        <a:rPr lang="en-AU" sz="1800" dirty="0">
                          <a:latin typeface="+mn-lt"/>
                          <a:cs typeface="Arial" panose="020B0604020202020204" pitchFamily="34" charset="0"/>
                        </a:rPr>
                        <a:t>4 2</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0" dirty="0">
                          <a:latin typeface="+mn-lt"/>
                          <a:cs typeface="Arial" panose="020B0604020202020204" pitchFamily="34" charset="0"/>
                        </a:rPr>
                        <a:t>10</a:t>
                      </a:r>
                      <a:endParaRPr lang="en-AU" sz="1800" b="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b="0" dirty="0">
                          <a:latin typeface="+mn-lt"/>
                          <a:cs typeface="Arial" panose="020B0604020202020204" pitchFamily="34" charset="0"/>
                        </a:rPr>
                        <a:t>9 8</a:t>
                      </a:r>
                      <a:endParaRPr lang="en-AU" sz="1800" dirty="0">
                        <a:latin typeface="+mn-lt"/>
                        <a:cs typeface="Arial" panose="020B0604020202020204" pitchFamily="34" charset="0"/>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8 7 4</a:t>
                      </a:r>
                    </a:p>
                    <a:p>
                      <a:r>
                        <a:rPr lang="en-AU" sz="1800" dirty="0">
                          <a:latin typeface="+mn-lt"/>
                          <a:cs typeface="Arial" panose="020B0604020202020204" pitchFamily="34" charset="0"/>
                        </a:rPr>
                        <a:t>♣ </a:t>
                      </a:r>
                      <a:r>
                        <a:rPr lang="en-AU" sz="1800" b="0" dirty="0">
                          <a:latin typeface="+mn-lt"/>
                          <a:cs typeface="Arial" panose="020B0604020202020204" pitchFamily="34" charset="0"/>
                        </a:rPr>
                        <a:t>10 9 8</a:t>
                      </a:r>
                      <a:endParaRPr lang="en-AU" sz="1800" b="0" dirty="0">
                        <a:latin typeface="+mn-lt"/>
                      </a:endParaRPr>
                    </a:p>
                  </a:txBody>
                  <a:tcPr/>
                </a:tc>
                <a:extLst>
                  <a:ext uri="{0D108BD9-81ED-4DB2-BD59-A6C34878D82A}">
                    <a16:rowId xmlns:a16="http://schemas.microsoft.com/office/drawing/2014/main" val="2061487600"/>
                  </a:ext>
                </a:extLst>
              </a:tr>
            </a:tbl>
          </a:graphicData>
        </a:graphic>
      </p:graphicFrame>
      <p:pic>
        <p:nvPicPr>
          <p:cNvPr id="8" name="Picture 7">
            <a:extLst>
              <a:ext uri="{FF2B5EF4-FFF2-40B4-BE49-F238E27FC236}">
                <a16:creationId xmlns:a16="http://schemas.microsoft.com/office/drawing/2014/main" id="{4515B92A-5D10-E3F9-D278-50873B8DEFE8}"/>
              </a:ext>
            </a:extLst>
          </p:cNvPr>
          <p:cNvPicPr>
            <a:picLocks noChangeAspect="1"/>
          </p:cNvPicPr>
          <p:nvPr/>
        </p:nvPicPr>
        <p:blipFill>
          <a:blip r:embed="rId4"/>
          <a:stretch>
            <a:fillRect/>
          </a:stretch>
        </p:blipFill>
        <p:spPr>
          <a:xfrm>
            <a:off x="155697" y="889539"/>
            <a:ext cx="5078922" cy="5078922"/>
          </a:xfrm>
          <a:prstGeom prst="rect">
            <a:avLst/>
          </a:prstGeom>
        </p:spPr>
      </p:pic>
    </p:spTree>
    <p:extLst>
      <p:ext uri="{BB962C8B-B14F-4D97-AF65-F5344CB8AC3E}">
        <p14:creationId xmlns:p14="http://schemas.microsoft.com/office/powerpoint/2010/main" val="124003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C00AE1DE-3EDD-7F7A-5A80-9C65CD3EF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CAC42-C859-5CE9-F6C2-DA5A9AEADA5B}"/>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700" dirty="0"/>
              <a:t>– Ch4. wk3 </a:t>
            </a:r>
            <a:r>
              <a:rPr lang="en-AU" sz="2700" b="1" dirty="0"/>
              <a:t>REVIEW</a:t>
            </a:r>
            <a:r>
              <a:rPr lang="en-AU" sz="2700" dirty="0"/>
              <a:t> – </a:t>
            </a:r>
            <a:r>
              <a:rPr lang="en-AU" sz="2700" b="1" dirty="0"/>
              <a:t>Responder</a:t>
            </a:r>
            <a:r>
              <a:rPr lang="en-AU" sz="2700" dirty="0"/>
              <a:t>’s </a:t>
            </a:r>
            <a:r>
              <a:rPr lang="en-AU" sz="2700" b="1" dirty="0"/>
              <a:t>LIMIT</a:t>
            </a:r>
            <a:r>
              <a:rPr lang="en-AU" sz="2700" dirty="0"/>
              <a:t> bids</a:t>
            </a:r>
          </a:p>
        </p:txBody>
      </p:sp>
      <p:pic>
        <p:nvPicPr>
          <p:cNvPr id="4" name="Picture 3">
            <a:extLst>
              <a:ext uri="{FF2B5EF4-FFF2-40B4-BE49-F238E27FC236}">
                <a16:creationId xmlns:a16="http://schemas.microsoft.com/office/drawing/2014/main" id="{DC0E9522-0C7F-F597-8CE5-1E8D8933F7E0}"/>
              </a:ext>
            </a:extLst>
          </p:cNvPr>
          <p:cNvPicPr>
            <a:picLocks noChangeAspect="1"/>
          </p:cNvPicPr>
          <p:nvPr/>
        </p:nvPicPr>
        <p:blipFill>
          <a:blip r:embed="rId3"/>
          <a:stretch>
            <a:fillRect/>
          </a:stretch>
        </p:blipFill>
        <p:spPr>
          <a:xfrm>
            <a:off x="11613427" y="1514238"/>
            <a:ext cx="449619" cy="3398815"/>
          </a:xfrm>
          <a:prstGeom prst="rect">
            <a:avLst/>
          </a:prstGeom>
        </p:spPr>
      </p:pic>
      <p:sp>
        <p:nvSpPr>
          <p:cNvPr id="3" name="TextBox 2">
            <a:extLst>
              <a:ext uri="{FF2B5EF4-FFF2-40B4-BE49-F238E27FC236}">
                <a16:creationId xmlns:a16="http://schemas.microsoft.com/office/drawing/2014/main" id="{C9AA3A8D-23F1-A01A-F565-B606C05CBE0F}"/>
              </a:ext>
            </a:extLst>
          </p:cNvPr>
          <p:cNvSpPr txBox="1"/>
          <p:nvPr/>
        </p:nvSpPr>
        <p:spPr>
          <a:xfrm>
            <a:off x="645776" y="759015"/>
            <a:ext cx="99958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1. If you have found a fit, responder may include distribution points and use TP for her response</a:t>
            </a:r>
          </a:p>
        </p:txBody>
      </p:sp>
      <p:graphicFrame>
        <p:nvGraphicFramePr>
          <p:cNvPr id="7" name="Table 6">
            <a:extLst>
              <a:ext uri="{FF2B5EF4-FFF2-40B4-BE49-F238E27FC236}">
                <a16:creationId xmlns:a16="http://schemas.microsoft.com/office/drawing/2014/main" id="{95F10D8C-1FAD-6597-BA8B-DD43BA3AF772}"/>
              </a:ext>
            </a:extLst>
          </p:cNvPr>
          <p:cNvGraphicFramePr>
            <a:graphicFrameLocks noGrp="1"/>
          </p:cNvGraphicFramePr>
          <p:nvPr>
            <p:extLst>
              <p:ext uri="{D42A27DB-BD31-4B8C-83A1-F6EECF244321}">
                <p14:modId xmlns:p14="http://schemas.microsoft.com/office/powerpoint/2010/main" val="2092728321"/>
              </p:ext>
            </p:extLst>
          </p:nvPr>
        </p:nvGraphicFramePr>
        <p:xfrm>
          <a:off x="903392" y="1167835"/>
          <a:ext cx="7157293" cy="1849120"/>
        </p:xfrm>
        <a:graphic>
          <a:graphicData uri="http://schemas.openxmlformats.org/drawingml/2006/table">
            <a:tbl>
              <a:tblPr firstRow="1" bandRow="1">
                <a:tableStyleId>{5C22544A-7EE6-4342-B048-85BDC9FD1C3A}</a:tableStyleId>
              </a:tblPr>
              <a:tblGrid>
                <a:gridCol w="1493520">
                  <a:extLst>
                    <a:ext uri="{9D8B030D-6E8A-4147-A177-3AD203B41FA5}">
                      <a16:colId xmlns:a16="http://schemas.microsoft.com/office/drawing/2014/main" val="3537582556"/>
                    </a:ext>
                  </a:extLst>
                </a:gridCol>
                <a:gridCol w="5663773">
                  <a:extLst>
                    <a:ext uri="{9D8B030D-6E8A-4147-A177-3AD203B41FA5}">
                      <a16:colId xmlns:a16="http://schemas.microsoft.com/office/drawing/2014/main" val="3123372175"/>
                    </a:ext>
                  </a:extLst>
                </a:gridCol>
              </a:tblGrid>
              <a:tr h="333528">
                <a:tc>
                  <a:txBody>
                    <a:bodyPr/>
                    <a:lstStyle/>
                    <a:p>
                      <a:r>
                        <a:rPr lang="en-AU" dirty="0"/>
                        <a:t>TP range</a:t>
                      </a:r>
                    </a:p>
                  </a:txBody>
                  <a:tcPr/>
                </a:tc>
                <a:tc>
                  <a:txBody>
                    <a:bodyPr/>
                    <a:lstStyle/>
                    <a:p>
                      <a:r>
                        <a:rPr lang="en-AU" dirty="0"/>
                        <a:t>Bid</a:t>
                      </a:r>
                    </a:p>
                  </a:txBody>
                  <a:tcPr/>
                </a:tc>
                <a:extLst>
                  <a:ext uri="{0D108BD9-81ED-4DB2-BD59-A6C34878D82A}">
                    <a16:rowId xmlns:a16="http://schemas.microsoft.com/office/drawing/2014/main" val="4180828440"/>
                  </a:ext>
                </a:extLst>
              </a:tr>
              <a:tr h="370840">
                <a:tc>
                  <a:txBody>
                    <a:bodyPr/>
                    <a:lstStyle/>
                    <a:p>
                      <a:r>
                        <a:rPr lang="en-AU" dirty="0"/>
                        <a:t>0-5</a:t>
                      </a:r>
                    </a:p>
                  </a:txBody>
                  <a:tcPr/>
                </a:tc>
                <a:tc>
                  <a:txBody>
                    <a:bodyPr/>
                    <a:lstStyle/>
                    <a:p>
                      <a:r>
                        <a:rPr lang="en-AU" dirty="0"/>
                        <a:t>Pass</a:t>
                      </a:r>
                    </a:p>
                  </a:txBody>
                  <a:tcPr/>
                </a:tc>
                <a:extLst>
                  <a:ext uri="{0D108BD9-81ED-4DB2-BD59-A6C34878D82A}">
                    <a16:rowId xmlns:a16="http://schemas.microsoft.com/office/drawing/2014/main" val="2462754773"/>
                  </a:ext>
                </a:extLst>
              </a:tr>
              <a:tr h="370840">
                <a:tc>
                  <a:txBody>
                    <a:bodyPr/>
                    <a:lstStyle/>
                    <a:p>
                      <a:r>
                        <a:rPr lang="en-AU" dirty="0"/>
                        <a:t>6-9</a:t>
                      </a:r>
                    </a:p>
                  </a:txBody>
                  <a:tcPr/>
                </a:tc>
                <a:tc>
                  <a:txBody>
                    <a:bodyPr/>
                    <a:lstStyle/>
                    <a:p>
                      <a:r>
                        <a:rPr lang="en-AU" dirty="0"/>
                        <a:t>Raise one level (</a:t>
                      </a:r>
                      <a:r>
                        <a:rPr lang="en-AU" dirty="0" err="1"/>
                        <a:t>eg</a:t>
                      </a:r>
                      <a:r>
                        <a:rPr lang="en-AU" dirty="0"/>
                        <a:t> 2</a:t>
                      </a:r>
                      <a:r>
                        <a:rPr lang="en-AU" sz="1800" dirty="0">
                          <a:solidFill>
                            <a:srgbClr val="FF0000"/>
                          </a:solidFill>
                          <a:latin typeface="+mn-lt"/>
                          <a:cs typeface="Arial" panose="020B0604020202020204" pitchFamily="34" charset="0"/>
                        </a:rPr>
                        <a:t>♥</a:t>
                      </a:r>
                      <a:r>
                        <a:rPr lang="en-AU" dirty="0"/>
                        <a:t>)</a:t>
                      </a:r>
                    </a:p>
                  </a:txBody>
                  <a:tcPr/>
                </a:tc>
                <a:extLst>
                  <a:ext uri="{0D108BD9-81ED-4DB2-BD59-A6C34878D82A}">
                    <a16:rowId xmlns:a16="http://schemas.microsoft.com/office/drawing/2014/main" val="3305242579"/>
                  </a:ext>
                </a:extLst>
              </a:tr>
              <a:tr h="370840">
                <a:tc>
                  <a:txBody>
                    <a:bodyPr/>
                    <a:lstStyle/>
                    <a:p>
                      <a:r>
                        <a:rPr lang="en-AU" dirty="0"/>
                        <a:t>10-12</a:t>
                      </a:r>
                    </a:p>
                  </a:txBody>
                  <a:tcPr/>
                </a:tc>
                <a:tc>
                  <a:txBody>
                    <a:bodyPr/>
                    <a:lstStyle/>
                    <a:p>
                      <a:r>
                        <a:rPr lang="en-AU" dirty="0"/>
                        <a:t>Raise two levels (invite </a:t>
                      </a:r>
                      <a:r>
                        <a:rPr lang="en-AU" dirty="0" err="1"/>
                        <a:t>eg</a:t>
                      </a:r>
                      <a:r>
                        <a:rPr lang="en-AU" dirty="0"/>
                        <a:t> 3</a:t>
                      </a:r>
                      <a:r>
                        <a:rPr lang="en-AU" sz="1800" dirty="0">
                          <a:solidFill>
                            <a:srgbClr val="FF0000"/>
                          </a:solidFill>
                          <a:latin typeface="+mn-lt"/>
                          <a:cs typeface="Arial" panose="020B0604020202020204" pitchFamily="34" charset="0"/>
                        </a:rPr>
                        <a:t>♥</a:t>
                      </a:r>
                      <a:r>
                        <a:rPr lang="en-AU" dirty="0"/>
                        <a:t>) and let partner decide.</a:t>
                      </a:r>
                    </a:p>
                  </a:txBody>
                  <a:tcPr/>
                </a:tc>
                <a:extLst>
                  <a:ext uri="{0D108BD9-81ED-4DB2-BD59-A6C34878D82A}">
                    <a16:rowId xmlns:a16="http://schemas.microsoft.com/office/drawing/2014/main" val="3020021203"/>
                  </a:ext>
                </a:extLst>
              </a:tr>
              <a:tr h="370840">
                <a:tc>
                  <a:txBody>
                    <a:bodyPr/>
                    <a:lstStyle/>
                    <a:p>
                      <a:r>
                        <a:rPr lang="en-AU" dirty="0"/>
                        <a:t>13+</a:t>
                      </a:r>
                    </a:p>
                  </a:txBody>
                  <a:tcPr/>
                </a:tc>
                <a:tc>
                  <a:txBody>
                    <a:bodyPr/>
                    <a:lstStyle/>
                    <a:p>
                      <a:r>
                        <a:rPr lang="en-AU" dirty="0"/>
                        <a:t>Bid Game (</a:t>
                      </a:r>
                      <a:r>
                        <a:rPr lang="en-AU" dirty="0" err="1"/>
                        <a:t>eg</a:t>
                      </a:r>
                      <a:r>
                        <a:rPr lang="en-AU" dirty="0"/>
                        <a:t> 4</a:t>
                      </a:r>
                      <a:r>
                        <a:rPr lang="en-AU" sz="1800" dirty="0">
                          <a:solidFill>
                            <a:srgbClr val="FF0000"/>
                          </a:solidFill>
                          <a:latin typeface="+mn-lt"/>
                          <a:cs typeface="Arial" panose="020B0604020202020204" pitchFamily="34" charset="0"/>
                        </a:rPr>
                        <a:t>♥</a:t>
                      </a:r>
                      <a:r>
                        <a:rPr lang="en-AU" dirty="0"/>
                        <a:t>)</a:t>
                      </a:r>
                    </a:p>
                  </a:txBody>
                  <a:tcPr/>
                </a:tc>
                <a:extLst>
                  <a:ext uri="{0D108BD9-81ED-4DB2-BD59-A6C34878D82A}">
                    <a16:rowId xmlns:a16="http://schemas.microsoft.com/office/drawing/2014/main" val="2780658"/>
                  </a:ext>
                </a:extLst>
              </a:tr>
            </a:tbl>
          </a:graphicData>
        </a:graphic>
      </p:graphicFrame>
      <p:graphicFrame>
        <p:nvGraphicFramePr>
          <p:cNvPr id="6" name="Table 5">
            <a:extLst>
              <a:ext uri="{FF2B5EF4-FFF2-40B4-BE49-F238E27FC236}">
                <a16:creationId xmlns:a16="http://schemas.microsoft.com/office/drawing/2014/main" id="{B168583C-A52B-F757-CA1D-8797C8AA3EF5}"/>
              </a:ext>
            </a:extLst>
          </p:cNvPr>
          <p:cNvGraphicFramePr>
            <a:graphicFrameLocks noGrp="1"/>
          </p:cNvGraphicFramePr>
          <p:nvPr>
            <p:extLst>
              <p:ext uri="{D42A27DB-BD31-4B8C-83A1-F6EECF244321}">
                <p14:modId xmlns:p14="http://schemas.microsoft.com/office/powerpoint/2010/main" val="1081281497"/>
              </p:ext>
            </p:extLst>
          </p:nvPr>
        </p:nvGraphicFramePr>
        <p:xfrm>
          <a:off x="8328133" y="1167835"/>
          <a:ext cx="2644877" cy="1490393"/>
        </p:xfrm>
        <a:graphic>
          <a:graphicData uri="http://schemas.openxmlformats.org/drawingml/2006/table">
            <a:tbl>
              <a:tblPr firstRow="1" bandRow="1">
                <a:tableStyleId>{5C22544A-7EE6-4342-B048-85BDC9FD1C3A}</a:tableStyleId>
              </a:tblPr>
              <a:tblGrid>
                <a:gridCol w="754350">
                  <a:extLst>
                    <a:ext uri="{9D8B030D-6E8A-4147-A177-3AD203B41FA5}">
                      <a16:colId xmlns:a16="http://schemas.microsoft.com/office/drawing/2014/main" val="3523073770"/>
                    </a:ext>
                  </a:extLst>
                </a:gridCol>
                <a:gridCol w="977859">
                  <a:extLst>
                    <a:ext uri="{9D8B030D-6E8A-4147-A177-3AD203B41FA5}">
                      <a16:colId xmlns:a16="http://schemas.microsoft.com/office/drawing/2014/main" val="3417813008"/>
                    </a:ext>
                  </a:extLst>
                </a:gridCol>
                <a:gridCol w="912668">
                  <a:extLst>
                    <a:ext uri="{9D8B030D-6E8A-4147-A177-3AD203B41FA5}">
                      <a16:colId xmlns:a16="http://schemas.microsoft.com/office/drawing/2014/main" val="1357563153"/>
                    </a:ext>
                  </a:extLst>
                </a:gridCol>
              </a:tblGrid>
              <a:tr h="377873">
                <a:tc>
                  <a:txBody>
                    <a:bodyPr/>
                    <a:lstStyle/>
                    <a:p>
                      <a:r>
                        <a:rPr lang="en-AU" sz="1400" dirty="0"/>
                        <a:t># Cards</a:t>
                      </a:r>
                    </a:p>
                  </a:txBody>
                  <a:tcPr/>
                </a:tc>
                <a:tc>
                  <a:txBody>
                    <a:bodyPr/>
                    <a:lstStyle/>
                    <a:p>
                      <a:r>
                        <a:rPr lang="en-AU" sz="1400" dirty="0"/>
                        <a:t>Term</a:t>
                      </a:r>
                    </a:p>
                  </a:txBody>
                  <a:tcPr/>
                </a:tc>
                <a:tc>
                  <a:txBody>
                    <a:bodyPr/>
                    <a:lstStyle/>
                    <a:p>
                      <a:r>
                        <a:rPr lang="en-AU" sz="1400" dirty="0"/>
                        <a:t>Pts</a:t>
                      </a:r>
                    </a:p>
                  </a:txBody>
                  <a:tcPr/>
                </a:tc>
                <a:extLst>
                  <a:ext uri="{0D108BD9-81ED-4DB2-BD59-A6C34878D82A}">
                    <a16:rowId xmlns:a16="http://schemas.microsoft.com/office/drawing/2014/main" val="4125281332"/>
                  </a:ext>
                </a:extLst>
              </a:tr>
              <a:tr h="370840">
                <a:tc>
                  <a:txBody>
                    <a:bodyPr/>
                    <a:lstStyle/>
                    <a:p>
                      <a:r>
                        <a:rPr lang="en-AU" sz="1400" dirty="0"/>
                        <a:t>2</a:t>
                      </a:r>
                    </a:p>
                  </a:txBody>
                  <a:tcPr/>
                </a:tc>
                <a:tc>
                  <a:txBody>
                    <a:bodyPr/>
                    <a:lstStyle/>
                    <a:p>
                      <a:r>
                        <a:rPr lang="en-AU" sz="1400" dirty="0"/>
                        <a:t>Doubleton</a:t>
                      </a:r>
                    </a:p>
                  </a:txBody>
                  <a:tcPr/>
                </a:tc>
                <a:tc>
                  <a:txBody>
                    <a:bodyPr/>
                    <a:lstStyle/>
                    <a:p>
                      <a:r>
                        <a:rPr lang="en-AU" sz="1400" dirty="0"/>
                        <a:t>1</a:t>
                      </a:r>
                    </a:p>
                  </a:txBody>
                  <a:tcPr/>
                </a:tc>
                <a:extLst>
                  <a:ext uri="{0D108BD9-81ED-4DB2-BD59-A6C34878D82A}">
                    <a16:rowId xmlns:a16="http://schemas.microsoft.com/office/drawing/2014/main" val="4216891041"/>
                  </a:ext>
                </a:extLst>
              </a:tr>
              <a:tr h="370840">
                <a:tc>
                  <a:txBody>
                    <a:bodyPr/>
                    <a:lstStyle/>
                    <a:p>
                      <a:r>
                        <a:rPr lang="en-AU" sz="1400" dirty="0"/>
                        <a:t>1</a:t>
                      </a:r>
                    </a:p>
                  </a:txBody>
                  <a:tcPr/>
                </a:tc>
                <a:tc>
                  <a:txBody>
                    <a:bodyPr/>
                    <a:lstStyle/>
                    <a:p>
                      <a:r>
                        <a:rPr lang="en-AU" sz="1400" dirty="0"/>
                        <a:t>Singleton</a:t>
                      </a:r>
                    </a:p>
                  </a:txBody>
                  <a:tcPr/>
                </a:tc>
                <a:tc>
                  <a:txBody>
                    <a:bodyPr/>
                    <a:lstStyle/>
                    <a:p>
                      <a:r>
                        <a:rPr lang="en-AU" sz="1400" dirty="0"/>
                        <a:t>3</a:t>
                      </a:r>
                    </a:p>
                  </a:txBody>
                  <a:tcPr/>
                </a:tc>
                <a:extLst>
                  <a:ext uri="{0D108BD9-81ED-4DB2-BD59-A6C34878D82A}">
                    <a16:rowId xmlns:a16="http://schemas.microsoft.com/office/drawing/2014/main" val="1773849928"/>
                  </a:ext>
                </a:extLst>
              </a:tr>
              <a:tr h="370840">
                <a:tc>
                  <a:txBody>
                    <a:bodyPr/>
                    <a:lstStyle/>
                    <a:p>
                      <a:r>
                        <a:rPr lang="en-AU" sz="1400" dirty="0"/>
                        <a:t>0</a:t>
                      </a:r>
                    </a:p>
                  </a:txBody>
                  <a:tcPr/>
                </a:tc>
                <a:tc>
                  <a:txBody>
                    <a:bodyPr/>
                    <a:lstStyle/>
                    <a:p>
                      <a:r>
                        <a:rPr lang="en-AU" sz="1400" dirty="0"/>
                        <a:t>Void</a:t>
                      </a:r>
                    </a:p>
                  </a:txBody>
                  <a:tcPr/>
                </a:tc>
                <a:tc>
                  <a:txBody>
                    <a:bodyPr/>
                    <a:lstStyle/>
                    <a:p>
                      <a:r>
                        <a:rPr lang="en-AU" sz="1400" dirty="0"/>
                        <a:t>5</a:t>
                      </a:r>
                    </a:p>
                  </a:txBody>
                  <a:tcPr/>
                </a:tc>
                <a:extLst>
                  <a:ext uri="{0D108BD9-81ED-4DB2-BD59-A6C34878D82A}">
                    <a16:rowId xmlns:a16="http://schemas.microsoft.com/office/drawing/2014/main" val="2251039804"/>
                  </a:ext>
                </a:extLst>
              </a:tr>
            </a:tbl>
          </a:graphicData>
        </a:graphic>
      </p:graphicFrame>
      <p:sp>
        <p:nvSpPr>
          <p:cNvPr id="12" name="TextBox 11">
            <a:extLst>
              <a:ext uri="{FF2B5EF4-FFF2-40B4-BE49-F238E27FC236}">
                <a16:creationId xmlns:a16="http://schemas.microsoft.com/office/drawing/2014/main" id="{032FEC9A-B8A4-A9F3-4A9B-D0DC9015B3E1}"/>
              </a:ext>
            </a:extLst>
          </p:cNvPr>
          <p:cNvSpPr txBox="1"/>
          <p:nvPr/>
        </p:nvSpPr>
        <p:spPr>
          <a:xfrm>
            <a:off x="645776" y="3141163"/>
            <a:ext cx="99958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2</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You don’t have the suit, or the points to bid a major, and you have a balanced or semi-balanced hand</a:t>
            </a:r>
          </a:p>
        </p:txBody>
      </p:sp>
      <p:graphicFrame>
        <p:nvGraphicFramePr>
          <p:cNvPr id="13" name="Table 12">
            <a:extLst>
              <a:ext uri="{FF2B5EF4-FFF2-40B4-BE49-F238E27FC236}">
                <a16:creationId xmlns:a16="http://schemas.microsoft.com/office/drawing/2014/main" id="{4F111D75-E060-1CAA-C95C-4AFCDD9260AE}"/>
              </a:ext>
            </a:extLst>
          </p:cNvPr>
          <p:cNvGraphicFramePr>
            <a:graphicFrameLocks noGrp="1"/>
          </p:cNvGraphicFramePr>
          <p:nvPr>
            <p:extLst>
              <p:ext uri="{D42A27DB-BD31-4B8C-83A1-F6EECF244321}">
                <p14:modId xmlns:p14="http://schemas.microsoft.com/office/powerpoint/2010/main" val="2169573693"/>
              </p:ext>
            </p:extLst>
          </p:nvPr>
        </p:nvGraphicFramePr>
        <p:xfrm>
          <a:off x="903392" y="3510495"/>
          <a:ext cx="7157293" cy="1849120"/>
        </p:xfrm>
        <a:graphic>
          <a:graphicData uri="http://schemas.openxmlformats.org/drawingml/2006/table">
            <a:tbl>
              <a:tblPr firstRow="1" bandRow="1">
                <a:tableStyleId>{5C22544A-7EE6-4342-B048-85BDC9FD1C3A}</a:tableStyleId>
              </a:tblPr>
              <a:tblGrid>
                <a:gridCol w="1493520">
                  <a:extLst>
                    <a:ext uri="{9D8B030D-6E8A-4147-A177-3AD203B41FA5}">
                      <a16:colId xmlns:a16="http://schemas.microsoft.com/office/drawing/2014/main" val="3537582556"/>
                    </a:ext>
                  </a:extLst>
                </a:gridCol>
                <a:gridCol w="5663773">
                  <a:extLst>
                    <a:ext uri="{9D8B030D-6E8A-4147-A177-3AD203B41FA5}">
                      <a16:colId xmlns:a16="http://schemas.microsoft.com/office/drawing/2014/main" val="3123372175"/>
                    </a:ext>
                  </a:extLst>
                </a:gridCol>
              </a:tblGrid>
              <a:tr h="333528">
                <a:tc>
                  <a:txBody>
                    <a:bodyPr/>
                    <a:lstStyle/>
                    <a:p>
                      <a:r>
                        <a:rPr lang="en-AU" dirty="0"/>
                        <a:t>HCP range</a:t>
                      </a:r>
                    </a:p>
                  </a:txBody>
                  <a:tcPr/>
                </a:tc>
                <a:tc>
                  <a:txBody>
                    <a:bodyPr/>
                    <a:lstStyle/>
                    <a:p>
                      <a:r>
                        <a:rPr lang="en-AU" dirty="0"/>
                        <a:t>Bid</a:t>
                      </a:r>
                    </a:p>
                  </a:txBody>
                  <a:tcPr/>
                </a:tc>
                <a:extLst>
                  <a:ext uri="{0D108BD9-81ED-4DB2-BD59-A6C34878D82A}">
                    <a16:rowId xmlns:a16="http://schemas.microsoft.com/office/drawing/2014/main" val="4180828440"/>
                  </a:ext>
                </a:extLst>
              </a:tr>
              <a:tr h="370840">
                <a:tc>
                  <a:txBody>
                    <a:bodyPr/>
                    <a:lstStyle/>
                    <a:p>
                      <a:r>
                        <a:rPr lang="en-AU" dirty="0"/>
                        <a:t>0-5</a:t>
                      </a:r>
                    </a:p>
                  </a:txBody>
                  <a:tcPr/>
                </a:tc>
                <a:tc>
                  <a:txBody>
                    <a:bodyPr/>
                    <a:lstStyle/>
                    <a:p>
                      <a:r>
                        <a:rPr lang="en-AU" dirty="0"/>
                        <a:t>Pass</a:t>
                      </a:r>
                    </a:p>
                  </a:txBody>
                  <a:tcPr/>
                </a:tc>
                <a:extLst>
                  <a:ext uri="{0D108BD9-81ED-4DB2-BD59-A6C34878D82A}">
                    <a16:rowId xmlns:a16="http://schemas.microsoft.com/office/drawing/2014/main" val="2462754773"/>
                  </a:ext>
                </a:extLst>
              </a:tr>
              <a:tr h="370840">
                <a:tc>
                  <a:txBody>
                    <a:bodyPr/>
                    <a:lstStyle/>
                    <a:p>
                      <a:r>
                        <a:rPr lang="en-AU" dirty="0"/>
                        <a:t>6-10*</a:t>
                      </a:r>
                    </a:p>
                  </a:txBody>
                  <a:tcPr/>
                </a:tc>
                <a:tc>
                  <a:txBody>
                    <a:bodyPr/>
                    <a:lstStyle/>
                    <a:p>
                      <a:r>
                        <a:rPr lang="en-AU" dirty="0"/>
                        <a:t>Bid 1NT</a:t>
                      </a:r>
                    </a:p>
                  </a:txBody>
                  <a:tcPr/>
                </a:tc>
                <a:extLst>
                  <a:ext uri="{0D108BD9-81ED-4DB2-BD59-A6C34878D82A}">
                    <a16:rowId xmlns:a16="http://schemas.microsoft.com/office/drawing/2014/main" val="3305242579"/>
                  </a:ext>
                </a:extLst>
              </a:tr>
              <a:tr h="370840">
                <a:tc>
                  <a:txBody>
                    <a:bodyPr/>
                    <a:lstStyle/>
                    <a:p>
                      <a:r>
                        <a:rPr lang="en-AU" dirty="0"/>
                        <a:t>11-12*</a:t>
                      </a:r>
                    </a:p>
                  </a:txBody>
                  <a:tcPr/>
                </a:tc>
                <a:tc>
                  <a:txBody>
                    <a:bodyPr/>
                    <a:lstStyle/>
                    <a:p>
                      <a:r>
                        <a:rPr lang="en-AU" dirty="0"/>
                        <a:t>Bid 2NT</a:t>
                      </a:r>
                    </a:p>
                  </a:txBody>
                  <a:tcPr/>
                </a:tc>
                <a:extLst>
                  <a:ext uri="{0D108BD9-81ED-4DB2-BD59-A6C34878D82A}">
                    <a16:rowId xmlns:a16="http://schemas.microsoft.com/office/drawing/2014/main" val="3020021203"/>
                  </a:ext>
                </a:extLst>
              </a:tr>
              <a:tr h="370840">
                <a:tc>
                  <a:txBody>
                    <a:bodyPr/>
                    <a:lstStyle/>
                    <a:p>
                      <a:r>
                        <a:rPr lang="en-AU" dirty="0"/>
                        <a:t>13+</a:t>
                      </a:r>
                    </a:p>
                  </a:txBody>
                  <a:tcPr/>
                </a:tc>
                <a:tc>
                  <a:txBody>
                    <a:bodyPr/>
                    <a:lstStyle/>
                    <a:p>
                      <a:r>
                        <a:rPr lang="en-AU" dirty="0"/>
                        <a:t>Bid Game (3NT)</a:t>
                      </a:r>
                    </a:p>
                  </a:txBody>
                  <a:tcPr/>
                </a:tc>
                <a:extLst>
                  <a:ext uri="{0D108BD9-81ED-4DB2-BD59-A6C34878D82A}">
                    <a16:rowId xmlns:a16="http://schemas.microsoft.com/office/drawing/2014/main" val="2780658"/>
                  </a:ext>
                </a:extLst>
              </a:tr>
            </a:tbl>
          </a:graphicData>
        </a:graphic>
      </p:graphicFrame>
      <p:sp>
        <p:nvSpPr>
          <p:cNvPr id="14" name="TextBox 13">
            <a:extLst>
              <a:ext uri="{FF2B5EF4-FFF2-40B4-BE49-F238E27FC236}">
                <a16:creationId xmlns:a16="http://schemas.microsoft.com/office/drawing/2014/main" id="{31FF6072-9EC4-1CD2-2ACF-3BCBE7E13F29}"/>
              </a:ext>
            </a:extLst>
          </p:cNvPr>
          <p:cNvSpPr txBox="1"/>
          <p:nvPr/>
        </p:nvSpPr>
        <p:spPr>
          <a:xfrm>
            <a:off x="645775" y="5690165"/>
            <a:ext cx="99958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Note: Once one of our team has made a limit bid (or passed), the other partner may pass at any time.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331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A5D2A8C9-599C-28D0-9E78-7984B5156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3C41C2-8D9E-CFD7-7E81-CA5166A1E64F}"/>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Ch4. </a:t>
            </a:r>
            <a:r>
              <a:rPr lang="en-AU" sz="2800" b="1" dirty="0"/>
              <a:t>Responder</a:t>
            </a:r>
            <a:r>
              <a:rPr lang="en-AU" sz="2800" dirty="0"/>
              <a:t> bids a new </a:t>
            </a:r>
            <a:r>
              <a:rPr lang="en-AU" sz="2800" b="1" dirty="0"/>
              <a:t>suit</a:t>
            </a:r>
          </a:p>
        </p:txBody>
      </p:sp>
      <p:pic>
        <p:nvPicPr>
          <p:cNvPr id="4" name="Picture 3">
            <a:extLst>
              <a:ext uri="{FF2B5EF4-FFF2-40B4-BE49-F238E27FC236}">
                <a16:creationId xmlns:a16="http://schemas.microsoft.com/office/drawing/2014/main" id="{4AE40885-FA60-C363-F5C2-7A4EBDD46B60}"/>
              </a:ext>
            </a:extLst>
          </p:cNvPr>
          <p:cNvPicPr>
            <a:picLocks noChangeAspect="1"/>
          </p:cNvPicPr>
          <p:nvPr/>
        </p:nvPicPr>
        <p:blipFill>
          <a:blip r:embed="rId3"/>
          <a:stretch>
            <a:fillRect/>
          </a:stretch>
        </p:blipFill>
        <p:spPr>
          <a:xfrm>
            <a:off x="123904" y="1725166"/>
            <a:ext cx="449619" cy="3398815"/>
          </a:xfrm>
          <a:prstGeom prst="rect">
            <a:avLst/>
          </a:prstGeom>
        </p:spPr>
      </p:pic>
      <p:sp>
        <p:nvSpPr>
          <p:cNvPr id="3" name="TextBox 2">
            <a:extLst>
              <a:ext uri="{FF2B5EF4-FFF2-40B4-BE49-F238E27FC236}">
                <a16:creationId xmlns:a16="http://schemas.microsoft.com/office/drawing/2014/main" id="{9ED95CAD-B5B9-B040-2603-F5F381EA420B}"/>
              </a:ext>
            </a:extLst>
          </p:cNvPr>
          <p:cNvSpPr txBox="1"/>
          <p:nvPr/>
        </p:nvSpPr>
        <p:spPr>
          <a:xfrm>
            <a:off x="1098060" y="698926"/>
            <a:ext cx="9995877"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If opener bids a minor;</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bids a major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which you can</a:t>
            </a:r>
            <a:r>
              <a:rPr lang="en-AU" b="1" dirty="0">
                <a:solidFill>
                  <a:prstClr val="black"/>
                </a:solidFill>
                <a:latin typeface="Calibri" panose="020F0502020204030204"/>
              </a:rPr>
              <a:t>’</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t support </a:t>
            </a: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 &lt; 3 of the suit) you should:</a:t>
            </a:r>
          </a:p>
        </p:txBody>
      </p:sp>
      <p:sp>
        <p:nvSpPr>
          <p:cNvPr id="5" name="TextBox 4">
            <a:extLst>
              <a:ext uri="{FF2B5EF4-FFF2-40B4-BE49-F238E27FC236}">
                <a16:creationId xmlns:a16="http://schemas.microsoft.com/office/drawing/2014/main" id="{6FF4BFFD-EF58-5C4A-033A-CA0A8C5CA41C}"/>
              </a:ext>
            </a:extLst>
          </p:cNvPr>
          <p:cNvSpPr txBox="1"/>
          <p:nvPr/>
        </p:nvSpPr>
        <p:spPr>
          <a:xfrm>
            <a:off x="0" y="6488668"/>
            <a:ext cx="4249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Forcing Bid; Game Force</a:t>
            </a:r>
          </a:p>
        </p:txBody>
      </p:sp>
      <p:sp>
        <p:nvSpPr>
          <p:cNvPr id="12" name="TextBox 11">
            <a:extLst>
              <a:ext uri="{FF2B5EF4-FFF2-40B4-BE49-F238E27FC236}">
                <a16:creationId xmlns:a16="http://schemas.microsoft.com/office/drawing/2014/main" id="{36AE71F3-A521-A778-35C6-A1021B1464D5}"/>
              </a:ext>
            </a:extLst>
          </p:cNvPr>
          <p:cNvSpPr txBox="1"/>
          <p:nvPr/>
        </p:nvSpPr>
        <p:spPr>
          <a:xfrm>
            <a:off x="1082354" y="3424573"/>
            <a:ext cx="9995877"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Opener should note that any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new suit </a:t>
            </a: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by responder (ex 1NT) </a:t>
            </a:r>
            <a:r>
              <a:rPr lang="en-AU" dirty="0">
                <a:solidFill>
                  <a:prstClr val="black"/>
                </a:solidFill>
                <a:latin typeface="Calibri" panose="020F0502020204030204"/>
              </a:rPr>
              <a:t>does NOT limit responder’s hand. These bids are referred to as </a:t>
            </a:r>
            <a:r>
              <a:rPr lang="en-AU" b="1" dirty="0">
                <a:solidFill>
                  <a:prstClr val="black"/>
                </a:solidFill>
                <a:latin typeface="Calibri" panose="020F0502020204030204"/>
              </a:rPr>
              <a:t>FORCING</a:t>
            </a:r>
            <a:r>
              <a:rPr lang="en-AU" dirty="0">
                <a:solidFill>
                  <a:prstClr val="black"/>
                </a:solidFill>
                <a:latin typeface="Calibri" panose="020F0502020204030204"/>
              </a:rPr>
              <a:t>.  Opener MUST make another bid.  NOTE that unlike 2over1, bidding a new suit at the 2-level is not game forcing</a:t>
            </a:r>
            <a:endPar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9C92EBB9-D61C-6122-3CD4-3227655A6DAA}"/>
              </a:ext>
            </a:extLst>
          </p:cNvPr>
          <p:cNvGraphicFramePr>
            <a:graphicFrameLocks noGrp="1"/>
          </p:cNvGraphicFramePr>
          <p:nvPr>
            <p:extLst>
              <p:ext uri="{D42A27DB-BD31-4B8C-83A1-F6EECF244321}">
                <p14:modId xmlns:p14="http://schemas.microsoft.com/office/powerpoint/2010/main" val="3317410398"/>
              </p:ext>
            </p:extLst>
          </p:nvPr>
        </p:nvGraphicFramePr>
        <p:xfrm>
          <a:off x="1082354" y="1204614"/>
          <a:ext cx="10710717" cy="1747520"/>
        </p:xfrm>
        <a:graphic>
          <a:graphicData uri="http://schemas.openxmlformats.org/drawingml/2006/table">
            <a:tbl>
              <a:tblPr firstRow="1" bandRow="1">
                <a:tableStyleId>{5C22544A-7EE6-4342-B048-85BDC9FD1C3A}</a:tableStyleId>
              </a:tblPr>
              <a:tblGrid>
                <a:gridCol w="759893">
                  <a:extLst>
                    <a:ext uri="{9D8B030D-6E8A-4147-A177-3AD203B41FA5}">
                      <a16:colId xmlns:a16="http://schemas.microsoft.com/office/drawing/2014/main" val="3537582556"/>
                    </a:ext>
                  </a:extLst>
                </a:gridCol>
                <a:gridCol w="4464424">
                  <a:extLst>
                    <a:ext uri="{9D8B030D-6E8A-4147-A177-3AD203B41FA5}">
                      <a16:colId xmlns:a16="http://schemas.microsoft.com/office/drawing/2014/main" val="142826992"/>
                    </a:ext>
                  </a:extLst>
                </a:gridCol>
                <a:gridCol w="5486400">
                  <a:extLst>
                    <a:ext uri="{9D8B030D-6E8A-4147-A177-3AD203B41FA5}">
                      <a16:colId xmlns:a16="http://schemas.microsoft.com/office/drawing/2014/main" val="3123372175"/>
                    </a:ext>
                  </a:extLst>
                </a:gridCol>
              </a:tblGrid>
              <a:tr h="333528">
                <a:tc>
                  <a:txBody>
                    <a:bodyPr/>
                    <a:lstStyle/>
                    <a:p>
                      <a:r>
                        <a:rPr lang="en-AU" dirty="0"/>
                        <a:t>HCP</a:t>
                      </a:r>
                    </a:p>
                  </a:txBody>
                  <a:tcPr/>
                </a:tc>
                <a:tc>
                  <a:txBody>
                    <a:bodyPr/>
                    <a:lstStyle/>
                    <a:p>
                      <a:r>
                        <a:rPr lang="en-AU" dirty="0"/>
                        <a:t>Responder’s Hand</a:t>
                      </a:r>
                    </a:p>
                  </a:txBody>
                  <a:tcPr/>
                </a:tc>
                <a:tc>
                  <a:txBody>
                    <a:bodyPr/>
                    <a:lstStyle/>
                    <a:p>
                      <a:r>
                        <a:rPr lang="en-AU" dirty="0"/>
                        <a:t>Bid</a:t>
                      </a:r>
                    </a:p>
                  </a:txBody>
                  <a:tcPr/>
                </a:tc>
                <a:extLst>
                  <a:ext uri="{0D108BD9-81ED-4DB2-BD59-A6C34878D82A}">
                    <a16:rowId xmlns:a16="http://schemas.microsoft.com/office/drawing/2014/main" val="4180828440"/>
                  </a:ext>
                </a:extLst>
              </a:tr>
              <a:tr h="370840">
                <a:tc>
                  <a:txBody>
                    <a:bodyPr/>
                    <a:lstStyle/>
                    <a:p>
                      <a:r>
                        <a:rPr lang="en-AU" dirty="0"/>
                        <a:t>0-5</a:t>
                      </a:r>
                    </a:p>
                  </a:txBody>
                  <a:tcPr/>
                </a:tc>
                <a:tc>
                  <a:txBody>
                    <a:bodyPr/>
                    <a:lstStyle/>
                    <a:p>
                      <a:r>
                        <a:rPr lang="en-AU" dirty="0"/>
                        <a:t>Hmm how best to express this …</a:t>
                      </a:r>
                    </a:p>
                  </a:txBody>
                  <a:tcPr/>
                </a:tc>
                <a:tc>
                  <a:txBody>
                    <a:bodyPr/>
                    <a:lstStyle/>
                    <a:p>
                      <a:r>
                        <a:rPr lang="en-AU" dirty="0"/>
                        <a:t>Pass</a:t>
                      </a:r>
                    </a:p>
                  </a:txBody>
                  <a:tcPr/>
                </a:tc>
                <a:extLst>
                  <a:ext uri="{0D108BD9-81ED-4DB2-BD59-A6C34878D82A}">
                    <a16:rowId xmlns:a16="http://schemas.microsoft.com/office/drawing/2014/main" val="1133290776"/>
                  </a:ext>
                </a:extLst>
              </a:tr>
              <a:tr h="370840">
                <a:tc>
                  <a:txBody>
                    <a:bodyPr/>
                    <a:lstStyle/>
                    <a:p>
                      <a:r>
                        <a:rPr lang="en-AU" dirty="0"/>
                        <a:t>6+</a:t>
                      </a:r>
                    </a:p>
                  </a:txBody>
                  <a:tcPr/>
                </a:tc>
                <a:tc>
                  <a:txBody>
                    <a:bodyPr/>
                    <a:lstStyle/>
                    <a:p>
                      <a:r>
                        <a:rPr lang="en-AU" dirty="0"/>
                        <a:t>If you have a 4+M suit biddable at 1 level</a:t>
                      </a:r>
                    </a:p>
                  </a:txBody>
                  <a:tcPr/>
                </a:tc>
                <a:tc>
                  <a:txBody>
                    <a:bodyPr/>
                    <a:lstStyle/>
                    <a:p>
                      <a:r>
                        <a:rPr lang="en-AU" dirty="0"/>
                        <a:t>Bid 1M</a:t>
                      </a:r>
                    </a:p>
                  </a:txBody>
                  <a:tcPr/>
                </a:tc>
                <a:extLst>
                  <a:ext uri="{0D108BD9-81ED-4DB2-BD59-A6C34878D82A}">
                    <a16:rowId xmlns:a16="http://schemas.microsoft.com/office/drawing/2014/main" val="3305242579"/>
                  </a:ext>
                </a:extLst>
              </a:tr>
              <a:tr h="370840">
                <a:tc>
                  <a:txBody>
                    <a:bodyPr/>
                    <a:lstStyle/>
                    <a:p>
                      <a:r>
                        <a:rPr lang="en-AU" dirty="0"/>
                        <a:t>10+*</a:t>
                      </a:r>
                    </a:p>
                  </a:txBody>
                  <a:tcPr/>
                </a:tc>
                <a:tc>
                  <a:txBody>
                    <a:bodyPr/>
                    <a:lstStyle/>
                    <a:p>
                      <a:r>
                        <a:rPr lang="en-AU" dirty="0"/>
                        <a:t>Unbalanced: if you can’t bid at 1 level you may bid a good new suit at 2 level</a:t>
                      </a:r>
                    </a:p>
                  </a:txBody>
                  <a:tcPr/>
                </a:tc>
                <a:tc>
                  <a:txBody>
                    <a:bodyPr/>
                    <a:lstStyle/>
                    <a:p>
                      <a:r>
                        <a:rPr lang="en-AU" dirty="0"/>
                        <a:t>1x or 2x (where x is any new suit). Note 2m shows 4; 2M should be 5+. </a:t>
                      </a:r>
                      <a:r>
                        <a:rPr lang="en-AU" sz="1400" dirty="0">
                          <a:solidFill>
                            <a:prstClr val="black"/>
                          </a:solidFill>
                          <a:latin typeface="+mn-lt"/>
                        </a:rPr>
                        <a:t>(see </a:t>
                      </a:r>
                      <a:r>
                        <a:rPr lang="en-AU" sz="1400" dirty="0" err="1">
                          <a:solidFill>
                            <a:prstClr val="black"/>
                          </a:solidFill>
                          <a:latin typeface="+mn-lt"/>
                        </a:rPr>
                        <a:t>prev</a:t>
                      </a:r>
                      <a:r>
                        <a:rPr lang="en-AU" sz="1400" dirty="0">
                          <a:solidFill>
                            <a:prstClr val="black"/>
                          </a:solidFill>
                          <a:latin typeface="+mn-lt"/>
                        </a:rPr>
                        <a:t> slide for Responder’s NT bids)</a:t>
                      </a:r>
                      <a:endParaRPr lang="en-AU" sz="1400" b="1" dirty="0"/>
                    </a:p>
                  </a:txBody>
                  <a:tcPr/>
                </a:tc>
                <a:extLst>
                  <a:ext uri="{0D108BD9-81ED-4DB2-BD59-A6C34878D82A}">
                    <a16:rowId xmlns:a16="http://schemas.microsoft.com/office/drawing/2014/main" val="3020021203"/>
                  </a:ext>
                </a:extLst>
              </a:tr>
            </a:tbl>
          </a:graphicData>
        </a:graphic>
      </p:graphicFrame>
      <p:graphicFrame>
        <p:nvGraphicFramePr>
          <p:cNvPr id="7" name="Table 6">
            <a:extLst>
              <a:ext uri="{FF2B5EF4-FFF2-40B4-BE49-F238E27FC236}">
                <a16:creationId xmlns:a16="http://schemas.microsoft.com/office/drawing/2014/main" id="{6DB0C3F0-F6A4-4260-8854-F0B63961129A}"/>
              </a:ext>
            </a:extLst>
          </p:cNvPr>
          <p:cNvGraphicFramePr>
            <a:graphicFrameLocks noGrp="1"/>
          </p:cNvGraphicFramePr>
          <p:nvPr>
            <p:extLst>
              <p:ext uri="{D42A27DB-BD31-4B8C-83A1-F6EECF244321}">
                <p14:modId xmlns:p14="http://schemas.microsoft.com/office/powerpoint/2010/main" val="1286606765"/>
              </p:ext>
            </p:extLst>
          </p:nvPr>
        </p:nvGraphicFramePr>
        <p:xfrm>
          <a:off x="5160276" y="4512727"/>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0">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8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5 4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dirty="0">
                          <a:latin typeface="+mn-lt"/>
                          <a:cs typeface="Arial" panose="020B0604020202020204" pitchFamily="34" charset="0"/>
                        </a:rPr>
                        <a:t>4 2</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9 8 5</a:t>
                      </a:r>
                      <a:endParaRPr lang="en-AU" sz="1800" dirty="0">
                        <a:latin typeface="+mn-lt"/>
                      </a:endParaRPr>
                    </a:p>
                  </a:txBody>
                  <a:tcPr/>
                </a:tc>
                <a:tc>
                  <a:txBody>
                    <a:bodyPr/>
                    <a:lstStyle/>
                    <a:p>
                      <a:r>
                        <a:rPr lang="en-AU" sz="1800" dirty="0">
                          <a:latin typeface="+mn-lt"/>
                          <a:cs typeface="Arial" panose="020B0604020202020204" pitchFamily="34" charset="0"/>
                        </a:rPr>
                        <a:t>♠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dirty="0">
                          <a:latin typeface="+mn-lt"/>
                          <a:cs typeface="Arial" panose="020B0604020202020204" pitchFamily="34" charset="0"/>
                        </a:rPr>
                        <a:t>8 7 2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8 7 2</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10 2</a:t>
                      </a:r>
                      <a:endParaRPr lang="en-AU" sz="1800" dirty="0">
                        <a:latin typeface="+mn-lt"/>
                      </a:endParaRPr>
                    </a:p>
                  </a:txBody>
                  <a:tcPr/>
                </a:tc>
                <a:tc>
                  <a:txBody>
                    <a:bodyPr/>
                    <a:lstStyle/>
                    <a:p>
                      <a:r>
                        <a:rPr lang="en-AU" sz="1800" dirty="0">
                          <a:latin typeface="+mn-lt"/>
                          <a:cs typeface="Arial" panose="020B0604020202020204" pitchFamily="34" charset="0"/>
                        </a:rPr>
                        <a:t>♠ 8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10 2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8 6</a:t>
                      </a:r>
                    </a:p>
                    <a:p>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4 3</a:t>
                      </a:r>
                      <a:endParaRPr lang="en-AU" sz="1800" dirty="0">
                        <a:latin typeface="+mn-lt"/>
                      </a:endParaRPr>
                    </a:p>
                  </a:txBody>
                  <a:tcPr/>
                </a:tc>
                <a:tc>
                  <a:txBody>
                    <a:bodyPr/>
                    <a:lstStyle/>
                    <a:p>
                      <a:r>
                        <a:rPr lang="en-AU" sz="1800" dirty="0">
                          <a:latin typeface="+mn-lt"/>
                          <a:cs typeface="Arial" panose="020B0604020202020204" pitchFamily="34" charset="0"/>
                        </a:rPr>
                        <a:t>♠ 8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J  </a:t>
                      </a:r>
                      <a:r>
                        <a:rPr lang="en-AU" sz="1800" dirty="0">
                          <a:latin typeface="+mn-lt"/>
                          <a:cs typeface="Arial" panose="020B0604020202020204" pitchFamily="34" charset="0"/>
                        </a:rPr>
                        <a:t>10 5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8 7</a:t>
                      </a:r>
                    </a:p>
                    <a:p>
                      <a:r>
                        <a:rPr lang="en-AU" sz="1800" dirty="0">
                          <a:latin typeface="+mn-lt"/>
                          <a:cs typeface="Arial" panose="020B0604020202020204" pitchFamily="34" charset="0"/>
                        </a:rPr>
                        <a:t>♣ </a:t>
                      </a:r>
                      <a:r>
                        <a:rPr lang="en-AU" sz="1800" b="1" dirty="0">
                          <a:latin typeface="+mn-lt"/>
                          <a:cs typeface="Arial" panose="020B0604020202020204" pitchFamily="34" charset="0"/>
                        </a:rPr>
                        <a:t>A K  </a:t>
                      </a:r>
                      <a:r>
                        <a:rPr lang="en-AU" sz="1800" dirty="0">
                          <a:latin typeface="+mn-lt"/>
                          <a:cs typeface="Arial" panose="020B0604020202020204" pitchFamily="34" charset="0"/>
                        </a:rPr>
                        <a:t>8 3</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773A2BFE-4BF5-05D5-6109-E9D72184267D}"/>
              </a:ext>
            </a:extLst>
          </p:cNvPr>
          <p:cNvSpPr txBox="1"/>
          <p:nvPr/>
        </p:nvSpPr>
        <p:spPr>
          <a:xfrm>
            <a:off x="1082354" y="4720888"/>
            <a:ext cx="370780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Partner opens 1</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 what do you respond with these hands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AU" sz="1800" b="1" i="0" u="none" strike="noStrike" kern="1200" cap="none" spc="0" normalizeH="0" baseline="0" noProof="0" dirty="0" err="1">
                <a:ln>
                  <a:noFill/>
                </a:ln>
                <a:solidFill>
                  <a:prstClr val="black"/>
                </a:solidFill>
                <a:effectLst/>
                <a:uLnTx/>
                <a:uFillTx/>
                <a:latin typeface="Calibri" panose="020F0502020204030204"/>
                <a:ea typeface="+mn-ea"/>
                <a:cs typeface="+mn-cs"/>
              </a:rPr>
              <a:t>pg</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 47. 4.3</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480996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C4B6F38E-E047-5F01-9EA4-E14FF1B16A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8B0FAB-56A1-6CCC-BA2F-0B3B17D2B010}"/>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Ch4. </a:t>
            </a:r>
            <a:r>
              <a:rPr lang="en-AU" sz="2800" b="1" dirty="0"/>
              <a:t>Responder</a:t>
            </a:r>
            <a:r>
              <a:rPr lang="en-AU" sz="2800" dirty="0"/>
              <a:t>’s Priorities</a:t>
            </a:r>
          </a:p>
        </p:txBody>
      </p:sp>
      <p:pic>
        <p:nvPicPr>
          <p:cNvPr id="4" name="Picture 3">
            <a:extLst>
              <a:ext uri="{FF2B5EF4-FFF2-40B4-BE49-F238E27FC236}">
                <a16:creationId xmlns:a16="http://schemas.microsoft.com/office/drawing/2014/main" id="{B4B41AA1-E16F-2D73-E797-753EF49E7376}"/>
              </a:ext>
            </a:extLst>
          </p:cNvPr>
          <p:cNvPicPr>
            <a:picLocks noChangeAspect="1"/>
          </p:cNvPicPr>
          <p:nvPr/>
        </p:nvPicPr>
        <p:blipFill>
          <a:blip r:embed="rId3"/>
          <a:stretch>
            <a:fillRect/>
          </a:stretch>
        </p:blipFill>
        <p:spPr>
          <a:xfrm>
            <a:off x="123904" y="1725166"/>
            <a:ext cx="449619" cy="3398815"/>
          </a:xfrm>
          <a:prstGeom prst="rect">
            <a:avLst/>
          </a:prstGeom>
        </p:spPr>
      </p:pic>
      <p:sp>
        <p:nvSpPr>
          <p:cNvPr id="7" name="TextBox 6">
            <a:extLst>
              <a:ext uri="{FF2B5EF4-FFF2-40B4-BE49-F238E27FC236}">
                <a16:creationId xmlns:a16="http://schemas.microsoft.com/office/drawing/2014/main" id="{7AE486A9-C0C5-A14D-6669-891711D4B4ED}"/>
              </a:ext>
            </a:extLst>
          </p:cNvPr>
          <p:cNvSpPr txBox="1"/>
          <p:nvPr/>
        </p:nvSpPr>
        <p:spPr>
          <a:xfrm>
            <a:off x="1022552" y="942365"/>
            <a:ext cx="9901083" cy="3139321"/>
          </a:xfrm>
          <a:prstGeom prst="rect">
            <a:avLst/>
          </a:prstGeom>
          <a:noFill/>
        </p:spPr>
        <p:txBody>
          <a:bodyPr wrap="square" rtlCol="0">
            <a:spAutoFit/>
          </a:bodyPr>
          <a:lstStyle/>
          <a:p>
            <a:pPr marL="342900" indent="-342900">
              <a:buAutoNum type="arabicPeriod"/>
            </a:pPr>
            <a:r>
              <a:rPr lang="en-AU" dirty="0"/>
              <a:t>If we have a fit with opener’s major – re-evaluate our hand for shortages and bid accordingly</a:t>
            </a:r>
          </a:p>
          <a:p>
            <a:pPr marL="342900" indent="-342900">
              <a:buAutoNum type="arabicPeriod"/>
            </a:pPr>
            <a:endParaRPr lang="en-AU" dirty="0"/>
          </a:p>
          <a:p>
            <a:pPr marL="342900" indent="-342900">
              <a:buAutoNum type="arabicPeriod"/>
            </a:pPr>
            <a:r>
              <a:rPr lang="en-AU" dirty="0"/>
              <a:t>0-5 HCP: pass</a:t>
            </a:r>
          </a:p>
          <a:p>
            <a:pPr marL="342900" indent="-342900">
              <a:buAutoNum type="arabicPeriod"/>
            </a:pPr>
            <a:endParaRPr lang="en-AU" dirty="0"/>
          </a:p>
          <a:p>
            <a:pPr marL="342900" indent="-342900">
              <a:buAutoNum type="arabicPeriod"/>
            </a:pPr>
            <a:r>
              <a:rPr lang="en-AU" dirty="0"/>
              <a:t>Do we have a </a:t>
            </a:r>
            <a:r>
              <a:rPr lang="en-AU" b="1" dirty="0"/>
              <a:t>major suit that we can bid at 1-level </a:t>
            </a:r>
            <a:r>
              <a:rPr lang="en-AU" dirty="0"/>
              <a:t>(6+HCP; 4+M)?  Bid it</a:t>
            </a:r>
          </a:p>
          <a:p>
            <a:pPr marL="342900" indent="-342900">
              <a:buAutoNum type="arabicPeriod"/>
            </a:pPr>
            <a:endParaRPr lang="en-AU" dirty="0"/>
          </a:p>
          <a:p>
            <a:pPr marL="342900" indent="-342900">
              <a:buAutoNum type="arabicPeriod"/>
            </a:pPr>
            <a:r>
              <a:rPr lang="en-AU" dirty="0"/>
              <a:t>Do we have a </a:t>
            </a:r>
            <a:r>
              <a:rPr lang="en-AU" b="1" dirty="0"/>
              <a:t>major suit that we can bid at the 2-level </a:t>
            </a:r>
            <a:r>
              <a:rPr lang="en-AU" dirty="0"/>
              <a:t>(10+HCP*; 5+M)? Bid it</a:t>
            </a:r>
          </a:p>
          <a:p>
            <a:pPr marL="342900" indent="-342900">
              <a:buAutoNum type="arabicPeriod"/>
            </a:pPr>
            <a:endParaRPr lang="en-AU" dirty="0"/>
          </a:p>
          <a:p>
            <a:pPr marL="342900" indent="-342900">
              <a:buAutoNum type="arabicPeriod"/>
            </a:pPr>
            <a:r>
              <a:rPr lang="en-AU" dirty="0"/>
              <a:t>Unless there is a reason not to, bid </a:t>
            </a:r>
            <a:r>
              <a:rPr lang="en-AU" b="1" dirty="0"/>
              <a:t>No Trumps </a:t>
            </a:r>
            <a:r>
              <a:rPr lang="en-AU" dirty="0"/>
              <a:t>(6-10 HCP*: 1NT; 11-12 HCP*: 2NT; 13+ HCP: 3NT)</a:t>
            </a:r>
          </a:p>
          <a:p>
            <a:pPr marL="342900" indent="-342900">
              <a:buAutoNum type="arabicPeriod"/>
            </a:pPr>
            <a:endParaRPr lang="en-AU" dirty="0"/>
          </a:p>
          <a:p>
            <a:pPr marL="342900" indent="-342900">
              <a:buAutoNum type="arabicPeriod"/>
            </a:pPr>
            <a:r>
              <a:rPr lang="en-AU" dirty="0"/>
              <a:t>Bid our </a:t>
            </a:r>
            <a:r>
              <a:rPr lang="en-AU" b="1" dirty="0"/>
              <a:t>minor suit </a:t>
            </a:r>
            <a:r>
              <a:rPr lang="en-AU" dirty="0"/>
              <a:t>either at the 1-level (6+HCP 4+m) or if necessary at the two level (*10+HCP; 4+m)</a:t>
            </a:r>
          </a:p>
        </p:txBody>
      </p:sp>
      <p:sp>
        <p:nvSpPr>
          <p:cNvPr id="9" name="TextBox 8">
            <a:extLst>
              <a:ext uri="{FF2B5EF4-FFF2-40B4-BE49-F238E27FC236}">
                <a16:creationId xmlns:a16="http://schemas.microsoft.com/office/drawing/2014/main" id="{B156601D-61C3-146F-3BE5-38D2C455D943}"/>
              </a:ext>
            </a:extLst>
          </p:cNvPr>
          <p:cNvSpPr txBox="1"/>
          <p:nvPr/>
        </p:nvSpPr>
        <p:spPr>
          <a:xfrm>
            <a:off x="1022552" y="4254431"/>
            <a:ext cx="9901083" cy="2308324"/>
          </a:xfrm>
          <a:prstGeom prst="rect">
            <a:avLst/>
          </a:prstGeom>
          <a:noFill/>
        </p:spPr>
        <p:txBody>
          <a:bodyPr wrap="square" rtlCol="0">
            <a:spAutoFit/>
          </a:bodyPr>
          <a:lstStyle/>
          <a:p>
            <a:r>
              <a:rPr lang="en-AU" dirty="0"/>
              <a:t>Just another reminder </a:t>
            </a:r>
            <a:r>
              <a:rPr lang="en-AU" dirty="0">
                <a:sym typeface="Wingdings" panose="05000000000000000000" pitchFamily="2" charset="2"/>
              </a:rPr>
              <a:t>  If Responder bids a new SUIT; her hand is unlimited, and Opener MUST make a second bid (</a:t>
            </a:r>
            <a:r>
              <a:rPr lang="en-AU" b="1" dirty="0">
                <a:sym typeface="Wingdings" panose="05000000000000000000" pitchFamily="2" charset="2"/>
              </a:rPr>
              <a:t>Why ?</a:t>
            </a:r>
            <a:r>
              <a:rPr lang="en-AU" dirty="0">
                <a:sym typeface="Wingdings" panose="05000000000000000000" pitchFamily="2" charset="2"/>
              </a:rPr>
              <a:t>).  </a:t>
            </a:r>
          </a:p>
          <a:p>
            <a:endParaRPr lang="en-AU" dirty="0">
              <a:sym typeface="Wingdings" panose="05000000000000000000" pitchFamily="2" charset="2"/>
            </a:endParaRPr>
          </a:p>
          <a:p>
            <a:r>
              <a:rPr lang="en-AU" dirty="0">
                <a:sym typeface="Wingdings" panose="05000000000000000000" pitchFamily="2" charset="2"/>
              </a:rPr>
              <a:t>… unless </a:t>
            </a:r>
          </a:p>
          <a:p>
            <a:pPr marL="342900" indent="-342900">
              <a:buAutoNum type="alphaLcParenR"/>
            </a:pPr>
            <a:r>
              <a:rPr lang="en-AU" dirty="0">
                <a:sym typeface="Wingdings" panose="05000000000000000000" pitchFamily="2" charset="2"/>
              </a:rPr>
              <a:t>RHO overcalls; </a:t>
            </a:r>
          </a:p>
          <a:p>
            <a:pPr marL="342900" indent="-342900">
              <a:buAutoNum type="alphaLcParenR"/>
            </a:pPr>
            <a:r>
              <a:rPr lang="en-AU" dirty="0">
                <a:sym typeface="Wingdings" panose="05000000000000000000" pitchFamily="2" charset="2"/>
              </a:rPr>
              <a:t>We are a minimum hand; and </a:t>
            </a:r>
          </a:p>
          <a:p>
            <a:pPr marL="342900" indent="-342900">
              <a:buAutoNum type="alphaLcParenR"/>
            </a:pPr>
            <a:r>
              <a:rPr lang="en-AU" dirty="0">
                <a:sym typeface="Wingdings" panose="05000000000000000000" pitchFamily="2" charset="2"/>
              </a:rPr>
              <a:t>we don’t really like responder’s bid </a:t>
            </a:r>
          </a:p>
          <a:p>
            <a:r>
              <a:rPr lang="en-AU" dirty="0">
                <a:sym typeface="Wingdings" panose="05000000000000000000" pitchFamily="2" charset="2"/>
              </a:rPr>
              <a:t>- in which case we may pass as Responder will get another bid</a:t>
            </a:r>
            <a:endParaRPr lang="en-AU" dirty="0"/>
          </a:p>
        </p:txBody>
      </p:sp>
    </p:spTree>
    <p:extLst>
      <p:ext uri="{BB962C8B-B14F-4D97-AF65-F5344CB8AC3E}">
        <p14:creationId xmlns:p14="http://schemas.microsoft.com/office/powerpoint/2010/main" val="1411464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1CE99178-3942-3155-BF3B-5C98DEF90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CDB3FF-CE37-7EA0-6E2C-9EFC3A0F953D}"/>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Ch4. </a:t>
            </a:r>
            <a:r>
              <a:rPr lang="en-AU" sz="2800" b="1" dirty="0"/>
              <a:t>Opener</a:t>
            </a:r>
            <a:r>
              <a:rPr lang="en-AU" sz="2800" dirty="0"/>
              <a:t>’s 2</a:t>
            </a:r>
            <a:r>
              <a:rPr lang="en-AU" sz="2800" baseline="30000" dirty="0"/>
              <a:t>nd</a:t>
            </a:r>
            <a:r>
              <a:rPr lang="en-AU" sz="2800" dirty="0"/>
              <a:t> Bid Priorities</a:t>
            </a:r>
          </a:p>
        </p:txBody>
      </p:sp>
      <p:pic>
        <p:nvPicPr>
          <p:cNvPr id="4" name="Picture 3">
            <a:extLst>
              <a:ext uri="{FF2B5EF4-FFF2-40B4-BE49-F238E27FC236}">
                <a16:creationId xmlns:a16="http://schemas.microsoft.com/office/drawing/2014/main" id="{38A8F463-D7F9-E03D-0E45-30D17EB06D47}"/>
              </a:ext>
            </a:extLst>
          </p:cNvPr>
          <p:cNvPicPr>
            <a:picLocks noChangeAspect="1"/>
          </p:cNvPicPr>
          <p:nvPr/>
        </p:nvPicPr>
        <p:blipFill>
          <a:blip r:embed="rId3"/>
          <a:stretch>
            <a:fillRect/>
          </a:stretch>
        </p:blipFill>
        <p:spPr>
          <a:xfrm>
            <a:off x="123904" y="1725166"/>
            <a:ext cx="449619" cy="3398815"/>
          </a:xfrm>
          <a:prstGeom prst="rect">
            <a:avLst/>
          </a:prstGeom>
        </p:spPr>
      </p:pic>
      <p:sp>
        <p:nvSpPr>
          <p:cNvPr id="7" name="TextBox 6">
            <a:extLst>
              <a:ext uri="{FF2B5EF4-FFF2-40B4-BE49-F238E27FC236}">
                <a16:creationId xmlns:a16="http://schemas.microsoft.com/office/drawing/2014/main" id="{982D6B29-146D-9F94-2544-B6CA3DED4EF9}"/>
              </a:ext>
            </a:extLst>
          </p:cNvPr>
          <p:cNvSpPr txBox="1"/>
          <p:nvPr/>
        </p:nvSpPr>
        <p:spPr>
          <a:xfrm>
            <a:off x="993057" y="1427266"/>
            <a:ext cx="9901083"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If responder has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supported our major </a:t>
            </a:r>
            <a:r>
              <a:rPr lang="en-AU" b="1" dirty="0">
                <a:solidFill>
                  <a:prstClr val="black"/>
                </a:solidFill>
                <a:latin typeface="Calibri" panose="020F0502020204030204"/>
              </a:rPr>
              <a:t>suit </a:t>
            </a:r>
            <a:r>
              <a:rPr lang="en-AU" dirty="0">
                <a:solidFill>
                  <a:prstClr val="black"/>
                </a:solidFill>
                <a:latin typeface="Calibri" panose="020F0502020204030204"/>
              </a:rPr>
              <a:t>(limiting her hand)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re-evaluate our hand for shortages and bid accordingly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dirty="0">
                <a:solidFill>
                  <a:prstClr val="black"/>
                </a:solidFill>
                <a:latin typeface="Calibri" panose="020F0502020204030204"/>
              </a:rPr>
              <a:t>If responder has </a:t>
            </a:r>
            <a:r>
              <a:rPr lang="en-AU" b="1" dirty="0">
                <a:solidFill>
                  <a:prstClr val="black"/>
                </a:solidFill>
                <a:latin typeface="Calibri" panose="020F0502020204030204"/>
              </a:rPr>
              <a:t>bid No Trumps </a:t>
            </a:r>
            <a:r>
              <a:rPr lang="en-AU" dirty="0">
                <a:solidFill>
                  <a:prstClr val="black"/>
                </a:solidFill>
                <a:latin typeface="Calibri" panose="020F0502020204030204"/>
              </a:rPr>
              <a:t>(limiting her hand) – calculate our partnerships min and max total HCP, and if there is a good chance for game, we need to keep bidding, otherwise pass.  With a </a:t>
            </a:r>
            <a:r>
              <a:rPr lang="en-AU" b="1" dirty="0">
                <a:solidFill>
                  <a:prstClr val="black"/>
                </a:solidFill>
                <a:latin typeface="Calibri" panose="020F0502020204030204"/>
              </a:rPr>
              <a:t>balanced hand</a:t>
            </a:r>
            <a:r>
              <a:rPr lang="en-AU" dirty="0">
                <a:solidFill>
                  <a:prstClr val="black"/>
                </a:solidFill>
                <a:latin typeface="Calibri" panose="020F0502020204030204"/>
              </a:rPr>
              <a:t>, we will probably continue bidding no trumps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AU"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If responder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has passed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(ergo probably 0-5 HCP); </a:t>
            </a:r>
            <a:r>
              <a:rPr lang="en-AU" dirty="0">
                <a:solidFill>
                  <a:prstClr val="black"/>
                </a:solidFill>
                <a:latin typeface="Calibri" panose="020F0502020204030204"/>
              </a:rPr>
              <a:t>either pass or rebid with a strong (16+HCP) hand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AU"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dirty="0">
                <a:solidFill>
                  <a:prstClr val="black"/>
                </a:solidFill>
                <a:latin typeface="Calibri" panose="020F0502020204030204"/>
              </a:rPr>
              <a:t>If responder has </a:t>
            </a:r>
            <a:r>
              <a:rPr lang="en-AU" b="1" dirty="0">
                <a:solidFill>
                  <a:prstClr val="black"/>
                </a:solidFill>
                <a:latin typeface="Calibri" panose="020F0502020204030204"/>
              </a:rPr>
              <a:t>bid a new major suit which we can support </a:t>
            </a:r>
            <a:r>
              <a:rPr lang="en-AU" dirty="0">
                <a:solidFill>
                  <a:prstClr val="black"/>
                </a:solidFill>
                <a:latin typeface="Calibri" panose="020F0502020204030204"/>
              </a:rPr>
              <a:t>(</a:t>
            </a:r>
            <a:r>
              <a:rPr lang="en-AU" dirty="0" err="1">
                <a:solidFill>
                  <a:prstClr val="black"/>
                </a:solidFill>
                <a:latin typeface="Calibri" panose="020F0502020204030204"/>
              </a:rPr>
              <a:t>ie</a:t>
            </a:r>
            <a:r>
              <a:rPr lang="en-AU" dirty="0">
                <a:solidFill>
                  <a:prstClr val="black"/>
                </a:solidFill>
                <a:latin typeface="Calibri" panose="020F0502020204030204"/>
              </a:rPr>
              <a:t> we have a fit)– re-evaluate our hand for shortages and support partner’s major accordingly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AU"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dirty="0">
                <a:solidFill>
                  <a:prstClr val="black"/>
                </a:solidFill>
                <a:latin typeface="Calibri" panose="020F0502020204030204"/>
              </a:rPr>
              <a:t> The following slides discuss our options if we can’t support responder’s new suit </a:t>
            </a:r>
            <a:r>
              <a:rPr lang="en-AU" dirty="0">
                <a:solidFill>
                  <a:prstClr val="black"/>
                </a:solidFill>
                <a:latin typeface="Calibri" panose="020F0502020204030204"/>
                <a:sym typeface="Wingdings" panose="05000000000000000000" pitchFamily="2" charset="2"/>
              </a:rPr>
              <a:t> -- but just remember, we may not pass in this case.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197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E7806C01-0816-7D3D-2779-6058092330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133CEC-4A93-B32C-B0B9-0A8503F524CB}"/>
              </a:ext>
            </a:extLst>
          </p:cNvPr>
          <p:cNvSpPr>
            <a:spLocks noGrp="1"/>
          </p:cNvSpPr>
          <p:nvPr>
            <p:ph type="title"/>
          </p:nvPr>
        </p:nvSpPr>
        <p:spPr>
          <a:xfrm>
            <a:off x="-1" y="0"/>
            <a:ext cx="12192001" cy="769620"/>
          </a:xfrm>
        </p:spPr>
        <p:txBody>
          <a:bodyPr>
            <a:normAutofit fontScale="90000"/>
          </a:bodyPr>
          <a:lstStyle/>
          <a:p>
            <a:r>
              <a:rPr lang="en-AU" sz="4000" dirty="0"/>
              <a:t>MBC Introduction to Bridge </a:t>
            </a:r>
            <a:r>
              <a:rPr lang="en-AU" sz="2800" dirty="0"/>
              <a:t>– Ch4. Opener has a fit with responder’s major</a:t>
            </a:r>
          </a:p>
        </p:txBody>
      </p:sp>
      <p:pic>
        <p:nvPicPr>
          <p:cNvPr id="4" name="Picture 3">
            <a:extLst>
              <a:ext uri="{FF2B5EF4-FFF2-40B4-BE49-F238E27FC236}">
                <a16:creationId xmlns:a16="http://schemas.microsoft.com/office/drawing/2014/main" id="{5BAAECF5-31A9-13D5-50D4-55EC6E028DB0}"/>
              </a:ext>
            </a:extLst>
          </p:cNvPr>
          <p:cNvPicPr>
            <a:picLocks noChangeAspect="1"/>
          </p:cNvPicPr>
          <p:nvPr/>
        </p:nvPicPr>
        <p:blipFill>
          <a:blip r:embed="rId3"/>
          <a:stretch>
            <a:fillRect/>
          </a:stretch>
        </p:blipFill>
        <p:spPr>
          <a:xfrm>
            <a:off x="130561" y="1729592"/>
            <a:ext cx="449619" cy="3398815"/>
          </a:xfrm>
          <a:prstGeom prst="rect">
            <a:avLst/>
          </a:prstGeom>
        </p:spPr>
      </p:pic>
      <p:sp>
        <p:nvSpPr>
          <p:cNvPr id="3" name="TextBox 2">
            <a:extLst>
              <a:ext uri="{FF2B5EF4-FFF2-40B4-BE49-F238E27FC236}">
                <a16:creationId xmlns:a16="http://schemas.microsoft.com/office/drawing/2014/main" id="{735390FC-A970-0C39-BBEB-F8B400F79784}"/>
              </a:ext>
            </a:extLst>
          </p:cNvPr>
          <p:cNvSpPr txBox="1"/>
          <p:nvPr/>
        </p:nvSpPr>
        <p:spPr>
          <a:xfrm>
            <a:off x="769604" y="1152895"/>
            <a:ext cx="8118757"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Evaluating Opener’s hand.  Just as responder can categorise her hand based on a point range, so can opener:</a:t>
            </a:r>
          </a:p>
        </p:txBody>
      </p:sp>
      <p:sp>
        <p:nvSpPr>
          <p:cNvPr id="5" name="TextBox 4">
            <a:extLst>
              <a:ext uri="{FF2B5EF4-FFF2-40B4-BE49-F238E27FC236}">
                <a16:creationId xmlns:a16="http://schemas.microsoft.com/office/drawing/2014/main" id="{37DB179D-C670-153C-2556-7647F534E8B9}"/>
              </a:ext>
            </a:extLst>
          </p:cNvPr>
          <p:cNvSpPr txBox="1"/>
          <p:nvPr/>
        </p:nvSpPr>
        <p:spPr>
          <a:xfrm>
            <a:off x="0" y="6488668"/>
            <a:ext cx="57967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Forcing bid</a:t>
            </a:r>
          </a:p>
        </p:txBody>
      </p:sp>
      <p:sp>
        <p:nvSpPr>
          <p:cNvPr id="11" name="TextBox 10">
            <a:extLst>
              <a:ext uri="{FF2B5EF4-FFF2-40B4-BE49-F238E27FC236}">
                <a16:creationId xmlns:a16="http://schemas.microsoft.com/office/drawing/2014/main" id="{004F2374-B943-40B9-F48F-B6FFB4583695}"/>
              </a:ext>
            </a:extLst>
          </p:cNvPr>
          <p:cNvSpPr txBox="1"/>
          <p:nvPr/>
        </p:nvSpPr>
        <p:spPr>
          <a:xfrm>
            <a:off x="647354" y="2468453"/>
            <a:ext cx="4915630" cy="258532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If opener can </a:t>
            </a:r>
            <a:r>
              <a:rPr lang="en-AU" b="1" dirty="0">
                <a:solidFill>
                  <a:prstClr val="black"/>
                </a:solidFill>
                <a:latin typeface="Calibri" panose="020F0502020204030204"/>
              </a:rPr>
              <a:t>support responder’s major </a:t>
            </a:r>
            <a:r>
              <a:rPr lang="en-AU" dirty="0">
                <a:solidFill>
                  <a:prstClr val="black"/>
                </a:solidFill>
                <a:latin typeface="Calibri" panose="020F0502020204030204"/>
              </a:rPr>
              <a:t>suit (4+) bid she should</a:t>
            </a:r>
            <a:r>
              <a:rPr lang="en-AU" b="1" dirty="0">
                <a:solidFill>
                  <a:prstClr val="black"/>
                </a:solidFill>
                <a:latin typeface="Calibri" panose="020F0502020204030204"/>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If responder bid her major at the </a:t>
            </a:r>
            <a:r>
              <a:rPr lang="en-AU" b="1" dirty="0">
                <a:solidFill>
                  <a:prstClr val="black"/>
                </a:solidFill>
                <a:latin typeface="Calibri" panose="020F0502020204030204"/>
              </a:rPr>
              <a:t>2-level</a:t>
            </a:r>
            <a:r>
              <a:rPr lang="en-AU" dirty="0">
                <a:solidFill>
                  <a:prstClr val="black"/>
                </a:solidFill>
                <a:latin typeface="Calibri" panose="020F0502020204030204"/>
              </a:rPr>
              <a:t> (promising 10+ HCP) – Bid </a:t>
            </a:r>
            <a:r>
              <a:rPr lang="en-AU" b="1" dirty="0">
                <a:solidFill>
                  <a:prstClr val="black"/>
                </a:solidFill>
                <a:latin typeface="Calibri" panose="020F0502020204030204"/>
              </a:rPr>
              <a:t>Game with 15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Otherwise </a:t>
            </a:r>
            <a:r>
              <a:rPr lang="en-AU" b="1" dirty="0">
                <a:solidFill>
                  <a:prstClr val="black"/>
                </a:solidFill>
                <a:latin typeface="Calibri" panose="020F0502020204030204"/>
              </a:rPr>
              <a:t>re-evaluate her total points (TP) </a:t>
            </a:r>
            <a:r>
              <a:rPr lang="en-AU" dirty="0">
                <a:solidFill>
                  <a:prstClr val="black"/>
                </a:solidFill>
                <a:latin typeface="Calibri" panose="020F0502020204030204"/>
              </a:rPr>
              <a:t>including shortage points. Then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With </a:t>
            </a:r>
            <a:r>
              <a:rPr lang="en-AU" b="1" dirty="0">
                <a:solidFill>
                  <a:prstClr val="black"/>
                </a:solidFill>
                <a:latin typeface="Calibri" panose="020F0502020204030204"/>
              </a:rPr>
              <a:t>minimum </a:t>
            </a:r>
            <a:r>
              <a:rPr lang="en-AU" dirty="0">
                <a:solidFill>
                  <a:prstClr val="black"/>
                </a:solidFill>
                <a:latin typeface="Calibri" panose="020F0502020204030204"/>
              </a:rPr>
              <a:t>TP</a:t>
            </a:r>
            <a:r>
              <a:rPr lang="en-AU" b="1" dirty="0">
                <a:solidFill>
                  <a:prstClr val="black"/>
                </a:solidFill>
                <a:latin typeface="Calibri" panose="020F0502020204030204"/>
              </a:rPr>
              <a:t> </a:t>
            </a:r>
            <a:r>
              <a:rPr lang="en-AU" dirty="0">
                <a:solidFill>
                  <a:prstClr val="black"/>
                </a:solidFill>
                <a:latin typeface="Calibri" panose="020F0502020204030204"/>
              </a:rPr>
              <a:t>values: raise by 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With </a:t>
            </a:r>
            <a:r>
              <a:rPr lang="en-AU" b="1" dirty="0">
                <a:solidFill>
                  <a:prstClr val="black"/>
                </a:solidFill>
                <a:latin typeface="Calibri" panose="020F0502020204030204"/>
              </a:rPr>
              <a:t>invitational</a:t>
            </a:r>
            <a:r>
              <a:rPr lang="en-AU" dirty="0">
                <a:solidFill>
                  <a:prstClr val="black"/>
                </a:solidFill>
                <a:latin typeface="Calibri" panose="020F0502020204030204"/>
              </a:rPr>
              <a:t> TP values: jump a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With </a:t>
            </a:r>
            <a:r>
              <a:rPr lang="en-AU" b="1" dirty="0">
                <a:solidFill>
                  <a:prstClr val="black"/>
                </a:solidFill>
                <a:latin typeface="Calibri" panose="020F0502020204030204"/>
              </a:rPr>
              <a:t>maximum</a:t>
            </a:r>
            <a:r>
              <a:rPr lang="en-AU" dirty="0">
                <a:solidFill>
                  <a:prstClr val="black"/>
                </a:solidFill>
                <a:latin typeface="Calibri" panose="020F0502020204030204"/>
              </a:rPr>
              <a:t> TP values: bid game</a:t>
            </a:r>
          </a:p>
        </p:txBody>
      </p:sp>
      <p:graphicFrame>
        <p:nvGraphicFramePr>
          <p:cNvPr id="6" name="Table 5">
            <a:extLst>
              <a:ext uri="{FF2B5EF4-FFF2-40B4-BE49-F238E27FC236}">
                <a16:creationId xmlns:a16="http://schemas.microsoft.com/office/drawing/2014/main" id="{6C017857-8AAD-86F2-AEAA-7768FB99B56F}"/>
              </a:ext>
            </a:extLst>
          </p:cNvPr>
          <p:cNvGraphicFramePr>
            <a:graphicFrameLocks noGrp="1"/>
          </p:cNvGraphicFramePr>
          <p:nvPr>
            <p:extLst>
              <p:ext uri="{D42A27DB-BD31-4B8C-83A1-F6EECF244321}">
                <p14:modId xmlns:p14="http://schemas.microsoft.com/office/powerpoint/2010/main" val="209754963"/>
              </p:ext>
            </p:extLst>
          </p:nvPr>
        </p:nvGraphicFramePr>
        <p:xfrm>
          <a:off x="8615093" y="757369"/>
          <a:ext cx="2669743" cy="1478280"/>
        </p:xfrm>
        <a:graphic>
          <a:graphicData uri="http://schemas.openxmlformats.org/drawingml/2006/table">
            <a:tbl>
              <a:tblPr firstRow="1" bandRow="1">
                <a:tableStyleId>{5C22544A-7EE6-4342-B048-85BDC9FD1C3A}</a:tableStyleId>
              </a:tblPr>
              <a:tblGrid>
                <a:gridCol w="1289668">
                  <a:extLst>
                    <a:ext uri="{9D8B030D-6E8A-4147-A177-3AD203B41FA5}">
                      <a16:colId xmlns:a16="http://schemas.microsoft.com/office/drawing/2014/main" val="3354850754"/>
                    </a:ext>
                  </a:extLst>
                </a:gridCol>
                <a:gridCol w="1380075">
                  <a:extLst>
                    <a:ext uri="{9D8B030D-6E8A-4147-A177-3AD203B41FA5}">
                      <a16:colId xmlns:a16="http://schemas.microsoft.com/office/drawing/2014/main" val="3537582556"/>
                    </a:ext>
                  </a:extLst>
                </a:gridCol>
              </a:tblGrid>
              <a:tr h="328667">
                <a:tc>
                  <a:txBody>
                    <a:bodyPr/>
                    <a:lstStyle/>
                    <a:p>
                      <a:r>
                        <a:rPr lang="en-AU" dirty="0"/>
                        <a:t>Strength</a:t>
                      </a:r>
                    </a:p>
                  </a:txBody>
                  <a:tcPr/>
                </a:tc>
                <a:tc>
                  <a:txBody>
                    <a:bodyPr/>
                    <a:lstStyle/>
                    <a:p>
                      <a:r>
                        <a:rPr lang="en-AU" dirty="0"/>
                        <a:t>Point range</a:t>
                      </a:r>
                    </a:p>
                  </a:txBody>
                  <a:tcPr/>
                </a:tc>
                <a:extLst>
                  <a:ext uri="{0D108BD9-81ED-4DB2-BD59-A6C34878D82A}">
                    <a16:rowId xmlns:a16="http://schemas.microsoft.com/office/drawing/2014/main" val="4180828440"/>
                  </a:ext>
                </a:extLst>
              </a:tr>
              <a:tr h="370840">
                <a:tc>
                  <a:txBody>
                    <a:bodyPr/>
                    <a:lstStyle/>
                    <a:p>
                      <a:r>
                        <a:rPr lang="en-AU" dirty="0"/>
                        <a:t>Minimum</a:t>
                      </a:r>
                    </a:p>
                  </a:txBody>
                  <a:tcPr/>
                </a:tc>
                <a:tc>
                  <a:txBody>
                    <a:bodyPr/>
                    <a:lstStyle/>
                    <a:p>
                      <a:r>
                        <a:rPr lang="en-AU" dirty="0"/>
                        <a:t>12-15</a:t>
                      </a:r>
                    </a:p>
                  </a:txBody>
                  <a:tcPr/>
                </a:tc>
                <a:extLst>
                  <a:ext uri="{0D108BD9-81ED-4DB2-BD59-A6C34878D82A}">
                    <a16:rowId xmlns:a16="http://schemas.microsoft.com/office/drawing/2014/main" val="3305242579"/>
                  </a:ext>
                </a:extLst>
              </a:tr>
              <a:tr h="370840">
                <a:tc>
                  <a:txBody>
                    <a:bodyPr/>
                    <a:lstStyle/>
                    <a:p>
                      <a:r>
                        <a:rPr lang="en-AU" dirty="0"/>
                        <a:t>Invitational</a:t>
                      </a:r>
                    </a:p>
                  </a:txBody>
                  <a:tcPr/>
                </a:tc>
                <a:tc>
                  <a:txBody>
                    <a:bodyPr/>
                    <a:lstStyle/>
                    <a:p>
                      <a:r>
                        <a:rPr lang="en-AU" dirty="0"/>
                        <a:t>16-18</a:t>
                      </a:r>
                    </a:p>
                  </a:txBody>
                  <a:tcPr/>
                </a:tc>
                <a:extLst>
                  <a:ext uri="{0D108BD9-81ED-4DB2-BD59-A6C34878D82A}">
                    <a16:rowId xmlns:a16="http://schemas.microsoft.com/office/drawing/2014/main" val="3020021203"/>
                  </a:ext>
                </a:extLst>
              </a:tr>
              <a:tr h="370840">
                <a:tc>
                  <a:txBody>
                    <a:bodyPr/>
                    <a:lstStyle/>
                    <a:p>
                      <a:r>
                        <a:rPr lang="en-AU" dirty="0"/>
                        <a:t>Maximum</a:t>
                      </a:r>
                    </a:p>
                  </a:txBody>
                  <a:tcPr/>
                </a:tc>
                <a:tc>
                  <a:txBody>
                    <a:bodyPr/>
                    <a:lstStyle/>
                    <a:p>
                      <a:r>
                        <a:rPr lang="en-AU" dirty="0"/>
                        <a:t>19+</a:t>
                      </a:r>
                    </a:p>
                  </a:txBody>
                  <a:tcPr/>
                </a:tc>
                <a:extLst>
                  <a:ext uri="{0D108BD9-81ED-4DB2-BD59-A6C34878D82A}">
                    <a16:rowId xmlns:a16="http://schemas.microsoft.com/office/drawing/2014/main" val="2780658"/>
                  </a:ext>
                </a:extLst>
              </a:tr>
            </a:tbl>
          </a:graphicData>
        </a:graphic>
      </p:graphicFrame>
      <p:pic>
        <p:nvPicPr>
          <p:cNvPr id="9" name="Picture 8">
            <a:extLst>
              <a:ext uri="{FF2B5EF4-FFF2-40B4-BE49-F238E27FC236}">
                <a16:creationId xmlns:a16="http://schemas.microsoft.com/office/drawing/2014/main" id="{A908BDBB-C7B0-CAC0-C44E-75482FF1F98E}"/>
              </a:ext>
            </a:extLst>
          </p:cNvPr>
          <p:cNvPicPr>
            <a:picLocks noChangeAspect="1"/>
          </p:cNvPicPr>
          <p:nvPr/>
        </p:nvPicPr>
        <p:blipFill>
          <a:blip r:embed="rId4"/>
          <a:stretch>
            <a:fillRect/>
          </a:stretch>
        </p:blipFill>
        <p:spPr>
          <a:xfrm>
            <a:off x="5630159" y="2360414"/>
            <a:ext cx="6431280" cy="4312920"/>
          </a:xfrm>
          <a:prstGeom prst="rect">
            <a:avLst/>
          </a:prstGeom>
        </p:spPr>
      </p:pic>
    </p:spTree>
    <p:extLst>
      <p:ext uri="{BB962C8B-B14F-4D97-AF65-F5344CB8AC3E}">
        <p14:creationId xmlns:p14="http://schemas.microsoft.com/office/powerpoint/2010/main" val="2494132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A965B757-AD48-BB9E-0829-0BEB19F361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4D342A-9A63-8023-1C19-2FA6E262E045}"/>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Ch4. Opener’s bid after responder’s NT</a:t>
            </a:r>
          </a:p>
        </p:txBody>
      </p:sp>
      <p:pic>
        <p:nvPicPr>
          <p:cNvPr id="4" name="Picture 3">
            <a:extLst>
              <a:ext uri="{FF2B5EF4-FFF2-40B4-BE49-F238E27FC236}">
                <a16:creationId xmlns:a16="http://schemas.microsoft.com/office/drawing/2014/main" id="{B294B488-9D7E-8396-762E-D0436F61DDDF}"/>
              </a:ext>
            </a:extLst>
          </p:cNvPr>
          <p:cNvPicPr>
            <a:picLocks noChangeAspect="1"/>
          </p:cNvPicPr>
          <p:nvPr/>
        </p:nvPicPr>
        <p:blipFill>
          <a:blip r:embed="rId3"/>
          <a:stretch>
            <a:fillRect/>
          </a:stretch>
        </p:blipFill>
        <p:spPr>
          <a:xfrm>
            <a:off x="130561" y="1729592"/>
            <a:ext cx="449619" cy="3398815"/>
          </a:xfrm>
          <a:prstGeom prst="rect">
            <a:avLst/>
          </a:prstGeom>
        </p:spPr>
      </p:pic>
      <p:sp>
        <p:nvSpPr>
          <p:cNvPr id="5" name="TextBox 4">
            <a:extLst>
              <a:ext uri="{FF2B5EF4-FFF2-40B4-BE49-F238E27FC236}">
                <a16:creationId xmlns:a16="http://schemas.microsoft.com/office/drawing/2014/main" id="{A33E890F-65E4-FD0B-90EE-BEEABB69CE16}"/>
              </a:ext>
            </a:extLst>
          </p:cNvPr>
          <p:cNvSpPr txBox="1"/>
          <p:nvPr/>
        </p:nvSpPr>
        <p:spPr>
          <a:xfrm>
            <a:off x="0" y="6488668"/>
            <a:ext cx="57967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Forcing bid</a:t>
            </a:r>
          </a:p>
        </p:txBody>
      </p:sp>
      <p:sp>
        <p:nvSpPr>
          <p:cNvPr id="11" name="TextBox 10">
            <a:extLst>
              <a:ext uri="{FF2B5EF4-FFF2-40B4-BE49-F238E27FC236}">
                <a16:creationId xmlns:a16="http://schemas.microsoft.com/office/drawing/2014/main" id="{34216C2F-2239-B2C5-6A54-9269BC310CB6}"/>
              </a:ext>
            </a:extLst>
          </p:cNvPr>
          <p:cNvSpPr txBox="1"/>
          <p:nvPr/>
        </p:nvSpPr>
        <p:spPr>
          <a:xfrm>
            <a:off x="7970531" y="1400847"/>
            <a:ext cx="398439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If responder’s first bid is No Trumps, we need to calculate our partnership’s </a:t>
            </a:r>
            <a:r>
              <a:rPr lang="en-AU" dirty="0">
                <a:solidFill>
                  <a:prstClr val="black"/>
                </a:solidFill>
                <a:latin typeface="Calibri" panose="020F0502020204030204"/>
              </a:rPr>
              <a:t>minimum and maximum points and then make a rebid.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libri" panose="020F0502020204030204"/>
              </a:rPr>
              <a:t>If we have a balanced (or semi-balanced hand in the minors):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With a mini</a:t>
            </a:r>
            <a:r>
              <a:rPr lang="en-AU" dirty="0">
                <a:solidFill>
                  <a:prstClr val="black"/>
                </a:solidFill>
                <a:latin typeface="Calibri" panose="020F0502020204030204"/>
              </a:rPr>
              <a:t>mum hand we will probably pass, otherwise see the graphic to the left.</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7B7E22F-F7F4-0421-0CEB-A77BD78098BC}"/>
              </a:ext>
            </a:extLst>
          </p:cNvPr>
          <p:cNvPicPr>
            <a:picLocks noChangeAspect="1"/>
          </p:cNvPicPr>
          <p:nvPr/>
        </p:nvPicPr>
        <p:blipFill>
          <a:blip r:embed="rId4"/>
          <a:stretch>
            <a:fillRect/>
          </a:stretch>
        </p:blipFill>
        <p:spPr>
          <a:xfrm>
            <a:off x="693431" y="1189953"/>
            <a:ext cx="7277100" cy="4267200"/>
          </a:xfrm>
          <a:prstGeom prst="rect">
            <a:avLst/>
          </a:prstGeom>
        </p:spPr>
      </p:pic>
    </p:spTree>
    <p:extLst>
      <p:ext uri="{BB962C8B-B14F-4D97-AF65-F5344CB8AC3E}">
        <p14:creationId xmlns:p14="http://schemas.microsoft.com/office/powerpoint/2010/main" val="2838419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DB35DD26-C0B6-B44F-7763-452A2586E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E772CE-160C-F3E2-36B4-81E3FD389879}"/>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Ch4. What is a Balanced Hand </a:t>
            </a:r>
          </a:p>
        </p:txBody>
      </p:sp>
      <p:pic>
        <p:nvPicPr>
          <p:cNvPr id="4" name="Picture 3">
            <a:extLst>
              <a:ext uri="{FF2B5EF4-FFF2-40B4-BE49-F238E27FC236}">
                <a16:creationId xmlns:a16="http://schemas.microsoft.com/office/drawing/2014/main" id="{A53EFB80-7576-CAB9-3789-C722F49EC3B4}"/>
              </a:ext>
            </a:extLst>
          </p:cNvPr>
          <p:cNvPicPr>
            <a:picLocks noChangeAspect="1"/>
          </p:cNvPicPr>
          <p:nvPr/>
        </p:nvPicPr>
        <p:blipFill>
          <a:blip r:embed="rId3"/>
          <a:stretch>
            <a:fillRect/>
          </a:stretch>
        </p:blipFill>
        <p:spPr>
          <a:xfrm>
            <a:off x="11531758" y="1729592"/>
            <a:ext cx="449619" cy="3398815"/>
          </a:xfrm>
          <a:prstGeom prst="rect">
            <a:avLst/>
          </a:prstGeom>
        </p:spPr>
      </p:pic>
      <p:sp>
        <p:nvSpPr>
          <p:cNvPr id="5" name="TextBox 4">
            <a:extLst>
              <a:ext uri="{FF2B5EF4-FFF2-40B4-BE49-F238E27FC236}">
                <a16:creationId xmlns:a16="http://schemas.microsoft.com/office/drawing/2014/main" id="{92CDEA50-415C-960B-F72C-C1FC47B85E06}"/>
              </a:ext>
            </a:extLst>
          </p:cNvPr>
          <p:cNvSpPr txBox="1"/>
          <p:nvPr/>
        </p:nvSpPr>
        <p:spPr>
          <a:xfrm>
            <a:off x="0" y="6488668"/>
            <a:ext cx="27683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Forcing Bid</a:t>
            </a:r>
          </a:p>
        </p:txBody>
      </p:sp>
      <p:sp>
        <p:nvSpPr>
          <p:cNvPr id="7" name="TextBox 6">
            <a:extLst>
              <a:ext uri="{FF2B5EF4-FFF2-40B4-BE49-F238E27FC236}">
                <a16:creationId xmlns:a16="http://schemas.microsoft.com/office/drawing/2014/main" id="{06FDB56D-7254-74A3-0A02-FA8930109FED}"/>
              </a:ext>
            </a:extLst>
          </p:cNvPr>
          <p:cNvSpPr txBox="1"/>
          <p:nvPr/>
        </p:nvSpPr>
        <p:spPr>
          <a:xfrm>
            <a:off x="733120" y="2243879"/>
            <a:ext cx="333743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Balanced hands: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voids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singletons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more than one doubleton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Possible shapes: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4333; 4432 and 5332</a:t>
            </a:r>
          </a:p>
        </p:txBody>
      </p:sp>
      <p:sp>
        <p:nvSpPr>
          <p:cNvPr id="6" name="TextBox 5">
            <a:extLst>
              <a:ext uri="{FF2B5EF4-FFF2-40B4-BE49-F238E27FC236}">
                <a16:creationId xmlns:a16="http://schemas.microsoft.com/office/drawing/2014/main" id="{FA35FED8-AA61-00CD-E25E-650525625A35}"/>
              </a:ext>
            </a:extLst>
          </p:cNvPr>
          <p:cNvSpPr txBox="1"/>
          <p:nvPr/>
        </p:nvSpPr>
        <p:spPr>
          <a:xfrm>
            <a:off x="733120" y="906585"/>
            <a:ext cx="10662467" cy="1200329"/>
          </a:xfrm>
          <a:prstGeom prst="rect">
            <a:avLst/>
          </a:prstGeom>
          <a:noFill/>
        </p:spPr>
        <p:txBody>
          <a:bodyPr wrap="square" rtlCol="0">
            <a:spAutoFit/>
          </a:bodyPr>
          <a:lstStyle/>
          <a:p>
            <a:r>
              <a:rPr lang="en-AU" dirty="0"/>
              <a:t>In Chapter 5, we talk in detail about how Opener should bid a Balanced hand, but let’s take a sneak preview now.  In this chapter, </a:t>
            </a:r>
            <a:r>
              <a:rPr lang="en-AU" b="1" dirty="0"/>
              <a:t>we are not looking at making an opening bid in no trumps </a:t>
            </a:r>
            <a:r>
              <a:rPr lang="en-AU" dirty="0"/>
              <a:t>– but if we get to opener’s second bid, and we have still not found a fit with our partner – then with a balanced or some semi-balanced hand we will probably be looking to bid no trumps:</a:t>
            </a:r>
          </a:p>
        </p:txBody>
      </p:sp>
      <p:sp>
        <p:nvSpPr>
          <p:cNvPr id="16" name="TextBox 15">
            <a:extLst>
              <a:ext uri="{FF2B5EF4-FFF2-40B4-BE49-F238E27FC236}">
                <a16:creationId xmlns:a16="http://schemas.microsoft.com/office/drawing/2014/main" id="{197D567B-1EC5-245A-6815-A2F3971E197A}"/>
              </a:ext>
            </a:extLst>
          </p:cNvPr>
          <p:cNvSpPr txBox="1"/>
          <p:nvPr/>
        </p:nvSpPr>
        <p:spPr>
          <a:xfrm>
            <a:off x="4299592" y="2352196"/>
            <a:ext cx="35928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solidFill>
                  <a:prstClr val="black"/>
                </a:solidFill>
                <a:effectLst/>
                <a:uLnTx/>
                <a:uFillTx/>
                <a:latin typeface="Calibri" panose="020F0502020204030204"/>
                <a:ea typeface="+mn-ea"/>
                <a:cs typeface="+mn-cs"/>
              </a:rPr>
              <a:t>Balanced</a:t>
            </a:r>
            <a:r>
              <a:rPr kumimoji="0" lang="en-AU" i="0" u="none" strike="noStrike" kern="1200" cap="none" spc="0" normalizeH="0" baseline="0" noProof="0" dirty="0">
                <a:ln>
                  <a:noFill/>
                </a:ln>
                <a:solidFill>
                  <a:prstClr val="black"/>
                </a:solidFill>
                <a:effectLst/>
                <a:uLnTx/>
                <a:uFillTx/>
                <a:latin typeface="Calibri" panose="020F0502020204030204"/>
                <a:ea typeface="+mn-ea"/>
                <a:cs typeface="+mn-cs"/>
              </a:rPr>
              <a:t> hands lend themselves to a second bid in no trumps</a:t>
            </a:r>
          </a:p>
        </p:txBody>
      </p:sp>
      <p:sp>
        <p:nvSpPr>
          <p:cNvPr id="17" name="TextBox 16">
            <a:extLst>
              <a:ext uri="{FF2B5EF4-FFF2-40B4-BE49-F238E27FC236}">
                <a16:creationId xmlns:a16="http://schemas.microsoft.com/office/drawing/2014/main" id="{D119C233-8CDE-7810-AEA1-DF6BD0CEC6AA}"/>
              </a:ext>
            </a:extLst>
          </p:cNvPr>
          <p:cNvSpPr txBox="1"/>
          <p:nvPr/>
        </p:nvSpPr>
        <p:spPr>
          <a:xfrm>
            <a:off x="7526430" y="3703329"/>
            <a:ext cx="3592813"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Semi-Balanced hands: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voids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singletons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Two doubletons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Possible shapes: 5422; 6322</a:t>
            </a:r>
          </a:p>
        </p:txBody>
      </p:sp>
      <p:sp>
        <p:nvSpPr>
          <p:cNvPr id="18" name="TextBox 17">
            <a:extLst>
              <a:ext uri="{FF2B5EF4-FFF2-40B4-BE49-F238E27FC236}">
                <a16:creationId xmlns:a16="http://schemas.microsoft.com/office/drawing/2014/main" id="{2C358DC0-69E3-A0E4-0641-BE2BD33B21EF}"/>
              </a:ext>
            </a:extLst>
          </p:cNvPr>
          <p:cNvSpPr txBox="1"/>
          <p:nvPr/>
        </p:nvSpPr>
        <p:spPr>
          <a:xfrm>
            <a:off x="3865531" y="5128407"/>
            <a:ext cx="35928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solidFill>
                  <a:prstClr val="black"/>
                </a:solidFill>
                <a:effectLst/>
                <a:uLnTx/>
                <a:uFillTx/>
                <a:latin typeface="Calibri" panose="020F0502020204030204"/>
                <a:ea typeface="+mn-ea"/>
                <a:cs typeface="+mn-cs"/>
              </a:rPr>
              <a:t>Semi-Balanced</a:t>
            </a:r>
            <a:r>
              <a:rPr kumimoji="0" lang="en-AU" i="0" u="none" strike="noStrike" kern="1200" cap="none" spc="0" normalizeH="0" baseline="0" noProof="0" dirty="0">
                <a:ln>
                  <a:noFill/>
                </a:ln>
                <a:solidFill>
                  <a:prstClr val="black"/>
                </a:solidFill>
                <a:effectLst/>
                <a:uLnTx/>
                <a:uFillTx/>
                <a:latin typeface="Calibri" panose="020F0502020204030204"/>
                <a:ea typeface="+mn-ea"/>
                <a:cs typeface="+mn-cs"/>
              </a:rPr>
              <a:t> hands where the long suit or second suit is a </a:t>
            </a:r>
            <a:r>
              <a:rPr kumimoji="0" lang="en-AU" b="1" i="0" u="none" strike="noStrike" kern="1200" cap="none" spc="0" normalizeH="0" baseline="0" noProof="0" dirty="0">
                <a:ln>
                  <a:noFill/>
                </a:ln>
                <a:solidFill>
                  <a:prstClr val="black"/>
                </a:solidFill>
                <a:effectLst/>
                <a:uLnTx/>
                <a:uFillTx/>
                <a:latin typeface="Calibri" panose="020F0502020204030204"/>
                <a:ea typeface="+mn-ea"/>
                <a:cs typeface="+mn-cs"/>
              </a:rPr>
              <a:t>minor</a:t>
            </a:r>
            <a:r>
              <a:rPr kumimoji="0" lang="en-AU" i="0" u="none" strike="noStrike" kern="1200" cap="none" spc="0" normalizeH="0" baseline="0" noProof="0" dirty="0">
                <a:ln>
                  <a:noFill/>
                </a:ln>
                <a:solidFill>
                  <a:prstClr val="black"/>
                </a:solidFill>
                <a:effectLst/>
                <a:uLnTx/>
                <a:uFillTx/>
                <a:latin typeface="Calibri" panose="020F0502020204030204"/>
                <a:ea typeface="+mn-ea"/>
                <a:cs typeface="+mn-cs"/>
              </a:rPr>
              <a:t>, we may consider making a second bid in no trumps</a:t>
            </a:r>
          </a:p>
        </p:txBody>
      </p:sp>
      <p:graphicFrame>
        <p:nvGraphicFramePr>
          <p:cNvPr id="19" name="Table 18">
            <a:extLst>
              <a:ext uri="{FF2B5EF4-FFF2-40B4-BE49-F238E27FC236}">
                <a16:creationId xmlns:a16="http://schemas.microsoft.com/office/drawing/2014/main" id="{8DE57F1A-A8CF-6434-6801-198DE4767442}"/>
              </a:ext>
            </a:extLst>
          </p:cNvPr>
          <p:cNvGraphicFramePr>
            <a:graphicFrameLocks noGrp="1"/>
          </p:cNvGraphicFramePr>
          <p:nvPr>
            <p:extLst>
              <p:ext uri="{D42A27DB-BD31-4B8C-83A1-F6EECF244321}">
                <p14:modId xmlns:p14="http://schemas.microsoft.com/office/powerpoint/2010/main" val="300719141"/>
              </p:ext>
            </p:extLst>
          </p:nvPr>
        </p:nvGraphicFramePr>
        <p:xfrm>
          <a:off x="733120" y="4504502"/>
          <a:ext cx="16256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800" dirty="0"/>
                        <a:t>Balanced</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 7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7</a:t>
                      </a:r>
                    </a:p>
                    <a:p>
                      <a:r>
                        <a:rPr lang="en-AU" sz="1800" dirty="0">
                          <a:latin typeface="+mn-lt"/>
                          <a:cs typeface="Arial" panose="020B0604020202020204" pitchFamily="34" charset="0"/>
                        </a:rPr>
                        <a:t>♣ </a:t>
                      </a:r>
                      <a:r>
                        <a:rPr lang="en-AU" sz="1800" b="1" dirty="0">
                          <a:latin typeface="+mn-lt"/>
                          <a:cs typeface="Arial" panose="020B0604020202020204" pitchFamily="34" charset="0"/>
                        </a:rPr>
                        <a:t>A J</a:t>
                      </a:r>
                      <a:r>
                        <a:rPr lang="en-AU" sz="1800" dirty="0">
                          <a:latin typeface="+mn-lt"/>
                          <a:cs typeface="Arial" panose="020B0604020202020204" pitchFamily="34" charset="0"/>
                        </a:rPr>
                        <a:t>  7 4 3 </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Tree>
    <p:extLst>
      <p:ext uri="{BB962C8B-B14F-4D97-AF65-F5344CB8AC3E}">
        <p14:creationId xmlns:p14="http://schemas.microsoft.com/office/powerpoint/2010/main" val="334463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99FBB08E-C028-A19D-DDFE-9D69E08F9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1D121-9A4C-83DF-9A86-3AFC7EB2FF5A}"/>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Ch4. A major fit?:  hand shapes pt1</a:t>
            </a:r>
          </a:p>
        </p:txBody>
      </p:sp>
      <p:pic>
        <p:nvPicPr>
          <p:cNvPr id="4" name="Picture 3">
            <a:extLst>
              <a:ext uri="{FF2B5EF4-FFF2-40B4-BE49-F238E27FC236}">
                <a16:creationId xmlns:a16="http://schemas.microsoft.com/office/drawing/2014/main" id="{0EC82EA9-B497-B59A-2059-9E01C2518789}"/>
              </a:ext>
            </a:extLst>
          </p:cNvPr>
          <p:cNvPicPr>
            <a:picLocks noChangeAspect="1"/>
          </p:cNvPicPr>
          <p:nvPr/>
        </p:nvPicPr>
        <p:blipFill>
          <a:blip r:embed="rId3"/>
          <a:stretch>
            <a:fillRect/>
          </a:stretch>
        </p:blipFill>
        <p:spPr>
          <a:xfrm>
            <a:off x="11531758" y="1729592"/>
            <a:ext cx="449619" cy="3398815"/>
          </a:xfrm>
          <a:prstGeom prst="rect">
            <a:avLst/>
          </a:prstGeom>
        </p:spPr>
      </p:pic>
      <p:sp>
        <p:nvSpPr>
          <p:cNvPr id="5" name="TextBox 4">
            <a:extLst>
              <a:ext uri="{FF2B5EF4-FFF2-40B4-BE49-F238E27FC236}">
                <a16:creationId xmlns:a16="http://schemas.microsoft.com/office/drawing/2014/main" id="{A6BD4A4F-4326-A72F-D9CE-BA2171A8B755}"/>
              </a:ext>
            </a:extLst>
          </p:cNvPr>
          <p:cNvSpPr txBox="1"/>
          <p:nvPr/>
        </p:nvSpPr>
        <p:spPr>
          <a:xfrm>
            <a:off x="0" y="6488668"/>
            <a:ext cx="27683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Forcing Bid</a:t>
            </a:r>
          </a:p>
        </p:txBody>
      </p:sp>
      <p:sp>
        <p:nvSpPr>
          <p:cNvPr id="8" name="TextBox 7">
            <a:extLst>
              <a:ext uri="{FF2B5EF4-FFF2-40B4-BE49-F238E27FC236}">
                <a16:creationId xmlns:a16="http://schemas.microsoft.com/office/drawing/2014/main" id="{5A169C6C-8919-1DB5-5666-A75C67633A35}"/>
              </a:ext>
            </a:extLst>
          </p:cNvPr>
          <p:cNvSpPr txBox="1"/>
          <p:nvPr/>
        </p:nvSpPr>
        <p:spPr>
          <a:xfrm>
            <a:off x="402770" y="981951"/>
            <a:ext cx="6693155" cy="1569660"/>
          </a:xfrm>
          <a:prstGeom prst="rect">
            <a:avLst/>
          </a:prstGeom>
          <a:noFill/>
        </p:spPr>
        <p:txBody>
          <a:bodyPr wrap="square" rtlCol="0">
            <a:spAutoFit/>
          </a:bodyPr>
          <a:lstStyle/>
          <a:p>
            <a:r>
              <a:rPr lang="en-AU" sz="2400" b="1" dirty="0"/>
              <a:t>Unbalanced Hands </a:t>
            </a:r>
          </a:p>
          <a:p>
            <a:r>
              <a:rPr lang="en-AU" dirty="0"/>
              <a:t>fall into three categories:</a:t>
            </a:r>
          </a:p>
          <a:p>
            <a:endParaRPr lang="en-AU" dirty="0"/>
          </a:p>
          <a:p>
            <a:r>
              <a:rPr lang="en-AU" b="1" dirty="0"/>
              <a:t>Single suited hands </a:t>
            </a:r>
            <a:r>
              <a:rPr lang="en-AU" dirty="0"/>
              <a:t>(</a:t>
            </a:r>
            <a:r>
              <a:rPr lang="en-AU" sz="1400" dirty="0"/>
              <a:t>unbalanced and exactly one suit with </a:t>
            </a:r>
          </a:p>
          <a:p>
            <a:r>
              <a:rPr lang="en-AU" sz="1400" dirty="0"/>
              <a:t>four or more cards</a:t>
            </a:r>
            <a:r>
              <a:rPr lang="en-AU" dirty="0"/>
              <a:t>): </a:t>
            </a:r>
            <a:r>
              <a:rPr lang="en-AU" dirty="0" err="1"/>
              <a:t>Eg</a:t>
            </a:r>
            <a:r>
              <a:rPr lang="en-AU" dirty="0"/>
              <a:t> 6322; 6331; 7321 etc.</a:t>
            </a:r>
          </a:p>
        </p:txBody>
      </p:sp>
      <p:sp>
        <p:nvSpPr>
          <p:cNvPr id="9" name="TextBox 8">
            <a:extLst>
              <a:ext uri="{FF2B5EF4-FFF2-40B4-BE49-F238E27FC236}">
                <a16:creationId xmlns:a16="http://schemas.microsoft.com/office/drawing/2014/main" id="{4996CECF-9686-818C-45A8-B78EE8555279}"/>
              </a:ext>
            </a:extLst>
          </p:cNvPr>
          <p:cNvSpPr txBox="1"/>
          <p:nvPr/>
        </p:nvSpPr>
        <p:spPr>
          <a:xfrm>
            <a:off x="5664973" y="3796525"/>
            <a:ext cx="6017280" cy="2031325"/>
          </a:xfrm>
          <a:prstGeom prst="rect">
            <a:avLst/>
          </a:prstGeom>
          <a:noFill/>
        </p:spPr>
        <p:txBody>
          <a:bodyPr wrap="square" rtlCol="0">
            <a:spAutoFit/>
          </a:bodyPr>
          <a:lstStyle/>
          <a:p>
            <a:r>
              <a:rPr lang="en-AU" dirty="0"/>
              <a:t>Your hand shape determines your bidding – in particular your </a:t>
            </a:r>
            <a:r>
              <a:rPr lang="en-AU" b="1" dirty="0"/>
              <a:t>rebid</a:t>
            </a:r>
            <a:r>
              <a:rPr lang="en-AU" dirty="0"/>
              <a:t> options. As opener: </a:t>
            </a:r>
          </a:p>
          <a:p>
            <a:pPr marL="285750" indent="-285750">
              <a:buFont typeface="Arial" panose="020B0604020202020204" pitchFamily="34" charset="0"/>
              <a:buChar char="•"/>
            </a:pPr>
            <a:r>
              <a:rPr lang="en-AU" dirty="0"/>
              <a:t>Balanced hands - No Trump</a:t>
            </a:r>
          </a:p>
          <a:p>
            <a:pPr marL="285750" indent="-285750">
              <a:buFont typeface="Arial" panose="020B0604020202020204" pitchFamily="34" charset="0"/>
              <a:buChar char="•"/>
            </a:pPr>
            <a:r>
              <a:rPr lang="en-AU" dirty="0"/>
              <a:t>Unbalanced Single suited – rebid your long suit</a:t>
            </a:r>
          </a:p>
          <a:p>
            <a:pPr marL="285750" indent="-285750">
              <a:buFont typeface="Arial" panose="020B0604020202020204" pitchFamily="34" charset="0"/>
              <a:buChar char="•"/>
            </a:pPr>
            <a:r>
              <a:rPr lang="en-AU" dirty="0"/>
              <a:t>Unbalanced Two suited – rebid your second suit</a:t>
            </a:r>
          </a:p>
          <a:p>
            <a:pPr marL="285750" indent="-285750">
              <a:buFont typeface="Arial" panose="020B0604020202020204" pitchFamily="34" charset="0"/>
              <a:buChar char="•"/>
            </a:pPr>
            <a:r>
              <a:rPr lang="en-AU" dirty="0"/>
              <a:t>Unbalanced Three suited – a few options depending on partner’s bid (or sometimes opponents)</a:t>
            </a:r>
          </a:p>
        </p:txBody>
      </p:sp>
      <p:graphicFrame>
        <p:nvGraphicFramePr>
          <p:cNvPr id="11" name="Table 10">
            <a:extLst>
              <a:ext uri="{FF2B5EF4-FFF2-40B4-BE49-F238E27FC236}">
                <a16:creationId xmlns:a16="http://schemas.microsoft.com/office/drawing/2014/main" id="{520F5A2B-2F1D-4A0E-CF73-EED548777BB7}"/>
              </a:ext>
            </a:extLst>
          </p:cNvPr>
          <p:cNvGraphicFramePr>
            <a:graphicFrameLocks noGrp="1"/>
          </p:cNvGraphicFramePr>
          <p:nvPr>
            <p:extLst>
              <p:ext uri="{D42A27DB-BD31-4B8C-83A1-F6EECF244321}">
                <p14:modId xmlns:p14="http://schemas.microsoft.com/office/powerpoint/2010/main" val="311754056"/>
              </p:ext>
            </p:extLst>
          </p:nvPr>
        </p:nvGraphicFramePr>
        <p:xfrm>
          <a:off x="3165493" y="4542197"/>
          <a:ext cx="16256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430911580"/>
                    </a:ext>
                  </a:extLst>
                </a:gridCol>
              </a:tblGrid>
              <a:tr h="170238">
                <a:tc>
                  <a:txBody>
                    <a:bodyPr/>
                    <a:lstStyle/>
                    <a:p>
                      <a:pPr algn="ctr"/>
                      <a:r>
                        <a:rPr lang="en-AU" sz="1800" dirty="0"/>
                        <a:t>Three Suited</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7 6</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4 </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a:t>
                      </a:r>
                      <a:r>
                        <a:rPr lang="en-AU" sz="1800" dirty="0">
                          <a:latin typeface="+mn-lt"/>
                          <a:cs typeface="Arial" panose="020B0604020202020204" pitchFamily="34" charset="0"/>
                        </a:rPr>
                        <a:t>10 4 2</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5 3 2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2" name="Table 11">
            <a:extLst>
              <a:ext uri="{FF2B5EF4-FFF2-40B4-BE49-F238E27FC236}">
                <a16:creationId xmlns:a16="http://schemas.microsoft.com/office/drawing/2014/main" id="{754C203F-DA44-A853-C766-B51872174CD6}"/>
              </a:ext>
            </a:extLst>
          </p:cNvPr>
          <p:cNvGraphicFramePr>
            <a:graphicFrameLocks noGrp="1"/>
          </p:cNvGraphicFramePr>
          <p:nvPr>
            <p:extLst>
              <p:ext uri="{D42A27DB-BD31-4B8C-83A1-F6EECF244321}">
                <p14:modId xmlns:p14="http://schemas.microsoft.com/office/powerpoint/2010/main" val="1253356437"/>
              </p:ext>
            </p:extLst>
          </p:nvPr>
        </p:nvGraphicFramePr>
        <p:xfrm>
          <a:off x="307348" y="2873195"/>
          <a:ext cx="16256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578855466"/>
                    </a:ext>
                  </a:extLst>
                </a:gridCol>
              </a:tblGrid>
              <a:tr h="125643">
                <a:tc>
                  <a:txBody>
                    <a:bodyPr/>
                    <a:lstStyle/>
                    <a:p>
                      <a:pPr algn="ctr"/>
                      <a:r>
                        <a:rPr lang="en-AU" sz="1800" dirty="0"/>
                        <a:t>Two Suited</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6 2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J  </a:t>
                      </a:r>
                      <a:r>
                        <a:rPr lang="en-AU" sz="1800" dirty="0">
                          <a:latin typeface="+mn-lt"/>
                          <a:cs typeface="Arial" panose="020B0604020202020204" pitchFamily="34" charset="0"/>
                        </a:rPr>
                        <a:t>9 3</a:t>
                      </a:r>
                    </a:p>
                    <a:p>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10 3 2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3" name="TextBox 12">
            <a:extLst>
              <a:ext uri="{FF2B5EF4-FFF2-40B4-BE49-F238E27FC236}">
                <a16:creationId xmlns:a16="http://schemas.microsoft.com/office/drawing/2014/main" id="{C67D1F3E-60A6-BC18-3FBD-599A3288EF4E}"/>
              </a:ext>
            </a:extLst>
          </p:cNvPr>
          <p:cNvSpPr txBox="1"/>
          <p:nvPr/>
        </p:nvSpPr>
        <p:spPr>
          <a:xfrm>
            <a:off x="2278599" y="2873195"/>
            <a:ext cx="3817400" cy="923330"/>
          </a:xfrm>
          <a:prstGeom prst="rect">
            <a:avLst/>
          </a:prstGeom>
          <a:noFill/>
        </p:spPr>
        <p:txBody>
          <a:bodyPr wrap="square" rtlCol="0">
            <a:spAutoFit/>
          </a:bodyPr>
          <a:lstStyle/>
          <a:p>
            <a:r>
              <a:rPr lang="en-AU" b="1" dirty="0"/>
              <a:t>Two Suited Hands </a:t>
            </a:r>
            <a:r>
              <a:rPr lang="en-AU" dirty="0"/>
              <a:t>(</a:t>
            </a:r>
            <a:r>
              <a:rPr lang="en-AU" sz="1400" dirty="0"/>
              <a:t>unbalanced and exactly two suits with four or more cards</a:t>
            </a:r>
            <a:r>
              <a:rPr lang="en-AU" sz="1800" dirty="0"/>
              <a:t>): </a:t>
            </a:r>
            <a:r>
              <a:rPr lang="en-AU" dirty="0" err="1"/>
              <a:t>Eg</a:t>
            </a:r>
            <a:r>
              <a:rPr lang="en-AU" dirty="0"/>
              <a:t> 5422; 5432; 5521; 64xx; 65xx etc</a:t>
            </a:r>
          </a:p>
        </p:txBody>
      </p:sp>
      <p:sp>
        <p:nvSpPr>
          <p:cNvPr id="14" name="TextBox 13">
            <a:extLst>
              <a:ext uri="{FF2B5EF4-FFF2-40B4-BE49-F238E27FC236}">
                <a16:creationId xmlns:a16="http://schemas.microsoft.com/office/drawing/2014/main" id="{B460697F-090B-FD47-5E62-7C51EA78A67D}"/>
              </a:ext>
            </a:extLst>
          </p:cNvPr>
          <p:cNvSpPr txBox="1"/>
          <p:nvPr/>
        </p:nvSpPr>
        <p:spPr>
          <a:xfrm>
            <a:off x="471352" y="5081014"/>
            <a:ext cx="2556983" cy="923330"/>
          </a:xfrm>
          <a:prstGeom prst="rect">
            <a:avLst/>
          </a:prstGeom>
          <a:noFill/>
        </p:spPr>
        <p:txBody>
          <a:bodyPr wrap="square" rtlCol="0">
            <a:spAutoFit/>
          </a:bodyPr>
          <a:lstStyle/>
          <a:p>
            <a:r>
              <a:rPr lang="en-AU" b="1" dirty="0"/>
              <a:t>Three Suited Hand</a:t>
            </a:r>
            <a:r>
              <a:rPr lang="en-AU" dirty="0"/>
              <a:t>: </a:t>
            </a:r>
            <a:r>
              <a:rPr lang="en-AU" dirty="0" err="1"/>
              <a:t>Eg</a:t>
            </a:r>
            <a:r>
              <a:rPr lang="en-AU" dirty="0"/>
              <a:t> 4441; 5440</a:t>
            </a:r>
            <a:endParaRPr lang="en-AU" sz="1400" dirty="0"/>
          </a:p>
          <a:p>
            <a:endParaRPr lang="en-AU" dirty="0"/>
          </a:p>
        </p:txBody>
      </p:sp>
      <p:graphicFrame>
        <p:nvGraphicFramePr>
          <p:cNvPr id="15" name="Table 14">
            <a:extLst>
              <a:ext uri="{FF2B5EF4-FFF2-40B4-BE49-F238E27FC236}">
                <a16:creationId xmlns:a16="http://schemas.microsoft.com/office/drawing/2014/main" id="{F51D8DB7-9008-8044-48CA-4A37C8E83116}"/>
              </a:ext>
            </a:extLst>
          </p:cNvPr>
          <p:cNvGraphicFramePr>
            <a:graphicFrameLocks noGrp="1"/>
          </p:cNvGraphicFramePr>
          <p:nvPr>
            <p:extLst>
              <p:ext uri="{D42A27DB-BD31-4B8C-83A1-F6EECF244321}">
                <p14:modId xmlns:p14="http://schemas.microsoft.com/office/powerpoint/2010/main" val="1506391624"/>
              </p:ext>
            </p:extLst>
          </p:nvPr>
        </p:nvGraphicFramePr>
        <p:xfrm>
          <a:off x="7217566" y="997131"/>
          <a:ext cx="16256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799415068"/>
                    </a:ext>
                  </a:extLst>
                </a:gridCol>
              </a:tblGrid>
              <a:tr h="207272">
                <a:tc>
                  <a:txBody>
                    <a:bodyPr/>
                    <a:lstStyle/>
                    <a:p>
                      <a:pPr algn="ctr"/>
                      <a:r>
                        <a:rPr lang="en-AU" sz="1800" dirty="0"/>
                        <a:t>Single Suited</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5</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J  </a:t>
                      </a:r>
                      <a:r>
                        <a:rPr lang="en-AU" sz="1800" dirty="0">
                          <a:latin typeface="+mn-lt"/>
                          <a:cs typeface="Arial" panose="020B0604020202020204" pitchFamily="34" charset="0"/>
                        </a:rPr>
                        <a:t>8 4 2</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5 4</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Tree>
    <p:extLst>
      <p:ext uri="{BB962C8B-B14F-4D97-AF65-F5344CB8AC3E}">
        <p14:creationId xmlns:p14="http://schemas.microsoft.com/office/powerpoint/2010/main" val="4253633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A060304-4DD9-5D7D-5D6F-1AD44241B1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2A94A6-C575-C8EF-8CB2-DB64F1C83030}"/>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Ch4. A major fit?:  opener’s rebid</a:t>
            </a:r>
          </a:p>
        </p:txBody>
      </p:sp>
      <p:pic>
        <p:nvPicPr>
          <p:cNvPr id="4" name="Picture 3">
            <a:extLst>
              <a:ext uri="{FF2B5EF4-FFF2-40B4-BE49-F238E27FC236}">
                <a16:creationId xmlns:a16="http://schemas.microsoft.com/office/drawing/2014/main" id="{6FE2E2AB-704A-C49A-88D3-E14B5DB10E1C}"/>
              </a:ext>
            </a:extLst>
          </p:cNvPr>
          <p:cNvPicPr>
            <a:picLocks noChangeAspect="1"/>
          </p:cNvPicPr>
          <p:nvPr/>
        </p:nvPicPr>
        <p:blipFill>
          <a:blip r:embed="rId3"/>
          <a:stretch>
            <a:fillRect/>
          </a:stretch>
        </p:blipFill>
        <p:spPr>
          <a:xfrm>
            <a:off x="11531758" y="1729592"/>
            <a:ext cx="449619" cy="3398815"/>
          </a:xfrm>
          <a:prstGeom prst="rect">
            <a:avLst/>
          </a:prstGeom>
        </p:spPr>
      </p:pic>
      <p:graphicFrame>
        <p:nvGraphicFramePr>
          <p:cNvPr id="8" name="Table 7">
            <a:extLst>
              <a:ext uri="{FF2B5EF4-FFF2-40B4-BE49-F238E27FC236}">
                <a16:creationId xmlns:a16="http://schemas.microsoft.com/office/drawing/2014/main" id="{5E919D70-3553-1FAA-DD74-4A38C363DEF2}"/>
              </a:ext>
            </a:extLst>
          </p:cNvPr>
          <p:cNvGraphicFramePr>
            <a:graphicFrameLocks noGrp="1"/>
          </p:cNvGraphicFramePr>
          <p:nvPr>
            <p:extLst>
              <p:ext uri="{D42A27DB-BD31-4B8C-83A1-F6EECF244321}">
                <p14:modId xmlns:p14="http://schemas.microsoft.com/office/powerpoint/2010/main" val="693866550"/>
              </p:ext>
            </p:extLst>
          </p:nvPr>
        </p:nvGraphicFramePr>
        <p:xfrm>
          <a:off x="372437" y="769620"/>
          <a:ext cx="11038113" cy="6084207"/>
        </p:xfrm>
        <a:graphic>
          <a:graphicData uri="http://schemas.openxmlformats.org/drawingml/2006/table">
            <a:tbl>
              <a:tblPr firstRow="1" firstCol="1" bandRow="1">
                <a:tableStyleId>{BC89EF96-8CEA-46FF-86C4-4CE0E7609802}</a:tableStyleId>
              </a:tblPr>
              <a:tblGrid>
                <a:gridCol w="2313031">
                  <a:extLst>
                    <a:ext uri="{9D8B030D-6E8A-4147-A177-3AD203B41FA5}">
                      <a16:colId xmlns:a16="http://schemas.microsoft.com/office/drawing/2014/main" val="3947328693"/>
                    </a:ext>
                  </a:extLst>
                </a:gridCol>
                <a:gridCol w="8725082">
                  <a:extLst>
                    <a:ext uri="{9D8B030D-6E8A-4147-A177-3AD203B41FA5}">
                      <a16:colId xmlns:a16="http://schemas.microsoft.com/office/drawing/2014/main" val="22126791"/>
                    </a:ext>
                  </a:extLst>
                </a:gridCol>
              </a:tblGrid>
              <a:tr h="1059959">
                <a:tc>
                  <a:txBody>
                    <a:bodyPr/>
                    <a:lstStyle/>
                    <a:p>
                      <a:pPr>
                        <a:lnSpc>
                          <a:spcPct val="107000"/>
                        </a:lnSpc>
                        <a:spcAft>
                          <a:spcPts val="800"/>
                        </a:spcAft>
                      </a:pPr>
                      <a:r>
                        <a:rPr lang="en-AU" sz="1600" b="0" kern="100" dirty="0">
                          <a:effectLst/>
                        </a:rPr>
                        <a:t>Responder has supported your MAJOR (thus limiting her hand)</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AU" sz="1600" b="0" kern="100" dirty="0">
                          <a:effectLst/>
                        </a:rPr>
                        <a:t>Pass if she has bid Game.  Otherwise re-evaluate your hand.  Calculate your team’s TP range (add responder’s TP range to your TP):</a:t>
                      </a:r>
                    </a:p>
                    <a:p>
                      <a:pPr marL="342900" lvl="0" indent="-342900">
                        <a:lnSpc>
                          <a:spcPct val="107000"/>
                        </a:lnSpc>
                        <a:buFont typeface="Symbol" panose="05050102010706020507" pitchFamily="18" charset="2"/>
                        <a:buChar char=""/>
                      </a:pPr>
                      <a:r>
                        <a:rPr lang="en-AU" sz="1600" b="0" kern="100" dirty="0">
                          <a:effectLst/>
                        </a:rPr>
                        <a:t>If your team’s min. TP  &gt;= 25 then bid GAME;</a:t>
                      </a:r>
                    </a:p>
                    <a:p>
                      <a:pPr marL="342900" lvl="0" indent="-342900">
                        <a:lnSpc>
                          <a:spcPct val="107000"/>
                        </a:lnSpc>
                        <a:buFont typeface="Symbol" panose="05050102010706020507" pitchFamily="18" charset="2"/>
                        <a:buChar char=""/>
                      </a:pPr>
                      <a:r>
                        <a:rPr lang="en-AU" sz="1600" b="0" kern="100" dirty="0">
                          <a:effectLst/>
                        </a:rPr>
                        <a:t>If your team’s max. TP &gt;= 25 then bid 3 (invite); else</a:t>
                      </a:r>
                    </a:p>
                    <a:p>
                      <a:pPr marL="342900" lvl="0" indent="-342900">
                        <a:lnSpc>
                          <a:spcPct val="107000"/>
                        </a:lnSpc>
                        <a:spcAft>
                          <a:spcPts val="800"/>
                        </a:spcAft>
                        <a:buFont typeface="Symbol" panose="05050102010706020507" pitchFamily="18" charset="2"/>
                        <a:buChar char=""/>
                      </a:pPr>
                      <a:r>
                        <a:rPr lang="en-AU" sz="1600" b="0" kern="100" dirty="0">
                          <a:effectLst/>
                        </a:rPr>
                        <a:t>Pass</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3730597"/>
                  </a:ext>
                </a:extLst>
              </a:tr>
              <a:tr h="1059959">
                <a:tc>
                  <a:txBody>
                    <a:bodyPr/>
                    <a:lstStyle/>
                    <a:p>
                      <a:pPr>
                        <a:lnSpc>
                          <a:spcPct val="107000"/>
                        </a:lnSpc>
                        <a:spcAft>
                          <a:spcPts val="800"/>
                        </a:spcAft>
                      </a:pPr>
                      <a:r>
                        <a:rPr lang="en-AU" sz="1600" b="0" kern="100" dirty="0">
                          <a:effectLst/>
                        </a:rPr>
                        <a:t>You have a fit (4+) with responder’s new MAJOR</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AU" sz="1600" kern="100" dirty="0">
                          <a:effectLst/>
                        </a:rPr>
                        <a:t>Re-evaluate your hand:</a:t>
                      </a:r>
                    </a:p>
                    <a:p>
                      <a:pPr marL="342900" lvl="0" indent="-342900">
                        <a:lnSpc>
                          <a:spcPct val="107000"/>
                        </a:lnSpc>
                        <a:buFont typeface="Symbol" panose="05050102010706020507" pitchFamily="18" charset="2"/>
                        <a:buChar char=""/>
                      </a:pPr>
                      <a:r>
                        <a:rPr lang="en-AU" sz="1600" b="1" kern="100" dirty="0">
                          <a:effectLst/>
                        </a:rPr>
                        <a:t>12-15 TP </a:t>
                      </a:r>
                      <a:r>
                        <a:rPr lang="en-AU" sz="1600" kern="100" dirty="0">
                          <a:effectLst/>
                        </a:rPr>
                        <a:t>– if responder bid at the 1-level raise responder’s major by one, otherwise bid game.</a:t>
                      </a:r>
                    </a:p>
                    <a:p>
                      <a:pPr marL="342900" lvl="0" indent="-342900">
                        <a:lnSpc>
                          <a:spcPct val="107000"/>
                        </a:lnSpc>
                        <a:buFont typeface="Symbol" panose="05050102010706020507" pitchFamily="18" charset="2"/>
                        <a:buChar char=""/>
                      </a:pPr>
                      <a:r>
                        <a:rPr lang="en-AU" sz="1600" b="1" kern="100" dirty="0">
                          <a:effectLst/>
                        </a:rPr>
                        <a:t>16-18 TP </a:t>
                      </a:r>
                      <a:r>
                        <a:rPr lang="en-AU" sz="1600" kern="100" dirty="0">
                          <a:effectLst/>
                        </a:rPr>
                        <a:t>– if responder bid at the 1-level raise responder’s major by one, otherwise bid game..</a:t>
                      </a:r>
                    </a:p>
                    <a:p>
                      <a:pPr marL="342900" lvl="0" indent="-342900">
                        <a:lnSpc>
                          <a:spcPct val="107000"/>
                        </a:lnSpc>
                        <a:spcAft>
                          <a:spcPts val="800"/>
                        </a:spcAft>
                        <a:buFont typeface="Symbol" panose="05050102010706020507" pitchFamily="18" charset="2"/>
                        <a:buChar char=""/>
                      </a:pPr>
                      <a:r>
                        <a:rPr lang="en-AU" sz="1600" b="1" kern="100" dirty="0">
                          <a:effectLst/>
                        </a:rPr>
                        <a:t>19+ TP </a:t>
                      </a:r>
                      <a:r>
                        <a:rPr lang="en-AU" sz="1600" kern="100" dirty="0">
                          <a:effectLst/>
                        </a:rPr>
                        <a:t>– bid GAME.</a:t>
                      </a:r>
                      <a:endParaRPr lang="en-AU"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747450"/>
                  </a:ext>
                </a:extLst>
              </a:tr>
              <a:tr h="1031388">
                <a:tc>
                  <a:txBody>
                    <a:bodyPr/>
                    <a:lstStyle/>
                    <a:p>
                      <a:pPr>
                        <a:lnSpc>
                          <a:spcPct val="107000"/>
                        </a:lnSpc>
                        <a:spcAft>
                          <a:spcPts val="800"/>
                        </a:spcAft>
                      </a:pPr>
                      <a:r>
                        <a:rPr lang="en-AU" sz="1600" b="1" kern="100" dirty="0">
                          <a:effectLst/>
                        </a:rPr>
                        <a:t>Responder has bid a new suit </a:t>
                      </a:r>
                      <a:r>
                        <a:rPr lang="en-AU" sz="1600" b="0" kern="100" dirty="0">
                          <a:effectLst/>
                        </a:rPr>
                        <a:t>BUT you still haven’t found a fit.</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nSpc>
                          <a:spcPct val="107000"/>
                        </a:lnSpc>
                        <a:spcAft>
                          <a:spcPts val="0"/>
                        </a:spcAft>
                        <a:buFont typeface="Arial" panose="020B0604020202020204" pitchFamily="34" charset="0"/>
                        <a:buChar char="•"/>
                      </a:pPr>
                      <a:r>
                        <a:rPr lang="en-AU" sz="1600" kern="100" dirty="0">
                          <a:effectLst/>
                        </a:rPr>
                        <a:t>With a </a:t>
                      </a:r>
                      <a:r>
                        <a:rPr lang="en-AU" sz="1600" b="1" kern="100" dirty="0">
                          <a:effectLst/>
                        </a:rPr>
                        <a:t>single-suited</a:t>
                      </a:r>
                      <a:r>
                        <a:rPr lang="en-AU" sz="1600" kern="100" dirty="0">
                          <a:effectLst/>
                        </a:rPr>
                        <a:t> hand, rebid your suit;</a:t>
                      </a:r>
                    </a:p>
                    <a:p>
                      <a:pPr marL="285750" indent="-285750">
                        <a:lnSpc>
                          <a:spcPct val="107000"/>
                        </a:lnSpc>
                        <a:spcAft>
                          <a:spcPts val="0"/>
                        </a:spcAft>
                        <a:buFont typeface="Arial" panose="020B0604020202020204" pitchFamily="34" charset="0"/>
                        <a:buChar char="•"/>
                      </a:pPr>
                      <a:r>
                        <a:rPr lang="en-AU" sz="1600" kern="100" dirty="0">
                          <a:effectLst/>
                        </a:rPr>
                        <a:t>With a </a:t>
                      </a:r>
                      <a:r>
                        <a:rPr lang="en-AU" sz="1600" b="1" kern="100" dirty="0">
                          <a:effectLst/>
                        </a:rPr>
                        <a:t>two-suited </a:t>
                      </a:r>
                      <a:r>
                        <a:rPr lang="en-AU" sz="1600" kern="100" dirty="0">
                          <a:effectLst/>
                        </a:rPr>
                        <a:t>hand, bid your second suit;</a:t>
                      </a:r>
                    </a:p>
                    <a:p>
                      <a:pPr marL="285750" indent="-285750">
                        <a:lnSpc>
                          <a:spcPct val="107000"/>
                        </a:lnSpc>
                        <a:spcAft>
                          <a:spcPts val="0"/>
                        </a:spcAft>
                        <a:buFont typeface="Arial" panose="020B0604020202020204" pitchFamily="34" charset="0"/>
                        <a:buChar char="•"/>
                      </a:pPr>
                      <a:r>
                        <a:rPr lang="en-AU" sz="1600" kern="100" dirty="0">
                          <a:effectLst/>
                        </a:rPr>
                        <a:t>With a </a:t>
                      </a:r>
                      <a:r>
                        <a:rPr lang="en-AU" sz="1600" b="1" kern="100" dirty="0">
                          <a:effectLst/>
                        </a:rPr>
                        <a:t>three-suited</a:t>
                      </a:r>
                      <a:r>
                        <a:rPr lang="en-AU" sz="1600" kern="100" dirty="0">
                          <a:effectLst/>
                        </a:rPr>
                        <a:t> hand, if there is still a chance for a major fit, bid that major – otherwise bid No Trumps.  </a:t>
                      </a:r>
                    </a:p>
                    <a:p>
                      <a:pPr marL="285750" indent="-285750">
                        <a:lnSpc>
                          <a:spcPct val="107000"/>
                        </a:lnSpc>
                        <a:spcAft>
                          <a:spcPts val="0"/>
                        </a:spcAft>
                        <a:buFont typeface="Arial" panose="020B0604020202020204" pitchFamily="34" charset="0"/>
                        <a:buChar char="•"/>
                      </a:pPr>
                      <a:r>
                        <a:rPr lang="en-AU" sz="1600" kern="100" dirty="0">
                          <a:effectLst/>
                        </a:rPr>
                        <a:t>With a </a:t>
                      </a:r>
                      <a:r>
                        <a:rPr lang="en-AU" sz="1600" b="1" kern="100" dirty="0">
                          <a:effectLst/>
                        </a:rPr>
                        <a:t>balanced hand</a:t>
                      </a:r>
                      <a:r>
                        <a:rPr lang="en-AU" sz="1600" kern="100" dirty="0">
                          <a:effectLst/>
                        </a:rPr>
                        <a:t>, bid no trumps.</a:t>
                      </a:r>
                    </a:p>
                    <a:p>
                      <a:pPr marL="285750" indent="-285750">
                        <a:lnSpc>
                          <a:spcPct val="107000"/>
                        </a:lnSpc>
                        <a:spcAft>
                          <a:spcPts val="0"/>
                        </a:spcAft>
                        <a:buFont typeface="Arial" panose="020B0604020202020204" pitchFamily="34" charset="0"/>
                        <a:buChar char="•"/>
                      </a:pPr>
                      <a:r>
                        <a:rPr lang="en-AU" sz="1600" kern="100" dirty="0">
                          <a:effectLst/>
                        </a:rPr>
                        <a:t>Note: with 16+HCP, you might jump a level to show partner your strength.</a:t>
                      </a:r>
                      <a:endParaRPr lang="en-AU"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498003"/>
                  </a:ext>
                </a:extLst>
              </a:tr>
              <a:tr h="1507656">
                <a:tc>
                  <a:txBody>
                    <a:bodyPr/>
                    <a:lstStyle/>
                    <a:p>
                      <a:pPr>
                        <a:lnSpc>
                          <a:spcPct val="107000"/>
                        </a:lnSpc>
                        <a:spcAft>
                          <a:spcPts val="800"/>
                        </a:spcAft>
                      </a:pPr>
                      <a:r>
                        <a:rPr lang="en-AU" sz="1600" b="1" kern="100" dirty="0">
                          <a:effectLst/>
                        </a:rPr>
                        <a:t>Responder has bid No Trumps </a:t>
                      </a:r>
                      <a:r>
                        <a:rPr lang="en-AU" sz="1600" b="0" kern="100" dirty="0">
                          <a:effectLst/>
                        </a:rPr>
                        <a:t>(thus limiting her hand)</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AU" sz="1600" b="1" kern="100" dirty="0">
                          <a:effectLst/>
                        </a:rPr>
                        <a:t>If responder bid 1 NT (6-10 HCP): </a:t>
                      </a:r>
                    </a:p>
                    <a:p>
                      <a:pPr marL="285750" indent="-285750">
                        <a:lnSpc>
                          <a:spcPct val="107000"/>
                        </a:lnSpc>
                        <a:spcAft>
                          <a:spcPts val="200"/>
                        </a:spcAft>
                        <a:buFont typeface="Arial" panose="020B0604020202020204" pitchFamily="34" charset="0"/>
                        <a:buChar char="•"/>
                      </a:pPr>
                      <a:r>
                        <a:rPr lang="en-AU" sz="1600" kern="100" dirty="0">
                          <a:effectLst/>
                        </a:rPr>
                        <a:t>You should pass </a:t>
                      </a:r>
                      <a:r>
                        <a:rPr lang="en-AU" sz="1600" b="1" kern="100" dirty="0">
                          <a:effectLst/>
                        </a:rPr>
                        <a:t>unless</a:t>
                      </a:r>
                      <a:r>
                        <a:rPr lang="en-AU" sz="1600" kern="100" dirty="0">
                          <a:effectLst/>
                        </a:rPr>
                        <a:t> you have more than 15 HCP or a highly distributional hand.</a:t>
                      </a:r>
                    </a:p>
                    <a:p>
                      <a:pPr marL="285750" lvl="0" indent="-285750">
                        <a:lnSpc>
                          <a:spcPct val="107000"/>
                        </a:lnSpc>
                        <a:buFont typeface="Arial" panose="020B0604020202020204" pitchFamily="34" charset="0"/>
                        <a:buChar char="•"/>
                      </a:pPr>
                      <a:r>
                        <a:rPr lang="en-AU" sz="1600" kern="100" dirty="0">
                          <a:effectLst/>
                        </a:rPr>
                        <a:t>If highly distributional - with a </a:t>
                      </a:r>
                      <a:r>
                        <a:rPr lang="en-AU" sz="1600" b="1" kern="100" dirty="0">
                          <a:effectLst/>
                        </a:rPr>
                        <a:t>single-suited</a:t>
                      </a:r>
                      <a:r>
                        <a:rPr lang="en-AU" sz="1600" kern="100" dirty="0">
                          <a:effectLst/>
                        </a:rPr>
                        <a:t> hand, rebid your suit and with a </a:t>
                      </a:r>
                      <a:r>
                        <a:rPr lang="en-AU" sz="1600" b="1" kern="100" dirty="0">
                          <a:effectLst/>
                        </a:rPr>
                        <a:t>two-suited </a:t>
                      </a:r>
                      <a:r>
                        <a:rPr lang="en-AU" sz="1600" kern="100" dirty="0">
                          <a:effectLst/>
                        </a:rPr>
                        <a:t>hand, rebid your second suit.</a:t>
                      </a:r>
                    </a:p>
                    <a:p>
                      <a:pPr marL="285750" lvl="0" indent="-285750">
                        <a:lnSpc>
                          <a:spcPct val="107000"/>
                        </a:lnSpc>
                        <a:buFont typeface="Arial" panose="020B0604020202020204" pitchFamily="34" charset="0"/>
                        <a:buChar char="•"/>
                      </a:pPr>
                      <a:r>
                        <a:rPr lang="en-AU" sz="1600" kern="100" dirty="0">
                          <a:effectLst/>
                        </a:rPr>
                        <a:t>With 16+ HCP, add your HCP to your partner’s range.  If min HCP &gt;= 25, bid 3NT, otherwise invite with 2 NT.</a:t>
                      </a:r>
                    </a:p>
                    <a:p>
                      <a:pPr marL="0" marR="0" lvl="0" indent="0" algn="l" defTabSz="914400" rtl="0" eaLnBrk="1" fontAlgn="auto" latinLnBrk="0" hangingPunct="1">
                        <a:lnSpc>
                          <a:spcPct val="107000"/>
                        </a:lnSpc>
                        <a:spcBef>
                          <a:spcPts val="0"/>
                        </a:spcBef>
                        <a:spcAft>
                          <a:spcPts val="200"/>
                        </a:spcAft>
                        <a:buClrTx/>
                        <a:buSzTx/>
                        <a:buFontTx/>
                        <a:buNone/>
                        <a:tabLst/>
                        <a:defRPr/>
                      </a:pPr>
                      <a:r>
                        <a:rPr lang="en-AU" sz="1600" b="1" kern="100" dirty="0">
                          <a:effectLst/>
                        </a:rPr>
                        <a:t>If responder bid 2 NT (11-12 HCP): </a:t>
                      </a:r>
                    </a:p>
                    <a:p>
                      <a:pPr marL="285750" marR="0" lvl="0" indent="-285750" algn="l" defTabSz="914400" rtl="0" eaLnBrk="1" fontAlgn="auto" latinLnBrk="0" hangingPunct="1">
                        <a:lnSpc>
                          <a:spcPct val="107000"/>
                        </a:lnSpc>
                        <a:spcBef>
                          <a:spcPts val="0"/>
                        </a:spcBef>
                        <a:spcAft>
                          <a:spcPts val="200"/>
                        </a:spcAft>
                        <a:buClrTx/>
                        <a:buSzTx/>
                        <a:buFont typeface="Arial" panose="020B0604020202020204" pitchFamily="34" charset="0"/>
                        <a:buChar char="•"/>
                        <a:tabLst/>
                        <a:defRPr/>
                      </a:pPr>
                      <a:r>
                        <a:rPr lang="en-AU" sz="1600" b="0" kern="100" dirty="0">
                          <a:effectLst/>
                        </a:rPr>
                        <a:t>You should pass with 12 HCP, and bid 3NT with 13+ HCP.</a:t>
                      </a:r>
                    </a:p>
                  </a:txBody>
                  <a:tcPr marL="68580" marR="68580" marT="0" marB="0"/>
                </a:tc>
                <a:extLst>
                  <a:ext uri="{0D108BD9-81ED-4DB2-BD59-A6C34878D82A}">
                    <a16:rowId xmlns:a16="http://schemas.microsoft.com/office/drawing/2014/main" val="1382338929"/>
                  </a:ext>
                </a:extLst>
              </a:tr>
            </a:tbl>
          </a:graphicData>
        </a:graphic>
      </p:graphicFrame>
    </p:spTree>
    <p:extLst>
      <p:ext uri="{BB962C8B-B14F-4D97-AF65-F5344CB8AC3E}">
        <p14:creationId xmlns:p14="http://schemas.microsoft.com/office/powerpoint/2010/main" val="1821507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D32CA613-9856-46BF-1143-FDC7884E51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F84B83-5BF1-6615-C30B-3C59B2C5FDE7}"/>
              </a:ext>
            </a:extLst>
          </p:cNvPr>
          <p:cNvSpPr>
            <a:spLocks noGrp="1"/>
          </p:cNvSpPr>
          <p:nvPr>
            <p:ph type="title"/>
          </p:nvPr>
        </p:nvSpPr>
        <p:spPr>
          <a:xfrm>
            <a:off x="-1" y="0"/>
            <a:ext cx="12101689" cy="769620"/>
          </a:xfrm>
        </p:spPr>
        <p:txBody>
          <a:bodyPr>
            <a:normAutofit/>
          </a:bodyPr>
          <a:lstStyle/>
          <a:p>
            <a:r>
              <a:rPr lang="en-AU" sz="4000" dirty="0"/>
              <a:t>MBC Introduction to Bridge </a:t>
            </a:r>
            <a:r>
              <a:rPr lang="en-AU" sz="2800" dirty="0"/>
              <a:t>– About this course</a:t>
            </a:r>
          </a:p>
        </p:txBody>
      </p:sp>
      <p:graphicFrame>
        <p:nvGraphicFramePr>
          <p:cNvPr id="6" name="Table 5">
            <a:extLst>
              <a:ext uri="{FF2B5EF4-FFF2-40B4-BE49-F238E27FC236}">
                <a16:creationId xmlns:a16="http://schemas.microsoft.com/office/drawing/2014/main" id="{C8853376-ADE4-11BA-475C-FFB57882425B}"/>
              </a:ext>
            </a:extLst>
          </p:cNvPr>
          <p:cNvGraphicFramePr>
            <a:graphicFrameLocks noGrp="1"/>
          </p:cNvGraphicFramePr>
          <p:nvPr>
            <p:extLst>
              <p:ext uri="{D42A27DB-BD31-4B8C-83A1-F6EECF244321}">
                <p14:modId xmlns:p14="http://schemas.microsoft.com/office/powerpoint/2010/main" val="1356951906"/>
              </p:ext>
            </p:extLst>
          </p:nvPr>
        </p:nvGraphicFramePr>
        <p:xfrm>
          <a:off x="2043867" y="1397066"/>
          <a:ext cx="8104266" cy="4236720"/>
        </p:xfrm>
        <a:graphic>
          <a:graphicData uri="http://schemas.openxmlformats.org/drawingml/2006/table">
            <a:tbl>
              <a:tblPr firstRow="1" bandRow="1">
                <a:tableStyleId>{5C22544A-7EE6-4342-B048-85BDC9FD1C3A}</a:tableStyleId>
              </a:tblPr>
              <a:tblGrid>
                <a:gridCol w="1583545">
                  <a:extLst>
                    <a:ext uri="{9D8B030D-6E8A-4147-A177-3AD203B41FA5}">
                      <a16:colId xmlns:a16="http://schemas.microsoft.com/office/drawing/2014/main" val="3166706454"/>
                    </a:ext>
                  </a:extLst>
                </a:gridCol>
                <a:gridCol w="6520721">
                  <a:extLst>
                    <a:ext uri="{9D8B030D-6E8A-4147-A177-3AD203B41FA5}">
                      <a16:colId xmlns:a16="http://schemas.microsoft.com/office/drawing/2014/main" val="684060096"/>
                    </a:ext>
                  </a:extLst>
                </a:gridCol>
              </a:tblGrid>
              <a:tr h="370840">
                <a:tc>
                  <a:txBody>
                    <a:bodyPr/>
                    <a:lstStyle/>
                    <a:p>
                      <a:r>
                        <a:rPr lang="en-AU" sz="2400" baseline="0" dirty="0"/>
                        <a:t>When</a:t>
                      </a:r>
                    </a:p>
                  </a:txBody>
                  <a:tcPr/>
                </a:tc>
                <a:tc>
                  <a:txBody>
                    <a:bodyPr/>
                    <a:lstStyle/>
                    <a:p>
                      <a:r>
                        <a:rPr lang="en-AU" sz="2400" baseline="0" dirty="0"/>
                        <a:t>What</a:t>
                      </a:r>
                    </a:p>
                  </a:txBody>
                  <a:tcPr/>
                </a:tc>
                <a:extLst>
                  <a:ext uri="{0D108BD9-81ED-4DB2-BD59-A6C34878D82A}">
                    <a16:rowId xmlns:a16="http://schemas.microsoft.com/office/drawing/2014/main" val="2447496488"/>
                  </a:ext>
                </a:extLst>
              </a:tr>
              <a:tr h="370840">
                <a:tc>
                  <a:txBody>
                    <a:bodyPr/>
                    <a:lstStyle/>
                    <a:p>
                      <a:r>
                        <a:rPr lang="en-AU" sz="2000" dirty="0"/>
                        <a:t>Week 1</a:t>
                      </a:r>
                    </a:p>
                  </a:txBody>
                  <a:tcPr/>
                </a:tc>
                <a:tc>
                  <a:txBody>
                    <a:bodyPr/>
                    <a:lstStyle/>
                    <a:p>
                      <a:r>
                        <a:rPr lang="en-AU" sz="2000" dirty="0"/>
                        <a:t>Ch1. The play of the cards.  Introduction to card play</a:t>
                      </a:r>
                    </a:p>
                  </a:txBody>
                  <a:tcPr/>
                </a:tc>
                <a:extLst>
                  <a:ext uri="{0D108BD9-81ED-4DB2-BD59-A6C34878D82A}">
                    <a16:rowId xmlns:a16="http://schemas.microsoft.com/office/drawing/2014/main" val="2498895387"/>
                  </a:ext>
                </a:extLst>
              </a:tr>
              <a:tr h="370840">
                <a:tc>
                  <a:txBody>
                    <a:bodyPr/>
                    <a:lstStyle/>
                    <a:p>
                      <a:r>
                        <a:rPr lang="en-AU" sz="2000" dirty="0"/>
                        <a:t>Week 2</a:t>
                      </a:r>
                    </a:p>
                  </a:txBody>
                  <a:tcPr/>
                </a:tc>
                <a:tc>
                  <a:txBody>
                    <a:bodyPr/>
                    <a:lstStyle/>
                    <a:p>
                      <a:r>
                        <a:rPr lang="en-AU" sz="2000" dirty="0"/>
                        <a:t>Ch2. The bidding. Introduction to bidding</a:t>
                      </a:r>
                    </a:p>
                  </a:txBody>
                  <a:tcPr/>
                </a:tc>
                <a:extLst>
                  <a:ext uri="{0D108BD9-81ED-4DB2-BD59-A6C34878D82A}">
                    <a16:rowId xmlns:a16="http://schemas.microsoft.com/office/drawing/2014/main" val="2872085878"/>
                  </a:ext>
                </a:extLst>
              </a:tr>
              <a:tr h="370840">
                <a:tc>
                  <a:txBody>
                    <a:bodyPr/>
                    <a:lstStyle/>
                    <a:p>
                      <a:r>
                        <a:rPr lang="en-AU" sz="2000" dirty="0"/>
                        <a:t>Week 3</a:t>
                      </a:r>
                    </a:p>
                  </a:txBody>
                  <a:tcPr/>
                </a:tc>
                <a:tc>
                  <a:txBody>
                    <a:bodyPr/>
                    <a:lstStyle/>
                    <a:p>
                      <a:r>
                        <a:rPr lang="en-AU" sz="2000" dirty="0"/>
                        <a:t>Ch3. Fit then game.  Introduces distribution points and responder hand evaluation.</a:t>
                      </a:r>
                    </a:p>
                  </a:txBody>
                  <a:tcPr/>
                </a:tc>
                <a:extLst>
                  <a:ext uri="{0D108BD9-81ED-4DB2-BD59-A6C34878D82A}">
                    <a16:rowId xmlns:a16="http://schemas.microsoft.com/office/drawing/2014/main" val="1182378637"/>
                  </a:ext>
                </a:extLst>
              </a:tr>
              <a:tr h="370840">
                <a:tc>
                  <a:txBody>
                    <a:bodyPr/>
                    <a:lstStyle/>
                    <a:p>
                      <a:r>
                        <a:rPr lang="en-AU" sz="2000" dirty="0"/>
                        <a:t>Week 4</a:t>
                      </a:r>
                    </a:p>
                  </a:txBody>
                  <a:tcPr/>
                </a:tc>
                <a:tc>
                  <a:txBody>
                    <a:bodyPr/>
                    <a:lstStyle/>
                    <a:p>
                      <a:r>
                        <a:rPr lang="en-AU" sz="2000" dirty="0"/>
                        <a:t>Ch4. Searching for a fit in a major.  Opener’s rebids</a:t>
                      </a:r>
                    </a:p>
                  </a:txBody>
                  <a:tcPr/>
                </a:tc>
                <a:extLst>
                  <a:ext uri="{0D108BD9-81ED-4DB2-BD59-A6C34878D82A}">
                    <a16:rowId xmlns:a16="http://schemas.microsoft.com/office/drawing/2014/main" val="2930843861"/>
                  </a:ext>
                </a:extLst>
              </a:tr>
              <a:tr h="370840">
                <a:tc>
                  <a:txBody>
                    <a:bodyPr/>
                    <a:lstStyle/>
                    <a:p>
                      <a:r>
                        <a:rPr lang="en-AU" sz="2000" dirty="0"/>
                        <a:t>Week 5</a:t>
                      </a:r>
                    </a:p>
                  </a:txBody>
                  <a:tcPr/>
                </a:tc>
                <a:tc>
                  <a:txBody>
                    <a:bodyPr/>
                    <a:lstStyle/>
                    <a:p>
                      <a:r>
                        <a:rPr lang="en-AU" sz="2000" dirty="0"/>
                        <a:t>Mid-</a:t>
                      </a:r>
                      <a:r>
                        <a:rPr lang="en-AU" sz="2000" dirty="0" err="1"/>
                        <a:t>ish</a:t>
                      </a:r>
                      <a:r>
                        <a:rPr lang="en-AU" sz="2000" dirty="0"/>
                        <a:t> term review and play some cards</a:t>
                      </a:r>
                    </a:p>
                  </a:txBody>
                  <a:tcPr/>
                </a:tc>
                <a:extLst>
                  <a:ext uri="{0D108BD9-81ED-4DB2-BD59-A6C34878D82A}">
                    <a16:rowId xmlns:a16="http://schemas.microsoft.com/office/drawing/2014/main" val="3509884922"/>
                  </a:ext>
                </a:extLst>
              </a:tr>
              <a:tr h="370840">
                <a:tc>
                  <a:txBody>
                    <a:bodyPr/>
                    <a:lstStyle/>
                    <a:p>
                      <a:r>
                        <a:rPr lang="en-AU" sz="2000" dirty="0"/>
                        <a:t>Week 6</a:t>
                      </a:r>
                    </a:p>
                  </a:txBody>
                  <a:tcPr/>
                </a:tc>
                <a:tc>
                  <a:txBody>
                    <a:bodyPr/>
                    <a:lstStyle/>
                    <a:p>
                      <a:r>
                        <a:rPr lang="en-AU" sz="2000" dirty="0"/>
                        <a:t>Ch5. Opener has a balanced hand: opening no trumps</a:t>
                      </a:r>
                    </a:p>
                  </a:txBody>
                  <a:tcPr/>
                </a:tc>
                <a:extLst>
                  <a:ext uri="{0D108BD9-81ED-4DB2-BD59-A6C34878D82A}">
                    <a16:rowId xmlns:a16="http://schemas.microsoft.com/office/drawing/2014/main" val="3132991101"/>
                  </a:ext>
                </a:extLst>
              </a:tr>
              <a:tr h="370840">
                <a:tc>
                  <a:txBody>
                    <a:bodyPr/>
                    <a:lstStyle/>
                    <a:p>
                      <a:r>
                        <a:rPr lang="en-AU" sz="2000" dirty="0"/>
                        <a:t>Week 7</a:t>
                      </a:r>
                    </a:p>
                  </a:txBody>
                  <a:tcPr/>
                </a:tc>
                <a:tc>
                  <a:txBody>
                    <a:bodyPr/>
                    <a:lstStyle/>
                    <a:p>
                      <a:r>
                        <a:rPr lang="en-AU" sz="2000" dirty="0"/>
                        <a:t>Ch6. They open the bidding: overcalling team</a:t>
                      </a:r>
                    </a:p>
                  </a:txBody>
                  <a:tcPr/>
                </a:tc>
                <a:extLst>
                  <a:ext uri="{0D108BD9-81ED-4DB2-BD59-A6C34878D82A}">
                    <a16:rowId xmlns:a16="http://schemas.microsoft.com/office/drawing/2014/main" val="139132035"/>
                  </a:ext>
                </a:extLst>
              </a:tr>
              <a:tr h="370840">
                <a:tc>
                  <a:txBody>
                    <a:bodyPr/>
                    <a:lstStyle/>
                    <a:p>
                      <a:r>
                        <a:rPr lang="en-AU" sz="2000" dirty="0"/>
                        <a:t>Week 8 (opt)</a:t>
                      </a:r>
                    </a:p>
                  </a:txBody>
                  <a:tcPr/>
                </a:tc>
                <a:tc>
                  <a:txBody>
                    <a:bodyPr/>
                    <a:lstStyle/>
                    <a:p>
                      <a:r>
                        <a:rPr lang="en-AU" sz="2000" dirty="0"/>
                        <a:t>Appendix: More advanced bidding.  Opening 2s. Transfers. Stayman.</a:t>
                      </a:r>
                    </a:p>
                  </a:txBody>
                  <a:tcPr/>
                </a:tc>
                <a:extLst>
                  <a:ext uri="{0D108BD9-81ED-4DB2-BD59-A6C34878D82A}">
                    <a16:rowId xmlns:a16="http://schemas.microsoft.com/office/drawing/2014/main" val="948896635"/>
                  </a:ext>
                </a:extLst>
              </a:tr>
            </a:tbl>
          </a:graphicData>
        </a:graphic>
      </p:graphicFrame>
      <p:pic>
        <p:nvPicPr>
          <p:cNvPr id="4" name="Picture 3">
            <a:extLst>
              <a:ext uri="{FF2B5EF4-FFF2-40B4-BE49-F238E27FC236}">
                <a16:creationId xmlns:a16="http://schemas.microsoft.com/office/drawing/2014/main" id="{E134A424-06B4-7CF5-5207-0DFB2DF0B0DD}"/>
              </a:ext>
            </a:extLst>
          </p:cNvPr>
          <p:cNvPicPr>
            <a:picLocks noChangeAspect="1"/>
          </p:cNvPicPr>
          <p:nvPr/>
        </p:nvPicPr>
        <p:blipFill>
          <a:blip r:embed="rId3"/>
          <a:stretch>
            <a:fillRect/>
          </a:stretch>
        </p:blipFill>
        <p:spPr>
          <a:xfrm>
            <a:off x="293350" y="1480672"/>
            <a:ext cx="449619" cy="3398815"/>
          </a:xfrm>
          <a:prstGeom prst="rect">
            <a:avLst/>
          </a:prstGeom>
        </p:spPr>
      </p:pic>
      <p:sp>
        <p:nvSpPr>
          <p:cNvPr id="3" name="TextBox 2">
            <a:extLst>
              <a:ext uri="{FF2B5EF4-FFF2-40B4-BE49-F238E27FC236}">
                <a16:creationId xmlns:a16="http://schemas.microsoft.com/office/drawing/2014/main" id="{D8A6F6FC-36EC-8CEE-44CA-CFDCEB1CAFFE}"/>
              </a:ext>
            </a:extLst>
          </p:cNvPr>
          <p:cNvSpPr txBox="1"/>
          <p:nvPr/>
        </p:nvSpPr>
        <p:spPr>
          <a:xfrm flipH="1">
            <a:off x="1998710" y="5635214"/>
            <a:ext cx="8104266" cy="923330"/>
          </a:xfrm>
          <a:prstGeom prst="rect">
            <a:avLst/>
          </a:prstGeom>
          <a:noFill/>
        </p:spPr>
        <p:txBody>
          <a:bodyPr wrap="square" rtlCol="0">
            <a:spAutoFit/>
          </a:bodyPr>
          <a:lstStyle/>
          <a:p>
            <a:r>
              <a:rPr lang="en-AU" dirty="0"/>
              <a:t>Each lesson includes a collection of additional resources which you might find valuable.  We will send out an email after each lesson with a brief review and the links to the additional resources.</a:t>
            </a:r>
          </a:p>
        </p:txBody>
      </p:sp>
      <p:sp>
        <p:nvSpPr>
          <p:cNvPr id="5" name="TextBox 4">
            <a:extLst>
              <a:ext uri="{FF2B5EF4-FFF2-40B4-BE49-F238E27FC236}">
                <a16:creationId xmlns:a16="http://schemas.microsoft.com/office/drawing/2014/main" id="{F76AFDB4-51EE-FB1B-68A6-0204351BB7FD}"/>
              </a:ext>
            </a:extLst>
          </p:cNvPr>
          <p:cNvSpPr txBox="1"/>
          <p:nvPr/>
        </p:nvSpPr>
        <p:spPr>
          <a:xfrm flipH="1">
            <a:off x="2043867" y="640277"/>
            <a:ext cx="8104266" cy="646331"/>
          </a:xfrm>
          <a:prstGeom prst="rect">
            <a:avLst/>
          </a:prstGeom>
          <a:noFill/>
        </p:spPr>
        <p:txBody>
          <a:bodyPr wrap="square" rtlCol="0">
            <a:spAutoFit/>
          </a:bodyPr>
          <a:lstStyle/>
          <a:p>
            <a:r>
              <a:rPr lang="en-AU" dirty="0"/>
              <a:t>These notes follow the chapters in Paul Marston’s book (sixth edition).  I would recommend reading the relevant chapter before each lesson.</a:t>
            </a:r>
          </a:p>
        </p:txBody>
      </p:sp>
    </p:spTree>
    <p:extLst>
      <p:ext uri="{BB962C8B-B14F-4D97-AF65-F5344CB8AC3E}">
        <p14:creationId xmlns:p14="http://schemas.microsoft.com/office/powerpoint/2010/main" val="822368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1A369DDC-BDBE-0DDC-5642-601E532EC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F1D75-4B12-A845-7F0D-4AD1A26C4D53}"/>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Ch4. What are the Odds ?</a:t>
            </a:r>
          </a:p>
        </p:txBody>
      </p:sp>
      <p:pic>
        <p:nvPicPr>
          <p:cNvPr id="4" name="Picture 3">
            <a:extLst>
              <a:ext uri="{FF2B5EF4-FFF2-40B4-BE49-F238E27FC236}">
                <a16:creationId xmlns:a16="http://schemas.microsoft.com/office/drawing/2014/main" id="{464330B0-AACB-394A-50A5-DB9874932F6D}"/>
              </a:ext>
            </a:extLst>
          </p:cNvPr>
          <p:cNvPicPr>
            <a:picLocks noChangeAspect="1"/>
          </p:cNvPicPr>
          <p:nvPr/>
        </p:nvPicPr>
        <p:blipFill>
          <a:blip r:embed="rId3"/>
          <a:stretch>
            <a:fillRect/>
          </a:stretch>
        </p:blipFill>
        <p:spPr>
          <a:xfrm>
            <a:off x="11531758" y="1729592"/>
            <a:ext cx="449619" cy="3398815"/>
          </a:xfrm>
          <a:prstGeom prst="rect">
            <a:avLst/>
          </a:prstGeom>
        </p:spPr>
      </p:pic>
      <p:pic>
        <p:nvPicPr>
          <p:cNvPr id="16" name="Picture 15">
            <a:extLst>
              <a:ext uri="{FF2B5EF4-FFF2-40B4-BE49-F238E27FC236}">
                <a16:creationId xmlns:a16="http://schemas.microsoft.com/office/drawing/2014/main" id="{10A25125-F25C-32A3-A37B-70A07DFA6842}"/>
              </a:ext>
            </a:extLst>
          </p:cNvPr>
          <p:cNvPicPr>
            <a:picLocks noChangeAspect="1"/>
          </p:cNvPicPr>
          <p:nvPr/>
        </p:nvPicPr>
        <p:blipFill>
          <a:blip r:embed="rId4"/>
          <a:stretch>
            <a:fillRect/>
          </a:stretch>
        </p:blipFill>
        <p:spPr>
          <a:xfrm>
            <a:off x="363793" y="691295"/>
            <a:ext cx="7785355" cy="4595437"/>
          </a:xfrm>
          <a:prstGeom prst="rect">
            <a:avLst/>
          </a:prstGeom>
        </p:spPr>
      </p:pic>
      <p:pic>
        <p:nvPicPr>
          <p:cNvPr id="3" name="Picture 2">
            <a:extLst>
              <a:ext uri="{FF2B5EF4-FFF2-40B4-BE49-F238E27FC236}">
                <a16:creationId xmlns:a16="http://schemas.microsoft.com/office/drawing/2014/main" id="{DF6FC72F-27EB-2028-7727-4EC5F96EE09A}"/>
              </a:ext>
            </a:extLst>
          </p:cNvPr>
          <p:cNvPicPr>
            <a:picLocks noChangeAspect="1"/>
          </p:cNvPicPr>
          <p:nvPr/>
        </p:nvPicPr>
        <p:blipFill>
          <a:blip r:embed="rId5"/>
          <a:stretch>
            <a:fillRect/>
          </a:stretch>
        </p:blipFill>
        <p:spPr>
          <a:xfrm>
            <a:off x="5543932" y="5110393"/>
            <a:ext cx="5938019" cy="1554615"/>
          </a:xfrm>
          <a:prstGeom prst="rect">
            <a:avLst/>
          </a:prstGeom>
        </p:spPr>
      </p:pic>
    </p:spTree>
    <p:extLst>
      <p:ext uri="{BB962C8B-B14F-4D97-AF65-F5344CB8AC3E}">
        <p14:creationId xmlns:p14="http://schemas.microsoft.com/office/powerpoint/2010/main" val="4047641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D80C5D7A-B00E-B826-147A-40F84AAA3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397CF-0F29-87F0-FA30-BCC422EDE6C1}"/>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Ch4. A major fit?:  quizzes</a:t>
            </a:r>
          </a:p>
        </p:txBody>
      </p:sp>
      <p:pic>
        <p:nvPicPr>
          <p:cNvPr id="4" name="Picture 3">
            <a:extLst>
              <a:ext uri="{FF2B5EF4-FFF2-40B4-BE49-F238E27FC236}">
                <a16:creationId xmlns:a16="http://schemas.microsoft.com/office/drawing/2014/main" id="{7DC888AB-1742-035A-4724-8C48B818DA2E}"/>
              </a:ext>
            </a:extLst>
          </p:cNvPr>
          <p:cNvPicPr>
            <a:picLocks noChangeAspect="1"/>
          </p:cNvPicPr>
          <p:nvPr/>
        </p:nvPicPr>
        <p:blipFill>
          <a:blip r:embed="rId3"/>
          <a:stretch>
            <a:fillRect/>
          </a:stretch>
        </p:blipFill>
        <p:spPr>
          <a:xfrm>
            <a:off x="359132" y="1398345"/>
            <a:ext cx="449619" cy="3398815"/>
          </a:xfrm>
          <a:prstGeom prst="rect">
            <a:avLst/>
          </a:prstGeom>
        </p:spPr>
      </p:pic>
      <p:sp>
        <p:nvSpPr>
          <p:cNvPr id="5" name="TextBox 4">
            <a:extLst>
              <a:ext uri="{FF2B5EF4-FFF2-40B4-BE49-F238E27FC236}">
                <a16:creationId xmlns:a16="http://schemas.microsoft.com/office/drawing/2014/main" id="{2341F262-A1B8-A6DF-23D5-EB36B288E640}"/>
              </a:ext>
            </a:extLst>
          </p:cNvPr>
          <p:cNvSpPr txBox="1"/>
          <p:nvPr/>
        </p:nvSpPr>
        <p:spPr>
          <a:xfrm>
            <a:off x="0" y="6488668"/>
            <a:ext cx="1167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p>
        </p:txBody>
      </p:sp>
      <p:sp>
        <p:nvSpPr>
          <p:cNvPr id="7" name="TextBox 6">
            <a:extLst>
              <a:ext uri="{FF2B5EF4-FFF2-40B4-BE49-F238E27FC236}">
                <a16:creationId xmlns:a16="http://schemas.microsoft.com/office/drawing/2014/main" id="{BDB90BBE-11F1-5C88-1510-460EFEAC2B33}"/>
              </a:ext>
            </a:extLst>
          </p:cNvPr>
          <p:cNvSpPr txBox="1"/>
          <p:nvPr/>
        </p:nvSpPr>
        <p:spPr>
          <a:xfrm>
            <a:off x="1320520" y="1555683"/>
            <a:ext cx="10141011" cy="3416320"/>
          </a:xfrm>
          <a:prstGeom prst="rect">
            <a:avLst/>
          </a:prstGeom>
          <a:noFill/>
        </p:spPr>
        <p:txBody>
          <a:bodyPr wrap="square" rtlCol="0">
            <a:spAutoFit/>
          </a:bodyPr>
          <a:lstStyle/>
          <a:p>
            <a:pPr lvl="0">
              <a:defRPr/>
            </a:pPr>
            <a:r>
              <a:rPr lang="en-AU" dirty="0">
                <a:solidFill>
                  <a:prstClr val="black"/>
                </a:solidFill>
                <a:latin typeface="Calibri" panose="020F0502020204030204"/>
              </a:rPr>
              <a:t>Partner opens 1</a:t>
            </a:r>
            <a:r>
              <a:rPr lang="en-AU" dirty="0">
                <a:cs typeface="Arial" panose="020B0604020202020204" pitchFamily="34" charset="0"/>
              </a:rPr>
              <a:t>♣</a:t>
            </a:r>
            <a:r>
              <a:rPr lang="en-AU" dirty="0">
                <a:solidFill>
                  <a:prstClr val="black"/>
                </a:solidFill>
                <a:latin typeface="Calibri" panose="020F0502020204030204"/>
              </a:rPr>
              <a:t> and you respond 1</a:t>
            </a:r>
            <a:r>
              <a:rPr lang="en-AU" sz="1800" dirty="0">
                <a:solidFill>
                  <a:srgbClr val="FF0000"/>
                </a:solidFill>
                <a:latin typeface="+mn-lt"/>
                <a:cs typeface="Arial" panose="020B0604020202020204" pitchFamily="34" charset="0"/>
              </a:rPr>
              <a:t>♥</a:t>
            </a:r>
            <a:r>
              <a:rPr lang="en-AU" dirty="0">
                <a:solidFill>
                  <a:prstClr val="black"/>
                </a:solidFill>
                <a:latin typeface="Calibri" panose="020F0502020204030204"/>
              </a:rPr>
              <a:t>.  Partner rebids</a:t>
            </a:r>
            <a:r>
              <a:rPr lang="en-AU" dirty="0">
                <a:solidFill>
                  <a:prstClr val="black"/>
                </a:solidFill>
              </a:rPr>
              <a:t> 1</a:t>
            </a:r>
            <a:r>
              <a:rPr lang="en-AU" dirty="0">
                <a:cs typeface="Arial" panose="020B0604020202020204" pitchFamily="34" charset="0"/>
              </a:rPr>
              <a:t>♠</a:t>
            </a:r>
            <a:r>
              <a:rPr lang="en-AU" dirty="0">
                <a:solidFill>
                  <a:prstClr val="black"/>
                </a:solidFill>
                <a:latin typeface="Calibri" panose="020F0502020204030204"/>
              </a:rPr>
              <a:t>.  Describe her hand</a:t>
            </a:r>
          </a:p>
          <a:p>
            <a:pPr lvl="0">
              <a:defRPr/>
            </a:pPr>
            <a:endParaRPr lang="en-AU" dirty="0">
              <a:solidFill>
                <a:prstClr val="black"/>
              </a:solidFill>
              <a:latin typeface="Calibri" panose="020F0502020204030204"/>
            </a:endParaRPr>
          </a:p>
          <a:p>
            <a:pPr lvl="0">
              <a:defRPr/>
            </a:pPr>
            <a:r>
              <a:rPr lang="en-AU" dirty="0">
                <a:solidFill>
                  <a:prstClr val="black"/>
                </a:solidFill>
              </a:rPr>
              <a:t>Partner opens 1</a:t>
            </a:r>
            <a:r>
              <a:rPr lang="en-AU" dirty="0">
                <a:solidFill>
                  <a:srgbClr val="FF0000"/>
                </a:solidFill>
                <a:cs typeface="Arial" panose="020B0604020202020204" pitchFamily="34" charset="0"/>
              </a:rPr>
              <a:t>♦</a:t>
            </a:r>
            <a:r>
              <a:rPr lang="en-AU" dirty="0">
                <a:solidFill>
                  <a:prstClr val="black"/>
                </a:solidFill>
              </a:rPr>
              <a:t> and you respond 1</a:t>
            </a:r>
            <a:r>
              <a:rPr lang="en-AU" dirty="0">
                <a:solidFill>
                  <a:srgbClr val="FF0000"/>
                </a:solidFill>
                <a:cs typeface="Arial" panose="020B0604020202020204" pitchFamily="34" charset="0"/>
              </a:rPr>
              <a:t>♥</a:t>
            </a:r>
            <a:r>
              <a:rPr lang="en-AU" dirty="0">
                <a:solidFill>
                  <a:prstClr val="black"/>
                </a:solidFill>
              </a:rPr>
              <a:t>.  Partner rebids 1NT.  Describe her hand</a:t>
            </a:r>
          </a:p>
          <a:p>
            <a:pPr lvl="0">
              <a:defRPr/>
            </a:pPr>
            <a:endParaRPr lang="en-AU" dirty="0">
              <a:solidFill>
                <a:prstClr val="black"/>
              </a:solidFill>
            </a:endParaRPr>
          </a:p>
          <a:p>
            <a:pPr lvl="0">
              <a:defRPr/>
            </a:pPr>
            <a:r>
              <a:rPr lang="en-AU" dirty="0">
                <a:solidFill>
                  <a:prstClr val="black"/>
                </a:solidFill>
              </a:rPr>
              <a:t>Partner opens 1</a:t>
            </a:r>
            <a:r>
              <a:rPr lang="en-AU" dirty="0">
                <a:solidFill>
                  <a:srgbClr val="FF0000"/>
                </a:solidFill>
                <a:cs typeface="Arial" panose="020B0604020202020204" pitchFamily="34" charset="0"/>
              </a:rPr>
              <a:t>♦</a:t>
            </a:r>
            <a:r>
              <a:rPr lang="en-AU" dirty="0">
                <a:solidFill>
                  <a:prstClr val="black"/>
                </a:solidFill>
              </a:rPr>
              <a:t> and you respond 1</a:t>
            </a:r>
            <a:r>
              <a:rPr lang="en-AU" dirty="0">
                <a:solidFill>
                  <a:srgbClr val="FF0000"/>
                </a:solidFill>
                <a:cs typeface="Arial" panose="020B0604020202020204" pitchFamily="34" charset="0"/>
              </a:rPr>
              <a:t>♥</a:t>
            </a:r>
            <a:r>
              <a:rPr lang="en-AU" dirty="0">
                <a:solidFill>
                  <a:prstClr val="black"/>
                </a:solidFill>
              </a:rPr>
              <a:t>.  Partner rebids 2</a:t>
            </a:r>
            <a:r>
              <a:rPr lang="en-AU" dirty="0">
                <a:cs typeface="Arial" panose="020B0604020202020204" pitchFamily="34" charset="0"/>
              </a:rPr>
              <a:t>♣</a:t>
            </a:r>
            <a:r>
              <a:rPr lang="en-AU" dirty="0">
                <a:solidFill>
                  <a:prstClr val="black"/>
                </a:solidFill>
              </a:rPr>
              <a:t> .  Describe her hand</a:t>
            </a:r>
          </a:p>
          <a:p>
            <a:pPr lvl="0">
              <a:defRPr/>
            </a:pPr>
            <a:endParaRPr lang="en-AU" dirty="0">
              <a:solidFill>
                <a:prstClr val="black"/>
              </a:solidFill>
            </a:endParaRPr>
          </a:p>
          <a:p>
            <a:pPr lvl="0">
              <a:defRPr/>
            </a:pPr>
            <a:r>
              <a:rPr lang="en-AU" dirty="0">
                <a:solidFill>
                  <a:prstClr val="black"/>
                </a:solidFill>
              </a:rPr>
              <a:t>Partner opens 1</a:t>
            </a:r>
            <a:r>
              <a:rPr lang="en-AU" dirty="0">
                <a:solidFill>
                  <a:srgbClr val="FF0000"/>
                </a:solidFill>
                <a:cs typeface="Arial" panose="020B0604020202020204" pitchFamily="34" charset="0"/>
              </a:rPr>
              <a:t>♦</a:t>
            </a:r>
            <a:r>
              <a:rPr lang="en-AU" dirty="0">
                <a:solidFill>
                  <a:prstClr val="black"/>
                </a:solidFill>
              </a:rPr>
              <a:t> and you respond 1</a:t>
            </a:r>
            <a:r>
              <a:rPr lang="en-AU" dirty="0">
                <a:cs typeface="Arial" panose="020B0604020202020204" pitchFamily="34" charset="0"/>
              </a:rPr>
              <a:t>♠</a:t>
            </a:r>
            <a:r>
              <a:rPr lang="en-AU" dirty="0">
                <a:solidFill>
                  <a:prstClr val="black"/>
                </a:solidFill>
              </a:rPr>
              <a:t>.  Partner rebids 1NT.  Describe her hand</a:t>
            </a:r>
          </a:p>
          <a:p>
            <a:pPr lvl="0">
              <a:defRPr/>
            </a:pPr>
            <a:endParaRPr lang="en-AU" dirty="0">
              <a:solidFill>
                <a:prstClr val="black"/>
              </a:solidFill>
            </a:endParaRPr>
          </a:p>
          <a:p>
            <a:pPr>
              <a:defRPr/>
            </a:pPr>
            <a:r>
              <a:rPr lang="en-AU" dirty="0">
                <a:solidFill>
                  <a:prstClr val="black"/>
                </a:solidFill>
                <a:latin typeface="Calibri" panose="020F0502020204030204"/>
              </a:rPr>
              <a:t>Partner opens 1</a:t>
            </a:r>
            <a:r>
              <a:rPr lang="en-AU" dirty="0">
                <a:cs typeface="Arial" panose="020B0604020202020204" pitchFamily="34" charset="0"/>
              </a:rPr>
              <a:t>♠ and you respond 1NT. Partner rebids 3</a:t>
            </a:r>
            <a:r>
              <a:rPr lang="en-AU" dirty="0">
                <a:solidFill>
                  <a:srgbClr val="FF0000"/>
                </a:solidFill>
                <a:cs typeface="Arial" panose="020B0604020202020204" pitchFamily="34" charset="0"/>
              </a:rPr>
              <a:t>♦</a:t>
            </a:r>
            <a:r>
              <a:rPr lang="en-AU" dirty="0">
                <a:solidFill>
                  <a:prstClr val="black"/>
                </a:solidFill>
              </a:rPr>
              <a:t>.  Describe her hand</a:t>
            </a:r>
          </a:p>
          <a:p>
            <a:pPr>
              <a:defRPr/>
            </a:pPr>
            <a:endParaRPr lang="en-AU" dirty="0">
              <a:solidFill>
                <a:prstClr val="black"/>
              </a:solidFill>
            </a:endParaRPr>
          </a:p>
          <a:p>
            <a:pPr>
              <a:defRPr/>
            </a:pPr>
            <a:r>
              <a:rPr lang="en-AU" dirty="0">
                <a:solidFill>
                  <a:prstClr val="black"/>
                </a:solidFill>
              </a:rPr>
              <a:t>Partner opens 1</a:t>
            </a:r>
            <a:r>
              <a:rPr lang="en-AU" dirty="0">
                <a:solidFill>
                  <a:srgbClr val="FF0000"/>
                </a:solidFill>
                <a:cs typeface="Arial" panose="020B0604020202020204" pitchFamily="34" charset="0"/>
              </a:rPr>
              <a:t> ♥</a:t>
            </a:r>
            <a:r>
              <a:rPr lang="en-AU" dirty="0">
                <a:cs typeface="Arial" panose="020B0604020202020204" pitchFamily="34" charset="0"/>
              </a:rPr>
              <a:t> and you respond </a:t>
            </a:r>
            <a:r>
              <a:rPr lang="en-AU" dirty="0">
                <a:solidFill>
                  <a:prstClr val="black"/>
                </a:solidFill>
              </a:rPr>
              <a:t>1</a:t>
            </a:r>
            <a:r>
              <a:rPr lang="en-AU" dirty="0">
                <a:cs typeface="Arial" panose="020B0604020202020204" pitchFamily="34" charset="0"/>
              </a:rPr>
              <a:t>♠. Partner rebids 3</a:t>
            </a:r>
            <a:r>
              <a:rPr lang="en-AU" dirty="0">
                <a:solidFill>
                  <a:srgbClr val="FF0000"/>
                </a:solidFill>
                <a:cs typeface="Arial" panose="020B0604020202020204" pitchFamily="34" charset="0"/>
              </a:rPr>
              <a:t>♥</a:t>
            </a:r>
            <a:r>
              <a:rPr lang="en-AU" dirty="0">
                <a:solidFill>
                  <a:prstClr val="black"/>
                </a:solidFill>
              </a:rPr>
              <a:t>.  Describe her hand</a:t>
            </a:r>
          </a:p>
          <a:p>
            <a:pPr>
              <a:defRPr/>
            </a:pPr>
            <a:endParaRPr lang="en-AU" dirty="0">
              <a:solidFill>
                <a:prstClr val="black"/>
              </a:solidFill>
            </a:endParaRPr>
          </a:p>
        </p:txBody>
      </p:sp>
    </p:spTree>
    <p:extLst>
      <p:ext uri="{BB962C8B-B14F-4D97-AF65-F5344CB8AC3E}">
        <p14:creationId xmlns:p14="http://schemas.microsoft.com/office/powerpoint/2010/main" val="2776280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FB0F7E31-BDCB-AA81-F69B-C691E0920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F6124-2CAD-D31E-33E5-FCD80A50486C}"/>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Ch4. A major fit?:  quizzes</a:t>
            </a:r>
          </a:p>
        </p:txBody>
      </p:sp>
      <p:pic>
        <p:nvPicPr>
          <p:cNvPr id="4" name="Picture 3">
            <a:extLst>
              <a:ext uri="{FF2B5EF4-FFF2-40B4-BE49-F238E27FC236}">
                <a16:creationId xmlns:a16="http://schemas.microsoft.com/office/drawing/2014/main" id="{5BE1CD72-2ABA-B025-3EA8-5DE861877D7F}"/>
              </a:ext>
            </a:extLst>
          </p:cNvPr>
          <p:cNvPicPr>
            <a:picLocks noChangeAspect="1"/>
          </p:cNvPicPr>
          <p:nvPr/>
        </p:nvPicPr>
        <p:blipFill>
          <a:blip r:embed="rId3"/>
          <a:stretch>
            <a:fillRect/>
          </a:stretch>
        </p:blipFill>
        <p:spPr>
          <a:xfrm>
            <a:off x="11306516" y="1648517"/>
            <a:ext cx="449619" cy="3398815"/>
          </a:xfrm>
          <a:prstGeom prst="rect">
            <a:avLst/>
          </a:prstGeom>
        </p:spPr>
      </p:pic>
      <p:sp>
        <p:nvSpPr>
          <p:cNvPr id="3" name="TextBox 2">
            <a:extLst>
              <a:ext uri="{FF2B5EF4-FFF2-40B4-BE49-F238E27FC236}">
                <a16:creationId xmlns:a16="http://schemas.microsoft.com/office/drawing/2014/main" id="{0DF0FC06-4744-ADD6-F6E2-4A71BC9324B9}"/>
              </a:ext>
            </a:extLst>
          </p:cNvPr>
          <p:cNvSpPr txBox="1"/>
          <p:nvPr/>
        </p:nvSpPr>
        <p:spPr>
          <a:xfrm>
            <a:off x="1167885" y="798181"/>
            <a:ext cx="3028196"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You open 1</a:t>
            </a:r>
            <a:r>
              <a:rPr lang="en-AU" sz="1800" dirty="0">
                <a:solidFill>
                  <a:srgbClr val="FF0000"/>
                </a:solidFill>
                <a:latin typeface="+mn-lt"/>
                <a:cs typeface="Arial" panose="020B0604020202020204" pitchFamily="34" charset="0"/>
              </a:rPr>
              <a:t>♦</a:t>
            </a:r>
            <a:r>
              <a:rPr lang="en-AU" dirty="0">
                <a:solidFill>
                  <a:prstClr val="black"/>
                </a:solidFill>
                <a:latin typeface="Calibri" panose="020F0502020204030204"/>
              </a:rPr>
              <a:t> and partner responds 1</a:t>
            </a:r>
            <a:r>
              <a:rPr lang="en-AU" sz="1800" dirty="0">
                <a:latin typeface="+mn-lt"/>
                <a:cs typeface="Arial" panose="020B0604020202020204" pitchFamily="34" charset="0"/>
              </a:rPr>
              <a:t>♠</a:t>
            </a:r>
            <a:r>
              <a:rPr lang="en-AU" dirty="0">
                <a:solidFill>
                  <a:prstClr val="black"/>
                </a:solidFill>
                <a:latin typeface="Calibri" panose="020F0502020204030204"/>
              </a:rPr>
              <a:t>.  What do you bid now ? </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a:t>
            </a:r>
            <a:r>
              <a:rPr lang="en-AU" dirty="0" err="1">
                <a:solidFill>
                  <a:prstClr val="black"/>
                </a:solidFill>
                <a:latin typeface="Calibri" panose="020F0502020204030204"/>
              </a:rPr>
              <a:t>pg</a:t>
            </a:r>
            <a:r>
              <a:rPr lang="en-AU" dirty="0">
                <a:solidFill>
                  <a:prstClr val="black"/>
                </a:solidFill>
                <a:latin typeface="Calibri" panose="020F0502020204030204"/>
              </a:rPr>
              <a:t> </a:t>
            </a:r>
            <a:r>
              <a:rPr lang="en-AU" b="1" dirty="0">
                <a:solidFill>
                  <a:prstClr val="black"/>
                </a:solidFill>
                <a:latin typeface="Calibri" panose="020F0502020204030204"/>
              </a:rPr>
              <a:t>43. 4.1</a:t>
            </a:r>
            <a:r>
              <a:rPr lang="en-AU" dirty="0">
                <a:solidFill>
                  <a:prstClr val="black"/>
                </a:solidFill>
                <a:latin typeface="Calibri" panose="020F0502020204030204"/>
              </a:rPr>
              <a:t>)</a:t>
            </a:r>
          </a:p>
        </p:txBody>
      </p:sp>
      <p:sp>
        <p:nvSpPr>
          <p:cNvPr id="5" name="TextBox 4">
            <a:extLst>
              <a:ext uri="{FF2B5EF4-FFF2-40B4-BE49-F238E27FC236}">
                <a16:creationId xmlns:a16="http://schemas.microsoft.com/office/drawing/2014/main" id="{2D5FB5B8-CD70-EFEA-00C2-21E68699AEE7}"/>
              </a:ext>
            </a:extLst>
          </p:cNvPr>
          <p:cNvSpPr txBox="1"/>
          <p:nvPr/>
        </p:nvSpPr>
        <p:spPr>
          <a:xfrm>
            <a:off x="0" y="6488668"/>
            <a:ext cx="1167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p>
        </p:txBody>
      </p:sp>
      <p:graphicFrame>
        <p:nvGraphicFramePr>
          <p:cNvPr id="8" name="Table 7">
            <a:extLst>
              <a:ext uri="{FF2B5EF4-FFF2-40B4-BE49-F238E27FC236}">
                <a16:creationId xmlns:a16="http://schemas.microsoft.com/office/drawing/2014/main" id="{D77B3CBA-FE30-478C-F18A-BED43E5EAE19}"/>
              </a:ext>
            </a:extLst>
          </p:cNvPr>
          <p:cNvGraphicFramePr>
            <a:graphicFrameLocks noGrp="1"/>
          </p:cNvGraphicFramePr>
          <p:nvPr/>
        </p:nvGraphicFramePr>
        <p:xfrm>
          <a:off x="4196081" y="779061"/>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207272">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9 7</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7 6</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6 5</a:t>
                      </a:r>
                      <a:endParaRPr lang="en-AU" sz="1800" dirty="0">
                        <a:latin typeface="+mn-lt"/>
                      </a:endParaRPr>
                    </a:p>
                  </a:txBody>
                  <a:tcPr/>
                </a:tc>
                <a:tc>
                  <a:txBody>
                    <a:bodyPr/>
                    <a:lstStyle/>
                    <a:p>
                      <a:r>
                        <a:rPr lang="en-AU" sz="1800" dirty="0">
                          <a:latin typeface="+mn-lt"/>
                          <a:cs typeface="Arial" panose="020B0604020202020204" pitchFamily="34" charset="0"/>
                        </a:rPr>
                        <a:t>♠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6 2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J  </a:t>
                      </a:r>
                      <a:r>
                        <a:rPr lang="en-AU" sz="1800" dirty="0">
                          <a:latin typeface="+mn-lt"/>
                          <a:cs typeface="Arial" panose="020B0604020202020204" pitchFamily="34" charset="0"/>
                        </a:rPr>
                        <a:t>9 3</a:t>
                      </a:r>
                    </a:p>
                    <a:p>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10 3 2</a:t>
                      </a:r>
                      <a:endParaRPr lang="en-AU" sz="1800" dirty="0">
                        <a:latin typeface="+mn-lt"/>
                      </a:endParaRPr>
                    </a:p>
                  </a:txBody>
                  <a:tcPr/>
                </a:tc>
                <a:tc>
                  <a:txBody>
                    <a:bodyPr/>
                    <a:lstStyle/>
                    <a:p>
                      <a:r>
                        <a:rPr lang="en-AU" sz="1800" dirty="0">
                          <a:latin typeface="+mn-lt"/>
                          <a:cs typeface="Arial" panose="020B0604020202020204" pitchFamily="34" charset="0"/>
                        </a:rPr>
                        <a:t>♠ 5</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J  </a:t>
                      </a:r>
                      <a:r>
                        <a:rPr lang="en-AU" sz="1800" dirty="0">
                          <a:latin typeface="+mn-lt"/>
                          <a:cs typeface="Arial" panose="020B0604020202020204" pitchFamily="34" charset="0"/>
                        </a:rPr>
                        <a:t>8 4 2</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5 4</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7 6</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4 3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a:t>
                      </a:r>
                      <a:r>
                        <a:rPr lang="en-AU" sz="1800" dirty="0">
                          <a:latin typeface="+mn-lt"/>
                          <a:cs typeface="Arial" panose="020B0604020202020204" pitchFamily="34" charset="0"/>
                        </a:rPr>
                        <a:t>10 4 2</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5 2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1" name="Table 10">
            <a:extLst>
              <a:ext uri="{FF2B5EF4-FFF2-40B4-BE49-F238E27FC236}">
                <a16:creationId xmlns:a16="http://schemas.microsoft.com/office/drawing/2014/main" id="{CA27E6BE-17B5-F60B-57F6-138213B46A84}"/>
              </a:ext>
            </a:extLst>
          </p:cNvPr>
          <p:cNvGraphicFramePr>
            <a:graphicFrameLocks noGrp="1"/>
          </p:cNvGraphicFramePr>
          <p:nvPr/>
        </p:nvGraphicFramePr>
        <p:xfrm>
          <a:off x="1362933" y="2772596"/>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207272">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8 5 4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9 8 6</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3</a:t>
                      </a:r>
                    </a:p>
                    <a:p>
                      <a:r>
                        <a:rPr lang="en-AU" sz="1800" dirty="0">
                          <a:latin typeface="+mn-lt"/>
                          <a:cs typeface="Arial" panose="020B0604020202020204" pitchFamily="34" charset="0"/>
                        </a:rPr>
                        <a:t>♣ </a:t>
                      </a:r>
                      <a:r>
                        <a:rPr lang="en-AU" sz="1800" b="1" dirty="0">
                          <a:latin typeface="+mn-lt"/>
                          <a:cs typeface="Arial" panose="020B0604020202020204" pitchFamily="34" charset="0"/>
                        </a:rPr>
                        <a:t>J</a:t>
                      </a:r>
                      <a:r>
                        <a:rPr lang="en-AU" sz="1800" dirty="0">
                          <a:latin typeface="+mn-lt"/>
                          <a:cs typeface="Arial" panose="020B0604020202020204" pitchFamily="34" charset="0"/>
                        </a:rPr>
                        <a:t>  9</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dirty="0">
                          <a:latin typeface="+mn-lt"/>
                          <a:cs typeface="Arial" panose="020B0604020202020204" pitchFamily="34" charset="0"/>
                        </a:rPr>
                        <a:t>7 2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8 7 2</a:t>
                      </a:r>
                    </a:p>
                    <a:p>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2</a:t>
                      </a:r>
                      <a:endParaRPr lang="en-AU" sz="1800" dirty="0">
                        <a:latin typeface="+mn-lt"/>
                      </a:endParaRPr>
                    </a:p>
                  </a:txBody>
                  <a:tcPr/>
                </a:tc>
                <a:tc>
                  <a:txBody>
                    <a:bodyPr/>
                    <a:lstStyle/>
                    <a:p>
                      <a:r>
                        <a:rPr lang="en-AU" sz="1800" dirty="0">
                          <a:latin typeface="+mn-lt"/>
                          <a:cs typeface="Arial" panose="020B0604020202020204" pitchFamily="34" charset="0"/>
                        </a:rPr>
                        <a:t>♠ 8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J  </a:t>
                      </a:r>
                      <a:r>
                        <a:rPr lang="en-AU" sz="1800" dirty="0">
                          <a:latin typeface="+mn-lt"/>
                          <a:cs typeface="Arial" panose="020B0604020202020204" pitchFamily="34" charset="0"/>
                        </a:rPr>
                        <a:t>10 8 3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10 9</a:t>
                      </a:r>
                    </a:p>
                    <a:p>
                      <a:r>
                        <a:rPr lang="en-AU" sz="1800" dirty="0">
                          <a:latin typeface="+mn-lt"/>
                          <a:cs typeface="Arial" panose="020B0604020202020204" pitchFamily="34" charset="0"/>
                        </a:rPr>
                        <a:t>♣ 9 8 5</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10</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10 5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8 6</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6 4 2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2" name="TextBox 11">
            <a:extLst>
              <a:ext uri="{FF2B5EF4-FFF2-40B4-BE49-F238E27FC236}">
                <a16:creationId xmlns:a16="http://schemas.microsoft.com/office/drawing/2014/main" id="{6265ECF4-D156-4ED5-6D05-E6F6ADA4C1E5}"/>
              </a:ext>
            </a:extLst>
          </p:cNvPr>
          <p:cNvSpPr txBox="1"/>
          <p:nvPr/>
        </p:nvSpPr>
        <p:spPr>
          <a:xfrm>
            <a:off x="7974962" y="2747761"/>
            <a:ext cx="2974800"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Partner opens 1</a:t>
            </a:r>
            <a:r>
              <a:rPr lang="en-AU" sz="1800" dirty="0">
                <a:solidFill>
                  <a:srgbClr val="FF0000"/>
                </a:solidFill>
                <a:latin typeface="+mn-lt"/>
                <a:cs typeface="Arial" panose="020B0604020202020204" pitchFamily="34" charset="0"/>
              </a:rPr>
              <a:t>♦</a:t>
            </a:r>
            <a:r>
              <a:rPr lang="en-AU" dirty="0">
                <a:solidFill>
                  <a:prstClr val="black"/>
                </a:solidFill>
                <a:latin typeface="Calibri" panose="020F0502020204030204"/>
              </a:rPr>
              <a:t> and you respond 1</a:t>
            </a:r>
            <a:r>
              <a:rPr lang="en-AU" sz="1800" dirty="0">
                <a:solidFill>
                  <a:srgbClr val="FF0000"/>
                </a:solidFill>
                <a:latin typeface="+mn-lt"/>
                <a:cs typeface="Arial" panose="020B0604020202020204" pitchFamily="34" charset="0"/>
              </a:rPr>
              <a:t>♥</a:t>
            </a:r>
            <a:r>
              <a:rPr lang="en-AU" dirty="0">
                <a:solidFill>
                  <a:prstClr val="black"/>
                </a:solidFill>
                <a:latin typeface="Calibri" panose="020F0502020204030204"/>
              </a:rPr>
              <a:t>.  Partner rebids 2</a:t>
            </a:r>
            <a:r>
              <a:rPr lang="en-AU" sz="1800" dirty="0">
                <a:latin typeface="+mn-lt"/>
                <a:cs typeface="Arial" panose="020B0604020202020204" pitchFamily="34" charset="0"/>
              </a:rPr>
              <a:t>♣</a:t>
            </a:r>
            <a:r>
              <a:rPr lang="en-AU" dirty="0">
                <a:solidFill>
                  <a:prstClr val="black"/>
                </a:solidFill>
                <a:latin typeface="Calibri" panose="020F0502020204030204"/>
              </a:rPr>
              <a:t> - what do you bid now ?  (</a:t>
            </a:r>
            <a:r>
              <a:rPr lang="en-AU" dirty="0" err="1">
                <a:solidFill>
                  <a:prstClr val="black"/>
                </a:solidFill>
                <a:latin typeface="Calibri" panose="020F0502020204030204"/>
              </a:rPr>
              <a:t>pg</a:t>
            </a:r>
            <a:r>
              <a:rPr lang="en-AU" dirty="0">
                <a:solidFill>
                  <a:prstClr val="black"/>
                </a:solidFill>
                <a:latin typeface="Calibri" panose="020F0502020204030204"/>
              </a:rPr>
              <a:t> </a:t>
            </a:r>
            <a:r>
              <a:rPr lang="en-AU" b="1" dirty="0">
                <a:solidFill>
                  <a:prstClr val="black"/>
                </a:solidFill>
                <a:latin typeface="Calibri" panose="020F0502020204030204"/>
              </a:rPr>
              <a:t>44. 4.2</a:t>
            </a:r>
            <a:r>
              <a:rPr lang="en-AU" dirty="0">
                <a:solidFill>
                  <a:prstClr val="black"/>
                </a:solidFill>
                <a:latin typeface="Calibri" panose="020F0502020204030204"/>
              </a:rPr>
              <a:t>)</a:t>
            </a:r>
          </a:p>
        </p:txBody>
      </p:sp>
      <p:graphicFrame>
        <p:nvGraphicFramePr>
          <p:cNvPr id="13" name="Table 12">
            <a:extLst>
              <a:ext uri="{FF2B5EF4-FFF2-40B4-BE49-F238E27FC236}">
                <a16:creationId xmlns:a16="http://schemas.microsoft.com/office/drawing/2014/main" id="{14E04704-7753-97AD-ECCE-E29147161360}"/>
              </a:ext>
            </a:extLst>
          </p:cNvPr>
          <p:cNvGraphicFramePr>
            <a:graphicFrameLocks noGrp="1"/>
          </p:cNvGraphicFramePr>
          <p:nvPr/>
        </p:nvGraphicFramePr>
        <p:xfrm>
          <a:off x="4299173" y="4769433"/>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0">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8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5 4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dirty="0">
                          <a:latin typeface="+mn-lt"/>
                          <a:cs typeface="Arial" panose="020B0604020202020204" pitchFamily="34" charset="0"/>
                        </a:rPr>
                        <a:t>4 2</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9 8 5</a:t>
                      </a:r>
                      <a:endParaRPr lang="en-AU" sz="1800" dirty="0">
                        <a:latin typeface="+mn-lt"/>
                      </a:endParaRPr>
                    </a:p>
                  </a:txBody>
                  <a:tcPr/>
                </a:tc>
                <a:tc>
                  <a:txBody>
                    <a:bodyPr/>
                    <a:lstStyle/>
                    <a:p>
                      <a:r>
                        <a:rPr lang="en-AU" sz="1800" dirty="0">
                          <a:latin typeface="+mn-lt"/>
                          <a:cs typeface="Arial" panose="020B0604020202020204" pitchFamily="34" charset="0"/>
                        </a:rPr>
                        <a:t>♠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dirty="0">
                          <a:latin typeface="+mn-lt"/>
                          <a:cs typeface="Arial" panose="020B0604020202020204" pitchFamily="34" charset="0"/>
                        </a:rPr>
                        <a:t>8 7 2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8 7 2</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10 2</a:t>
                      </a:r>
                      <a:endParaRPr lang="en-AU" sz="1800" dirty="0">
                        <a:latin typeface="+mn-lt"/>
                      </a:endParaRPr>
                    </a:p>
                  </a:txBody>
                  <a:tcPr/>
                </a:tc>
                <a:tc>
                  <a:txBody>
                    <a:bodyPr/>
                    <a:lstStyle/>
                    <a:p>
                      <a:r>
                        <a:rPr lang="en-AU" sz="1800" dirty="0">
                          <a:latin typeface="+mn-lt"/>
                          <a:cs typeface="Arial" panose="020B0604020202020204" pitchFamily="34" charset="0"/>
                        </a:rPr>
                        <a:t>♠ 8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10 2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8 6</a:t>
                      </a:r>
                    </a:p>
                    <a:p>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4 3</a:t>
                      </a:r>
                      <a:endParaRPr lang="en-AU" sz="1800" dirty="0">
                        <a:latin typeface="+mn-lt"/>
                      </a:endParaRPr>
                    </a:p>
                  </a:txBody>
                  <a:tcPr/>
                </a:tc>
                <a:tc>
                  <a:txBody>
                    <a:bodyPr/>
                    <a:lstStyle/>
                    <a:p>
                      <a:r>
                        <a:rPr lang="en-AU" sz="1800" dirty="0">
                          <a:latin typeface="+mn-lt"/>
                          <a:cs typeface="Arial" panose="020B0604020202020204" pitchFamily="34" charset="0"/>
                        </a:rPr>
                        <a:t>♠ 8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J  </a:t>
                      </a:r>
                      <a:r>
                        <a:rPr lang="en-AU" sz="1800" dirty="0">
                          <a:latin typeface="+mn-lt"/>
                          <a:cs typeface="Arial" panose="020B0604020202020204" pitchFamily="34" charset="0"/>
                        </a:rPr>
                        <a:t>10 5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8 7</a:t>
                      </a:r>
                    </a:p>
                    <a:p>
                      <a:r>
                        <a:rPr lang="en-AU" sz="1800" dirty="0">
                          <a:latin typeface="+mn-lt"/>
                          <a:cs typeface="Arial" panose="020B0604020202020204" pitchFamily="34" charset="0"/>
                        </a:rPr>
                        <a:t>♣ </a:t>
                      </a:r>
                      <a:r>
                        <a:rPr lang="en-AU" sz="1800" b="1" dirty="0">
                          <a:latin typeface="+mn-lt"/>
                          <a:cs typeface="Arial" panose="020B0604020202020204" pitchFamily="34" charset="0"/>
                        </a:rPr>
                        <a:t>A K  </a:t>
                      </a:r>
                      <a:r>
                        <a:rPr lang="en-AU" sz="1800" dirty="0">
                          <a:latin typeface="+mn-lt"/>
                          <a:cs typeface="Arial" panose="020B0604020202020204" pitchFamily="34" charset="0"/>
                        </a:rPr>
                        <a:t>8 3</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4" name="TextBox 13">
            <a:extLst>
              <a:ext uri="{FF2B5EF4-FFF2-40B4-BE49-F238E27FC236}">
                <a16:creationId xmlns:a16="http://schemas.microsoft.com/office/drawing/2014/main" id="{90128942-B2D2-3C50-8779-3B24CB5EB3F0}"/>
              </a:ext>
            </a:extLst>
          </p:cNvPr>
          <p:cNvSpPr txBox="1"/>
          <p:nvPr/>
        </p:nvSpPr>
        <p:spPr>
          <a:xfrm>
            <a:off x="885484" y="4885208"/>
            <a:ext cx="3728649"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Partner opens 1</a:t>
            </a:r>
            <a:r>
              <a:rPr lang="en-AU" sz="1800" dirty="0">
                <a:latin typeface="+mn-lt"/>
                <a:cs typeface="Arial" panose="020B0604020202020204" pitchFamily="34" charset="0"/>
              </a:rPr>
              <a:t>♠</a:t>
            </a:r>
            <a:r>
              <a:rPr lang="en-AU" dirty="0">
                <a:solidFill>
                  <a:prstClr val="black"/>
                </a:solidFill>
                <a:latin typeface="Calibri" panose="020F0502020204030204"/>
              </a:rPr>
              <a:t> - what do you respond with these hands ? </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a:t>
            </a:r>
            <a:r>
              <a:rPr lang="en-AU" dirty="0" err="1">
                <a:solidFill>
                  <a:prstClr val="black"/>
                </a:solidFill>
                <a:latin typeface="Calibri" panose="020F0502020204030204"/>
              </a:rPr>
              <a:t>pg</a:t>
            </a:r>
            <a:r>
              <a:rPr lang="en-AU" dirty="0">
                <a:solidFill>
                  <a:prstClr val="black"/>
                </a:solidFill>
                <a:latin typeface="Calibri" panose="020F0502020204030204"/>
              </a:rPr>
              <a:t> </a:t>
            </a:r>
            <a:r>
              <a:rPr lang="en-AU" b="1" dirty="0">
                <a:solidFill>
                  <a:prstClr val="black"/>
                </a:solidFill>
                <a:latin typeface="Calibri" panose="020F0502020204030204"/>
              </a:rPr>
              <a:t>47. 4.3</a:t>
            </a:r>
            <a:r>
              <a:rPr lang="en-AU" dirty="0">
                <a:solidFill>
                  <a:prstClr val="black"/>
                </a:solidFill>
                <a:latin typeface="Calibri" panose="020F0502020204030204"/>
              </a:rPr>
              <a:t>)</a:t>
            </a:r>
          </a:p>
        </p:txBody>
      </p:sp>
    </p:spTree>
    <p:extLst>
      <p:ext uri="{BB962C8B-B14F-4D97-AF65-F5344CB8AC3E}">
        <p14:creationId xmlns:p14="http://schemas.microsoft.com/office/powerpoint/2010/main" val="2701334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C7362207-57D3-D50D-A1E1-8D57D433D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A651D-96FE-B6A3-D581-D42FA50846FB}"/>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Ch4. A major fit?:  quizzes</a:t>
            </a:r>
          </a:p>
        </p:txBody>
      </p:sp>
      <p:pic>
        <p:nvPicPr>
          <p:cNvPr id="4" name="Picture 3">
            <a:extLst>
              <a:ext uri="{FF2B5EF4-FFF2-40B4-BE49-F238E27FC236}">
                <a16:creationId xmlns:a16="http://schemas.microsoft.com/office/drawing/2014/main" id="{E43048EB-8F96-1F70-8E6B-38EE26FDF99C}"/>
              </a:ext>
            </a:extLst>
          </p:cNvPr>
          <p:cNvPicPr>
            <a:picLocks noChangeAspect="1"/>
          </p:cNvPicPr>
          <p:nvPr/>
        </p:nvPicPr>
        <p:blipFill>
          <a:blip r:embed="rId3"/>
          <a:stretch>
            <a:fillRect/>
          </a:stretch>
        </p:blipFill>
        <p:spPr>
          <a:xfrm>
            <a:off x="0" y="1729592"/>
            <a:ext cx="449619" cy="3398815"/>
          </a:xfrm>
          <a:prstGeom prst="rect">
            <a:avLst/>
          </a:prstGeom>
        </p:spPr>
      </p:pic>
      <p:sp>
        <p:nvSpPr>
          <p:cNvPr id="3" name="TextBox 2">
            <a:extLst>
              <a:ext uri="{FF2B5EF4-FFF2-40B4-BE49-F238E27FC236}">
                <a16:creationId xmlns:a16="http://schemas.microsoft.com/office/drawing/2014/main" id="{AEE73BD6-509F-C46D-695C-0CD3C35C00DB}"/>
              </a:ext>
            </a:extLst>
          </p:cNvPr>
          <p:cNvSpPr txBox="1"/>
          <p:nvPr/>
        </p:nvSpPr>
        <p:spPr>
          <a:xfrm>
            <a:off x="1167885" y="798181"/>
            <a:ext cx="2449076"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Partner opens 1</a:t>
            </a:r>
            <a:r>
              <a:rPr lang="en-AU" sz="1800" dirty="0">
                <a:solidFill>
                  <a:srgbClr val="FF0000"/>
                </a:solidFill>
                <a:latin typeface="+mn-lt"/>
                <a:cs typeface="Arial" panose="020B0604020202020204" pitchFamily="34" charset="0"/>
              </a:rPr>
              <a:t>♦</a:t>
            </a:r>
            <a:r>
              <a:rPr lang="en-AU" dirty="0">
                <a:solidFill>
                  <a:prstClr val="black"/>
                </a:solidFill>
                <a:latin typeface="Calibri" panose="020F0502020204030204"/>
              </a:rPr>
              <a:t> what do you respond ? </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a:t>
            </a:r>
            <a:r>
              <a:rPr lang="en-AU" dirty="0" err="1">
                <a:solidFill>
                  <a:prstClr val="black"/>
                </a:solidFill>
                <a:latin typeface="Calibri" panose="020F0502020204030204"/>
              </a:rPr>
              <a:t>pg</a:t>
            </a:r>
            <a:r>
              <a:rPr lang="en-AU" dirty="0">
                <a:solidFill>
                  <a:prstClr val="black"/>
                </a:solidFill>
                <a:latin typeface="Calibri" panose="020F0502020204030204"/>
              </a:rPr>
              <a:t> </a:t>
            </a:r>
            <a:r>
              <a:rPr lang="en-AU" b="1" dirty="0">
                <a:solidFill>
                  <a:prstClr val="black"/>
                </a:solidFill>
                <a:latin typeface="Calibri" panose="020F0502020204030204"/>
              </a:rPr>
              <a:t>48. #1</a:t>
            </a:r>
            <a:r>
              <a:rPr lang="en-AU" dirty="0">
                <a:solidFill>
                  <a:prstClr val="black"/>
                </a:solidFill>
                <a:latin typeface="Calibri" panose="020F0502020204030204"/>
              </a:rPr>
              <a:t>)</a:t>
            </a:r>
          </a:p>
        </p:txBody>
      </p:sp>
      <p:sp>
        <p:nvSpPr>
          <p:cNvPr id="5" name="TextBox 4">
            <a:extLst>
              <a:ext uri="{FF2B5EF4-FFF2-40B4-BE49-F238E27FC236}">
                <a16:creationId xmlns:a16="http://schemas.microsoft.com/office/drawing/2014/main" id="{43BBE749-1B47-E39D-EE88-4ED7E67ADDB4}"/>
              </a:ext>
            </a:extLst>
          </p:cNvPr>
          <p:cNvSpPr txBox="1"/>
          <p:nvPr/>
        </p:nvSpPr>
        <p:spPr>
          <a:xfrm>
            <a:off x="0" y="6488668"/>
            <a:ext cx="1167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p>
        </p:txBody>
      </p:sp>
      <p:sp>
        <p:nvSpPr>
          <p:cNvPr id="6" name="TextBox 5">
            <a:extLst>
              <a:ext uri="{FF2B5EF4-FFF2-40B4-BE49-F238E27FC236}">
                <a16:creationId xmlns:a16="http://schemas.microsoft.com/office/drawing/2014/main" id="{70751A76-EEFD-5B95-DE57-3C174C822F84}"/>
              </a:ext>
            </a:extLst>
          </p:cNvPr>
          <p:cNvSpPr txBox="1"/>
          <p:nvPr/>
        </p:nvSpPr>
        <p:spPr>
          <a:xfrm>
            <a:off x="834337" y="4647799"/>
            <a:ext cx="1093650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Additional Resources</a:t>
            </a:r>
          </a:p>
          <a:p>
            <a:pPr marL="285750" lvl="0" indent="-285750">
              <a:buFont typeface="Arial" panose="020B0604020202020204" pitchFamily="34" charset="0"/>
              <a:buChar char="•"/>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Defence</a:t>
            </a:r>
            <a:r>
              <a:rPr lang="en-AU" dirty="0">
                <a:solidFill>
                  <a:prstClr val="black"/>
                </a:solidFill>
              </a:rPr>
              <a:t>: https://www.advinbridge.com/this-week-in-bridge/450</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defRPr/>
            </a:pPr>
            <a:r>
              <a:rPr lang="en-AU" dirty="0">
                <a:solidFill>
                  <a:prstClr val="black"/>
                </a:solidFill>
                <a:latin typeface="Calibri" panose="020F0502020204030204"/>
              </a:rPr>
              <a:t>Declarer: </a:t>
            </a:r>
            <a:r>
              <a:rPr lang="en-AU" sz="1800" u="sng" dirty="0">
                <a:solidFill>
                  <a:srgbClr val="0563C1"/>
                </a:solidFill>
                <a:effectLst/>
                <a:latin typeface="Calibri" panose="020F0502020204030204" pitchFamily="34" charset="0"/>
                <a:ea typeface="Aptos"/>
                <a:hlinkClick r:id="rId4"/>
              </a:rPr>
              <a:t>https://www.bridgebears.com/bridge-card-game/declarerplay/count-winners.html</a:t>
            </a:r>
            <a:r>
              <a:rPr lang="en-AU" sz="1800" u="sng" dirty="0">
                <a:solidFill>
                  <a:srgbClr val="0563C1"/>
                </a:solidFill>
                <a:effectLst/>
                <a:latin typeface="Calibri" panose="020F0502020204030204" pitchFamily="34" charset="0"/>
                <a:ea typeface="Aptos"/>
              </a:rPr>
              <a:t>.</a:t>
            </a:r>
          </a:p>
          <a:p>
            <a:pPr marL="285750" indent="-285750">
              <a:buFont typeface="Arial" panose="020B0604020202020204" pitchFamily="34" charset="0"/>
              <a:buChar char="•"/>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Bidding: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https://www.abf.com.au/teaching/speakers/SartajHansPoints_Schmoints.pdf</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defRPr/>
            </a:pPr>
            <a:r>
              <a:rPr lang="en-AU" dirty="0">
                <a:latin typeface="Calibri" panose="020F0502020204030204" pitchFamily="34" charset="0"/>
                <a:ea typeface="Aptos"/>
              </a:rPr>
              <a:t>Declarer: </a:t>
            </a:r>
            <a:r>
              <a:rPr lang="en-AU" dirty="0">
                <a:latin typeface="Calibri" panose="020F0502020204030204" pitchFamily="34" charset="0"/>
                <a:ea typeface="Aptos"/>
                <a:hlinkClick r:id="rId6"/>
              </a:rPr>
              <a:t>https://bridgensw.com.au/wp-content/uploads/2024/11/BNSW-Play-Mini-Unit-7-Ruffing-in-the-Short-Hand-1.pdf</a:t>
            </a:r>
            <a:endParaRPr lang="en-AU" dirty="0">
              <a:latin typeface="Calibri" panose="020F0502020204030204" pitchFamily="34" charset="0"/>
              <a:ea typeface="Aptos"/>
            </a:endParaRPr>
          </a:p>
          <a:p>
            <a:pPr marL="285750" indent="-285750">
              <a:buFont typeface="Arial" panose="020B0604020202020204" pitchFamily="34" charset="0"/>
              <a:buChar char="•"/>
              <a:defRPr/>
            </a:pPr>
            <a:r>
              <a:rPr lang="en-AU" dirty="0"/>
              <a:t>Bidding (opener’s rebids): </a:t>
            </a:r>
            <a:r>
              <a:rPr lang="en-AU" u="sng" dirty="0">
                <a:hlinkClick r:id="rId7"/>
              </a:rPr>
              <a:t>https://kwbridge.com/rebids2.htm</a:t>
            </a:r>
            <a:endParaRPr lang="en-AU" dirty="0"/>
          </a:p>
        </p:txBody>
      </p:sp>
      <p:sp>
        <p:nvSpPr>
          <p:cNvPr id="7" name="TextBox 6">
            <a:extLst>
              <a:ext uri="{FF2B5EF4-FFF2-40B4-BE49-F238E27FC236}">
                <a16:creationId xmlns:a16="http://schemas.microsoft.com/office/drawing/2014/main" id="{1A073F3A-0960-9D35-DC97-D7B071C41FFE}"/>
              </a:ext>
            </a:extLst>
          </p:cNvPr>
          <p:cNvSpPr txBox="1"/>
          <p:nvPr/>
        </p:nvSpPr>
        <p:spPr>
          <a:xfrm>
            <a:off x="937247" y="4100318"/>
            <a:ext cx="9995877"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sz="1400" dirty="0">
                <a:solidFill>
                  <a:prstClr val="black"/>
                </a:solidFill>
                <a:latin typeface="Calibri" panose="020F0502020204030204"/>
              </a:rPr>
              <a:t>NB Bridge bidding standards change quickly – where once people wouldn’t open with less than 13 points, now people are opening with 12 or increasingly with 11.  When you use other resources, just be aware that the point ranges may differ to those recommended here.</a:t>
            </a:r>
          </a:p>
        </p:txBody>
      </p:sp>
      <p:graphicFrame>
        <p:nvGraphicFramePr>
          <p:cNvPr id="8" name="Table 7">
            <a:extLst>
              <a:ext uri="{FF2B5EF4-FFF2-40B4-BE49-F238E27FC236}">
                <a16:creationId xmlns:a16="http://schemas.microsoft.com/office/drawing/2014/main" id="{EB090A55-6370-7375-1DC6-F257A21988F2}"/>
              </a:ext>
            </a:extLst>
          </p:cNvPr>
          <p:cNvGraphicFramePr>
            <a:graphicFrameLocks noGrp="1"/>
          </p:cNvGraphicFramePr>
          <p:nvPr>
            <p:extLst>
              <p:ext uri="{D42A27DB-BD31-4B8C-83A1-F6EECF244321}">
                <p14:modId xmlns:p14="http://schemas.microsoft.com/office/powerpoint/2010/main" val="1867530495"/>
              </p:ext>
            </p:extLst>
          </p:nvPr>
        </p:nvGraphicFramePr>
        <p:xfrm>
          <a:off x="3791173" y="767251"/>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207272">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 7 6 3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9 8 2</a:t>
                      </a:r>
                    </a:p>
                    <a:p>
                      <a:r>
                        <a:rPr lang="en-AU" sz="1800" dirty="0">
                          <a:latin typeface="+mn-lt"/>
                          <a:cs typeface="Arial" panose="020B0604020202020204" pitchFamily="34" charset="0"/>
                        </a:rPr>
                        <a:t>♣ 9 8 5</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4 2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10 5 4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8 7</a:t>
                      </a:r>
                    </a:p>
                    <a:p>
                      <a:r>
                        <a:rPr lang="en-AU" sz="1800" dirty="0">
                          <a:latin typeface="+mn-lt"/>
                          <a:cs typeface="Arial" panose="020B0604020202020204" pitchFamily="34" charset="0"/>
                        </a:rPr>
                        <a:t>♣ 3 2</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7 2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8 4</a:t>
                      </a:r>
                    </a:p>
                    <a:p>
                      <a:r>
                        <a:rPr lang="en-AU" sz="1800" dirty="0">
                          <a:latin typeface="+mn-lt"/>
                          <a:cs typeface="Arial" panose="020B0604020202020204" pitchFamily="34" charset="0"/>
                        </a:rPr>
                        <a:t>♣ </a:t>
                      </a:r>
                      <a:r>
                        <a:rPr lang="en-AU" sz="1800" b="1" dirty="0">
                          <a:latin typeface="+mn-lt"/>
                          <a:cs typeface="Arial" panose="020B0604020202020204" pitchFamily="34" charset="0"/>
                        </a:rPr>
                        <a:t>A K J  </a:t>
                      </a:r>
                      <a:r>
                        <a:rPr lang="en-AU" sz="1800" dirty="0">
                          <a:latin typeface="+mn-lt"/>
                          <a:cs typeface="Arial" panose="020B0604020202020204" pitchFamily="34" charset="0"/>
                        </a:rPr>
                        <a:t>9 4 3</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9 8 2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J  </a:t>
                      </a:r>
                      <a:r>
                        <a:rPr lang="en-AU" sz="1800" dirty="0">
                          <a:latin typeface="+mn-lt"/>
                          <a:cs typeface="Arial" panose="020B0604020202020204" pitchFamily="34" charset="0"/>
                        </a:rPr>
                        <a:t>10</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a:t>
                      </a:r>
                      <a:r>
                        <a:rPr lang="en-AU" sz="1800" dirty="0">
                          <a:latin typeface="+mn-lt"/>
                          <a:cs typeface="Arial" panose="020B0604020202020204" pitchFamily="34" charset="0"/>
                        </a:rPr>
                        <a:t>  5 3</a:t>
                      </a:r>
                    </a:p>
                    <a:p>
                      <a:r>
                        <a:rPr lang="en-AU" sz="1800" dirty="0">
                          <a:latin typeface="+mn-lt"/>
                          <a:cs typeface="Arial" panose="020B0604020202020204" pitchFamily="34" charset="0"/>
                        </a:rPr>
                        <a:t>♣ 3</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1" name="Table 10">
            <a:extLst>
              <a:ext uri="{FF2B5EF4-FFF2-40B4-BE49-F238E27FC236}">
                <a16:creationId xmlns:a16="http://schemas.microsoft.com/office/drawing/2014/main" id="{6A34D738-9E8C-8460-D7D8-EAFA9FB94D2B}"/>
              </a:ext>
            </a:extLst>
          </p:cNvPr>
          <p:cNvGraphicFramePr>
            <a:graphicFrameLocks noGrp="1"/>
          </p:cNvGraphicFramePr>
          <p:nvPr>
            <p:extLst>
              <p:ext uri="{D42A27DB-BD31-4B8C-83A1-F6EECF244321}">
                <p14:modId xmlns:p14="http://schemas.microsoft.com/office/powerpoint/2010/main" val="1281662066"/>
              </p:ext>
            </p:extLst>
          </p:nvPr>
        </p:nvGraphicFramePr>
        <p:xfrm>
          <a:off x="937247" y="2449872"/>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207272">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7 6</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Q  </a:t>
                      </a:r>
                      <a:r>
                        <a:rPr lang="en-AU" sz="1800" dirty="0">
                          <a:latin typeface="+mn-lt"/>
                          <a:cs typeface="Arial" panose="020B0604020202020204" pitchFamily="34" charset="0"/>
                        </a:rPr>
                        <a:t>10 6</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9 2</a:t>
                      </a:r>
                    </a:p>
                    <a:p>
                      <a:r>
                        <a:rPr lang="en-AU" sz="1800" dirty="0">
                          <a:latin typeface="+mn-lt"/>
                          <a:cs typeface="Arial" panose="020B0604020202020204" pitchFamily="34" charset="0"/>
                        </a:rPr>
                        <a:t>♣ </a:t>
                      </a:r>
                      <a:r>
                        <a:rPr lang="en-AU" sz="1800" b="1" dirty="0">
                          <a:latin typeface="+mn-lt"/>
                          <a:cs typeface="Arial" panose="020B0604020202020204" pitchFamily="34" charset="0"/>
                        </a:rPr>
                        <a:t>Q  </a:t>
                      </a:r>
                      <a:r>
                        <a:rPr lang="en-AU" sz="1800" dirty="0">
                          <a:latin typeface="+mn-lt"/>
                          <a:cs typeface="Arial" panose="020B0604020202020204" pitchFamily="34" charset="0"/>
                        </a:rPr>
                        <a:t>7 6</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9 7 2</a:t>
                      </a:r>
                    </a:p>
                    <a:p>
                      <a:r>
                        <a:rPr lang="en-AU" sz="1800" dirty="0">
                          <a:solidFill>
                            <a:srgbClr val="FF0000"/>
                          </a:solidFill>
                          <a:latin typeface="+mn-lt"/>
                          <a:cs typeface="Arial" panose="020B0604020202020204" pitchFamily="34" charset="0"/>
                        </a:rPr>
                        <a:t>♦</a:t>
                      </a:r>
                      <a:r>
                        <a:rPr lang="en-AU" sz="1800" b="1" dirty="0">
                          <a:latin typeface="+mn-lt"/>
                          <a:cs typeface="Arial" panose="020B0604020202020204" pitchFamily="34" charset="0"/>
                        </a:rPr>
                        <a:t> A  </a:t>
                      </a:r>
                      <a:r>
                        <a:rPr lang="en-AU" sz="1800" dirty="0">
                          <a:latin typeface="+mn-lt"/>
                          <a:cs typeface="Arial" panose="020B0604020202020204" pitchFamily="34" charset="0"/>
                        </a:rPr>
                        <a:t>9 8</a:t>
                      </a: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8</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7 2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J  </a:t>
                      </a:r>
                      <a:r>
                        <a:rPr lang="en-AU" sz="1800" dirty="0">
                          <a:latin typeface="+mn-lt"/>
                          <a:cs typeface="Arial" panose="020B0604020202020204" pitchFamily="34" charset="0"/>
                        </a:rPr>
                        <a:t>9 6 2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6 5</a:t>
                      </a:r>
                    </a:p>
                    <a:p>
                      <a:r>
                        <a:rPr lang="en-AU" sz="1800" dirty="0">
                          <a:latin typeface="+mn-lt"/>
                          <a:cs typeface="Arial" panose="020B0604020202020204" pitchFamily="34" charset="0"/>
                        </a:rPr>
                        <a:t>♣ 7</a:t>
                      </a:r>
                      <a:endParaRPr lang="en-AU" sz="1800" dirty="0">
                        <a:latin typeface="+mn-lt"/>
                      </a:endParaRPr>
                    </a:p>
                  </a:txBody>
                  <a:tcPr/>
                </a:tc>
                <a:tc>
                  <a:txBody>
                    <a:bodyPr/>
                    <a:lstStyle/>
                    <a:p>
                      <a:r>
                        <a:rPr lang="en-AU" sz="1800" dirty="0">
                          <a:latin typeface="+mn-lt"/>
                          <a:cs typeface="Arial" panose="020B0604020202020204" pitchFamily="34" charset="0"/>
                        </a:rPr>
                        <a:t>♠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9 7 2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J  </a:t>
                      </a:r>
                      <a:r>
                        <a:rPr lang="en-AU" sz="1800" dirty="0">
                          <a:latin typeface="+mn-lt"/>
                          <a:cs typeface="Arial" panose="020B0604020202020204" pitchFamily="34" charset="0"/>
                        </a:rPr>
                        <a:t>7 6</a:t>
                      </a:r>
                    </a:p>
                    <a:p>
                      <a:r>
                        <a:rPr lang="en-AU" sz="1800" dirty="0">
                          <a:latin typeface="+mn-lt"/>
                          <a:cs typeface="Arial" panose="020B0604020202020204" pitchFamily="34" charset="0"/>
                        </a:rPr>
                        <a:t>♣ 9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2" name="TextBox 11">
            <a:extLst>
              <a:ext uri="{FF2B5EF4-FFF2-40B4-BE49-F238E27FC236}">
                <a16:creationId xmlns:a16="http://schemas.microsoft.com/office/drawing/2014/main" id="{9166482D-E86D-7F2D-E472-DE62F7902861}"/>
              </a:ext>
            </a:extLst>
          </p:cNvPr>
          <p:cNvSpPr txBox="1"/>
          <p:nvPr/>
        </p:nvSpPr>
        <p:spPr>
          <a:xfrm>
            <a:off x="7672529" y="2705814"/>
            <a:ext cx="3147521"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You open 1</a:t>
            </a:r>
            <a:r>
              <a:rPr lang="en-AU" sz="1800" dirty="0">
                <a:solidFill>
                  <a:srgbClr val="FF0000"/>
                </a:solidFill>
                <a:latin typeface="+mn-lt"/>
                <a:cs typeface="Arial" panose="020B0604020202020204" pitchFamily="34" charset="0"/>
              </a:rPr>
              <a:t>♥</a:t>
            </a:r>
            <a:r>
              <a:rPr lang="en-AU" dirty="0">
                <a:solidFill>
                  <a:prstClr val="black"/>
                </a:solidFill>
                <a:latin typeface="Calibri" panose="020F0502020204030204"/>
              </a:rPr>
              <a:t>.  Partner responds 1NT - what do you bid now ? (</a:t>
            </a:r>
            <a:r>
              <a:rPr lang="en-AU" dirty="0" err="1">
                <a:solidFill>
                  <a:prstClr val="black"/>
                </a:solidFill>
                <a:latin typeface="Calibri" panose="020F0502020204030204"/>
              </a:rPr>
              <a:t>pg</a:t>
            </a:r>
            <a:r>
              <a:rPr lang="en-AU" dirty="0">
                <a:solidFill>
                  <a:prstClr val="black"/>
                </a:solidFill>
                <a:latin typeface="Calibri" panose="020F0502020204030204"/>
              </a:rPr>
              <a:t> </a:t>
            </a:r>
            <a:r>
              <a:rPr lang="en-AU" b="1" dirty="0">
                <a:solidFill>
                  <a:prstClr val="black"/>
                </a:solidFill>
                <a:latin typeface="Calibri" panose="020F0502020204030204"/>
              </a:rPr>
              <a:t>48. #3</a:t>
            </a:r>
            <a:r>
              <a:rPr lang="en-AU" dirty="0">
                <a:solidFill>
                  <a:prstClr val="black"/>
                </a:solidFill>
                <a:latin typeface="Calibri" panose="020F0502020204030204"/>
              </a:rPr>
              <a:t>)</a:t>
            </a:r>
          </a:p>
        </p:txBody>
      </p:sp>
    </p:spTree>
    <p:extLst>
      <p:ext uri="{BB962C8B-B14F-4D97-AF65-F5344CB8AC3E}">
        <p14:creationId xmlns:p14="http://schemas.microsoft.com/office/powerpoint/2010/main" val="2075458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9A0A4E51-7080-D9E1-AA81-E366AB2A8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D4B28A-1C3B-7342-A78A-55DA5EE92289}"/>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4</a:t>
            </a:r>
            <a:endParaRPr lang="en-AU" sz="2800" dirty="0"/>
          </a:p>
        </p:txBody>
      </p:sp>
      <p:pic>
        <p:nvPicPr>
          <p:cNvPr id="4" name="Picture 3">
            <a:extLst>
              <a:ext uri="{FF2B5EF4-FFF2-40B4-BE49-F238E27FC236}">
                <a16:creationId xmlns:a16="http://schemas.microsoft.com/office/drawing/2014/main" id="{1167F49E-D6FC-CF8D-A540-D599D314011B}"/>
              </a:ext>
            </a:extLst>
          </p:cNvPr>
          <p:cNvPicPr>
            <a:picLocks noChangeAspect="1"/>
          </p:cNvPicPr>
          <p:nvPr/>
        </p:nvPicPr>
        <p:blipFill>
          <a:blip r:embed="rId3"/>
          <a:stretch>
            <a:fillRect/>
          </a:stretch>
        </p:blipFill>
        <p:spPr>
          <a:xfrm>
            <a:off x="11713779" y="1729591"/>
            <a:ext cx="449619" cy="3398815"/>
          </a:xfrm>
          <a:prstGeom prst="rect">
            <a:avLst/>
          </a:prstGeom>
        </p:spPr>
      </p:pic>
      <p:sp>
        <p:nvSpPr>
          <p:cNvPr id="8" name="TextBox 7">
            <a:extLst>
              <a:ext uri="{FF2B5EF4-FFF2-40B4-BE49-F238E27FC236}">
                <a16:creationId xmlns:a16="http://schemas.microsoft.com/office/drawing/2014/main" id="{A3976BDE-1E3E-8349-5AE0-7D602E13469F}"/>
              </a:ext>
            </a:extLst>
          </p:cNvPr>
          <p:cNvSpPr txBox="1"/>
          <p:nvPr/>
        </p:nvSpPr>
        <p:spPr>
          <a:xfrm>
            <a:off x="3629221" y="1028342"/>
            <a:ext cx="808455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If one of your hands holds more of a particular suit – this is referred to as the long hand.  Unsurprisingly the other hand is referred to as the short hand.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You are in 4S. On the lead of the KD by west, how many trump tricks can you win with this hand ? </a:t>
            </a:r>
            <a:r>
              <a:rPr lang="en-AU" dirty="0">
                <a:solidFill>
                  <a:prstClr val="black"/>
                </a:solidFill>
                <a:latin typeface="Calibri" panose="020F0502020204030204"/>
              </a:rPr>
              <a:t>For our purposes, assume a 5-0 split in trumps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When you eventually come to play your hearts, which hand should win the first trick, and why ?</a:t>
            </a:r>
          </a:p>
        </p:txBody>
      </p:sp>
      <p:pic>
        <p:nvPicPr>
          <p:cNvPr id="9" name="Picture 8">
            <a:extLst>
              <a:ext uri="{FF2B5EF4-FFF2-40B4-BE49-F238E27FC236}">
                <a16:creationId xmlns:a16="http://schemas.microsoft.com/office/drawing/2014/main" id="{431BD830-CBE4-2FF2-C6A2-D900FFB6EC18}"/>
              </a:ext>
            </a:extLst>
          </p:cNvPr>
          <p:cNvPicPr>
            <a:picLocks noChangeAspect="1"/>
          </p:cNvPicPr>
          <p:nvPr/>
        </p:nvPicPr>
        <p:blipFill>
          <a:blip r:embed="rId4"/>
          <a:stretch>
            <a:fillRect/>
          </a:stretch>
        </p:blipFill>
        <p:spPr>
          <a:xfrm>
            <a:off x="1178375" y="1234249"/>
            <a:ext cx="2240474" cy="4389500"/>
          </a:xfrm>
          <a:prstGeom prst="rect">
            <a:avLst/>
          </a:prstGeom>
        </p:spPr>
      </p:pic>
    </p:spTree>
    <p:extLst>
      <p:ext uri="{BB962C8B-B14F-4D97-AF65-F5344CB8AC3E}">
        <p14:creationId xmlns:p14="http://schemas.microsoft.com/office/powerpoint/2010/main" val="2644529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1DD451FA-9E17-4DDF-8C78-C90D88C5F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C25122-015D-84E3-77C8-76D953867300}"/>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Trumps pt 5</a:t>
            </a:r>
            <a:endParaRPr lang="en-AU" sz="2800" dirty="0"/>
          </a:p>
        </p:txBody>
      </p:sp>
      <p:pic>
        <p:nvPicPr>
          <p:cNvPr id="4" name="Picture 3">
            <a:extLst>
              <a:ext uri="{FF2B5EF4-FFF2-40B4-BE49-F238E27FC236}">
                <a16:creationId xmlns:a16="http://schemas.microsoft.com/office/drawing/2014/main" id="{2BC8E487-AEE2-0304-3047-7018D83E4F9D}"/>
              </a:ext>
            </a:extLst>
          </p:cNvPr>
          <p:cNvPicPr>
            <a:picLocks noChangeAspect="1"/>
          </p:cNvPicPr>
          <p:nvPr/>
        </p:nvPicPr>
        <p:blipFill>
          <a:blip r:embed="rId3"/>
          <a:stretch>
            <a:fillRect/>
          </a:stretch>
        </p:blipFill>
        <p:spPr>
          <a:xfrm>
            <a:off x="196848" y="1689724"/>
            <a:ext cx="449619" cy="3398815"/>
          </a:xfrm>
          <a:prstGeom prst="rect">
            <a:avLst/>
          </a:prstGeom>
        </p:spPr>
      </p:pic>
      <p:sp>
        <p:nvSpPr>
          <p:cNvPr id="8" name="TextBox 7">
            <a:extLst>
              <a:ext uri="{FF2B5EF4-FFF2-40B4-BE49-F238E27FC236}">
                <a16:creationId xmlns:a16="http://schemas.microsoft.com/office/drawing/2014/main" id="{1EA54AB3-8287-7D87-DCBD-C6419252D209}"/>
              </a:ext>
            </a:extLst>
          </p:cNvPr>
          <p:cNvSpPr txBox="1"/>
          <p:nvPr/>
        </p:nvSpPr>
        <p:spPr>
          <a:xfrm>
            <a:off x="646467" y="1493109"/>
            <a:ext cx="808455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You are in 4S. On the lead of the KD by west, how many trump tricks can you win with this </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hand ? </a:t>
            </a:r>
            <a:r>
              <a:rPr lang="en-AU">
                <a:solidFill>
                  <a:prstClr val="black"/>
                </a:solidFill>
              </a:rPr>
              <a:t>For </a:t>
            </a:r>
            <a:r>
              <a:rPr lang="en-AU" dirty="0">
                <a:solidFill>
                  <a:prstClr val="black"/>
                </a:solidFill>
              </a:rPr>
              <a:t>our purposes, assume a 5-0 split in trumps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What if anything has changed ?</a:t>
            </a:r>
          </a:p>
        </p:txBody>
      </p:sp>
      <p:pic>
        <p:nvPicPr>
          <p:cNvPr id="5" name="Picture 4">
            <a:extLst>
              <a:ext uri="{FF2B5EF4-FFF2-40B4-BE49-F238E27FC236}">
                <a16:creationId xmlns:a16="http://schemas.microsoft.com/office/drawing/2014/main" id="{EE9916B4-E28F-F394-23A8-1C46B7E48622}"/>
              </a:ext>
            </a:extLst>
          </p:cNvPr>
          <p:cNvPicPr>
            <a:picLocks noChangeAspect="1"/>
          </p:cNvPicPr>
          <p:nvPr/>
        </p:nvPicPr>
        <p:blipFill>
          <a:blip r:embed="rId4"/>
          <a:stretch>
            <a:fillRect/>
          </a:stretch>
        </p:blipFill>
        <p:spPr>
          <a:xfrm>
            <a:off x="8957909" y="1160089"/>
            <a:ext cx="2171888" cy="4458086"/>
          </a:xfrm>
          <a:prstGeom prst="rect">
            <a:avLst/>
          </a:prstGeom>
        </p:spPr>
      </p:pic>
    </p:spTree>
    <p:extLst>
      <p:ext uri="{BB962C8B-B14F-4D97-AF65-F5344CB8AC3E}">
        <p14:creationId xmlns:p14="http://schemas.microsoft.com/office/powerpoint/2010/main" val="4061820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291DF626-1E2C-72DE-0A40-D1825D4E9C9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D53439-1CF6-A501-FF95-414B6430D087}"/>
              </a:ext>
            </a:extLst>
          </p:cNvPr>
          <p:cNvPicPr>
            <a:picLocks noChangeAspect="1"/>
          </p:cNvPicPr>
          <p:nvPr/>
        </p:nvPicPr>
        <p:blipFill>
          <a:blip r:embed="rId3"/>
          <a:stretch>
            <a:fillRect/>
          </a:stretch>
        </p:blipFill>
        <p:spPr>
          <a:xfrm>
            <a:off x="282144" y="1729592"/>
            <a:ext cx="449619" cy="3398815"/>
          </a:xfrm>
          <a:prstGeom prst="rect">
            <a:avLst/>
          </a:prstGeom>
        </p:spPr>
      </p:pic>
      <p:pic>
        <p:nvPicPr>
          <p:cNvPr id="9" name="Picture 8">
            <a:extLst>
              <a:ext uri="{FF2B5EF4-FFF2-40B4-BE49-F238E27FC236}">
                <a16:creationId xmlns:a16="http://schemas.microsoft.com/office/drawing/2014/main" id="{271D38D8-6A39-84EE-572B-6C4AB6730F0F}"/>
              </a:ext>
            </a:extLst>
          </p:cNvPr>
          <p:cNvPicPr>
            <a:picLocks noChangeAspect="1"/>
          </p:cNvPicPr>
          <p:nvPr/>
        </p:nvPicPr>
        <p:blipFill>
          <a:blip r:embed="rId3"/>
          <a:stretch>
            <a:fillRect/>
          </a:stretch>
        </p:blipFill>
        <p:spPr>
          <a:xfrm>
            <a:off x="11563651" y="1729592"/>
            <a:ext cx="449619" cy="3398815"/>
          </a:xfrm>
          <a:prstGeom prst="rect">
            <a:avLst/>
          </a:prstGeom>
        </p:spPr>
      </p:pic>
      <p:graphicFrame>
        <p:nvGraphicFramePr>
          <p:cNvPr id="5" name="Table 4">
            <a:extLst>
              <a:ext uri="{FF2B5EF4-FFF2-40B4-BE49-F238E27FC236}">
                <a16:creationId xmlns:a16="http://schemas.microsoft.com/office/drawing/2014/main" id="{F69AF9C1-33A2-0E09-8D5F-9643C20691C2}"/>
              </a:ext>
            </a:extLst>
          </p:cNvPr>
          <p:cNvGraphicFramePr>
            <a:graphicFrameLocks noGrp="1"/>
          </p:cNvGraphicFramePr>
          <p:nvPr>
            <p:extLst>
              <p:ext uri="{D42A27DB-BD31-4B8C-83A1-F6EECF244321}">
                <p14:modId xmlns:p14="http://schemas.microsoft.com/office/powerpoint/2010/main" val="2587192505"/>
              </p:ext>
            </p:extLst>
          </p:nvPr>
        </p:nvGraphicFramePr>
        <p:xfrm>
          <a:off x="815130" y="69210"/>
          <a:ext cx="10561739" cy="6802929"/>
        </p:xfrm>
        <a:graphic>
          <a:graphicData uri="http://schemas.openxmlformats.org/drawingml/2006/table">
            <a:tbl>
              <a:tblPr firstRow="1" bandRow="1">
                <a:tableStyleId>{22838BEF-8BB2-4498-84A7-C5851F593DF1}</a:tableStyleId>
              </a:tblPr>
              <a:tblGrid>
                <a:gridCol w="3526301">
                  <a:extLst>
                    <a:ext uri="{9D8B030D-6E8A-4147-A177-3AD203B41FA5}">
                      <a16:colId xmlns:a16="http://schemas.microsoft.com/office/drawing/2014/main" val="3178708971"/>
                    </a:ext>
                  </a:extLst>
                </a:gridCol>
                <a:gridCol w="3437846">
                  <a:extLst>
                    <a:ext uri="{9D8B030D-6E8A-4147-A177-3AD203B41FA5}">
                      <a16:colId xmlns:a16="http://schemas.microsoft.com/office/drawing/2014/main" val="3920450156"/>
                    </a:ext>
                  </a:extLst>
                </a:gridCol>
                <a:gridCol w="3597592">
                  <a:extLst>
                    <a:ext uri="{9D8B030D-6E8A-4147-A177-3AD203B41FA5}">
                      <a16:colId xmlns:a16="http://schemas.microsoft.com/office/drawing/2014/main" val="1108363306"/>
                    </a:ext>
                  </a:extLst>
                </a:gridCol>
              </a:tblGrid>
              <a:tr h="2141981">
                <a:tc>
                  <a:txBody>
                    <a:bodyPr/>
                    <a:lstStyle/>
                    <a:p>
                      <a:r>
                        <a:rPr lang="en-AU" b="0" dirty="0"/>
                        <a:t>Suit Order</a:t>
                      </a:r>
                    </a:p>
                    <a:p>
                      <a:r>
                        <a:rPr lang="en-AU" sz="2400" b="1" dirty="0"/>
                        <a:t>C</a:t>
                      </a:r>
                      <a:r>
                        <a:rPr lang="en-AU" sz="2400" b="0" dirty="0"/>
                        <a:t>lubs</a:t>
                      </a:r>
                    </a:p>
                    <a:p>
                      <a:r>
                        <a:rPr lang="en-AU" sz="2400" b="1" dirty="0"/>
                        <a:t>D</a:t>
                      </a:r>
                      <a:r>
                        <a:rPr lang="en-AU" sz="2400" b="0" dirty="0"/>
                        <a:t>iamonds</a:t>
                      </a:r>
                    </a:p>
                    <a:p>
                      <a:r>
                        <a:rPr lang="en-AU" sz="2400" b="1" dirty="0"/>
                        <a:t>H</a:t>
                      </a:r>
                      <a:r>
                        <a:rPr lang="en-AU" sz="2400" b="0" dirty="0"/>
                        <a:t>earts</a:t>
                      </a:r>
                    </a:p>
                    <a:p>
                      <a:r>
                        <a:rPr lang="en-AU" sz="2400" b="1" dirty="0"/>
                        <a:t>S</a:t>
                      </a:r>
                      <a:r>
                        <a:rPr lang="en-AU" sz="2400" b="0" dirty="0"/>
                        <a:t>pades</a:t>
                      </a:r>
                    </a:p>
                    <a:p>
                      <a:r>
                        <a:rPr lang="en-AU" sz="2400" b="1" dirty="0"/>
                        <a:t>N</a:t>
                      </a:r>
                      <a:r>
                        <a:rPr lang="en-AU" sz="2400" b="0" dirty="0"/>
                        <a:t>o </a:t>
                      </a:r>
                      <a:r>
                        <a:rPr lang="en-AU" sz="2400" b="1" dirty="0"/>
                        <a:t>T</a:t>
                      </a:r>
                      <a:r>
                        <a:rPr lang="en-AU" sz="2400" b="0" dirty="0"/>
                        <a:t>rumps</a:t>
                      </a:r>
                    </a:p>
                  </a:txBody>
                  <a:tcPr/>
                </a:tc>
                <a:tc>
                  <a:txBody>
                    <a:bodyPr/>
                    <a:lstStyle/>
                    <a:p>
                      <a:pPr algn="ctr"/>
                      <a:r>
                        <a:rPr lang="en-AU" b="1" dirty="0"/>
                        <a:t>Opener</a:t>
                      </a:r>
                    </a:p>
                    <a:p>
                      <a:r>
                        <a:rPr lang="en-AU" b="0" dirty="0"/>
                        <a:t>To bid needs </a:t>
                      </a:r>
                      <a:r>
                        <a:rPr lang="en-AU" b="1" dirty="0"/>
                        <a:t>12+ HCP</a:t>
                      </a:r>
                    </a:p>
                    <a:p>
                      <a:pPr marL="285750" indent="-285750">
                        <a:buFont typeface="Arial" panose="020B0604020202020204" pitchFamily="34" charset="0"/>
                        <a:buChar char="•"/>
                      </a:pPr>
                      <a:r>
                        <a:rPr lang="en-AU" b="0" dirty="0"/>
                        <a:t>major: 5+ suit</a:t>
                      </a:r>
                    </a:p>
                    <a:p>
                      <a:pPr marL="285750" indent="-285750">
                        <a:buFont typeface="Arial" panose="020B0604020202020204" pitchFamily="34" charset="0"/>
                        <a:buChar char="•"/>
                      </a:pPr>
                      <a:r>
                        <a:rPr lang="en-AU" b="0" dirty="0"/>
                        <a:t>minor: 3+ suit</a:t>
                      </a:r>
                    </a:p>
                    <a:p>
                      <a:pPr marL="0" indent="0">
                        <a:buFont typeface="Arial" panose="020B0604020202020204" pitchFamily="34" charset="0"/>
                        <a:buNone/>
                      </a:pPr>
                      <a:r>
                        <a:rPr lang="en-AU" b="0" dirty="0"/>
                        <a:t>Opener HCP Ranges</a:t>
                      </a:r>
                    </a:p>
                    <a:p>
                      <a:pPr marL="285750" indent="-285750">
                        <a:buFont typeface="Arial" panose="020B0604020202020204" pitchFamily="34" charset="0"/>
                        <a:buChar char="•"/>
                        <a:tabLst>
                          <a:tab pos="533400" algn="l"/>
                        </a:tabLst>
                      </a:pPr>
                      <a:r>
                        <a:rPr lang="en-AU" sz="1400" b="0" dirty="0"/>
                        <a:t>12-15: Minimum Rebid</a:t>
                      </a:r>
                    </a:p>
                    <a:p>
                      <a:pPr marL="285750" indent="-285750">
                        <a:buFont typeface="Arial" panose="020B0604020202020204" pitchFamily="34" charset="0"/>
                        <a:buChar char="•"/>
                        <a:tabLst>
                          <a:tab pos="533400" algn="l"/>
                        </a:tabLst>
                      </a:pPr>
                      <a:r>
                        <a:rPr lang="en-AU" sz="1400" b="0" dirty="0"/>
                        <a:t>16-18: (invitational) Jump Rebid</a:t>
                      </a:r>
                    </a:p>
                    <a:p>
                      <a:pPr marL="285750" indent="-285750">
                        <a:buFont typeface="Arial" panose="020B0604020202020204" pitchFamily="34" charset="0"/>
                        <a:buChar char="•"/>
                        <a:tabLst>
                          <a:tab pos="533400" algn="l"/>
                        </a:tabLst>
                      </a:pPr>
                      <a:r>
                        <a:rPr lang="en-AU" sz="1400" b="0" dirty="0"/>
                        <a:t>19+: Game</a:t>
                      </a:r>
                    </a:p>
                  </a:txBody>
                  <a:tcPr>
                    <a:solidFill>
                      <a:schemeClr val="accent1">
                        <a:lumMod val="40000"/>
                        <a:lumOff val="60000"/>
                      </a:schemeClr>
                    </a:solidFill>
                  </a:tcPr>
                </a:tc>
                <a:tc>
                  <a:txBody>
                    <a:bodyPr/>
                    <a:lstStyle/>
                    <a:p>
                      <a:pPr algn="ctr"/>
                      <a:r>
                        <a:rPr lang="en-AU" sz="2400" b="1" i="0" dirty="0"/>
                        <a:t>HCP</a:t>
                      </a:r>
                    </a:p>
                    <a:p>
                      <a:pPr algn="ctr"/>
                      <a:r>
                        <a:rPr lang="en-AU" sz="2400" b="1" dirty="0"/>
                        <a:t>A</a:t>
                      </a:r>
                      <a:r>
                        <a:rPr lang="en-AU" sz="2400" b="0" dirty="0"/>
                        <a:t>ce</a:t>
                      </a:r>
                      <a:r>
                        <a:rPr lang="en-AU" sz="2400" dirty="0"/>
                        <a:t> = 4</a:t>
                      </a:r>
                    </a:p>
                    <a:p>
                      <a:pPr algn="ctr"/>
                      <a:r>
                        <a:rPr lang="en-AU" sz="2400" b="1" dirty="0"/>
                        <a:t>K</a:t>
                      </a:r>
                      <a:r>
                        <a:rPr lang="en-AU" sz="2400" b="0" dirty="0"/>
                        <a:t>ing</a:t>
                      </a:r>
                      <a:r>
                        <a:rPr lang="en-AU" sz="2400" dirty="0"/>
                        <a:t> = 3</a:t>
                      </a:r>
                    </a:p>
                    <a:p>
                      <a:pPr algn="ctr"/>
                      <a:r>
                        <a:rPr lang="en-AU" sz="2400" b="1" dirty="0"/>
                        <a:t>Q</a:t>
                      </a:r>
                      <a:r>
                        <a:rPr lang="en-AU" sz="2400" b="0" dirty="0"/>
                        <a:t>ueen</a:t>
                      </a:r>
                      <a:r>
                        <a:rPr lang="en-AU" sz="2400" dirty="0"/>
                        <a:t> = 2</a:t>
                      </a:r>
                    </a:p>
                    <a:p>
                      <a:pPr algn="ctr"/>
                      <a:r>
                        <a:rPr lang="en-AU" sz="2400" b="1" dirty="0"/>
                        <a:t>J</a:t>
                      </a:r>
                      <a:r>
                        <a:rPr lang="en-AU" sz="2400" b="0" dirty="0"/>
                        <a:t>ack</a:t>
                      </a:r>
                      <a:r>
                        <a:rPr lang="en-AU" sz="2400" dirty="0"/>
                        <a:t> = 1</a:t>
                      </a:r>
                    </a:p>
                    <a:p>
                      <a:endParaRPr lang="en-AU" b="0" i="0" dirty="0"/>
                    </a:p>
                  </a:txBody>
                  <a:tcPr/>
                </a:tc>
                <a:extLst>
                  <a:ext uri="{0D108BD9-81ED-4DB2-BD59-A6C34878D82A}">
                    <a16:rowId xmlns:a16="http://schemas.microsoft.com/office/drawing/2014/main" val="2078517903"/>
                  </a:ext>
                </a:extLst>
              </a:tr>
              <a:tr h="2383329">
                <a:tc>
                  <a:txBody>
                    <a:bodyPr/>
                    <a:lstStyle/>
                    <a:p>
                      <a:pPr algn="ctr"/>
                      <a:r>
                        <a:rPr lang="en-AU" b="1" dirty="0"/>
                        <a:t>Advancer</a:t>
                      </a:r>
                    </a:p>
                    <a:p>
                      <a:r>
                        <a:rPr lang="en-AU" b="0" dirty="0"/>
                        <a:t>Discussed in week 7; but for now, assume same as responder</a:t>
                      </a:r>
                      <a:endParaRPr lang="en-AU" dirty="0"/>
                    </a:p>
                  </a:txBody>
                  <a:tcPr>
                    <a:solidFill>
                      <a:schemeClr val="accent6">
                        <a:lumMod val="40000"/>
                        <a:lumOff val="60000"/>
                      </a:schemeClr>
                    </a:solidFill>
                  </a:tcPr>
                </a:tc>
                <a:tc>
                  <a:txBody>
                    <a:bodyPr/>
                    <a:lstStyle/>
                    <a:p>
                      <a:pPr algn="ctr"/>
                      <a:r>
                        <a:rPr lang="en-AU" b="1" i="0" dirty="0"/>
                        <a:t>Opening Leads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1" dirty="0"/>
                        <a:t>Partners bid suit</a:t>
                      </a:r>
                      <a:endParaRPr lang="en-AU" dirty="0"/>
                    </a:p>
                    <a:p>
                      <a:pPr marL="285750" indent="-285750">
                        <a:buFont typeface="Arial" panose="020B0604020202020204" pitchFamily="34" charset="0"/>
                        <a:buChar char="•"/>
                      </a:pPr>
                      <a:r>
                        <a:rPr lang="en-AU" b="0" i="1" dirty="0"/>
                        <a:t>Top of sequence</a:t>
                      </a:r>
                    </a:p>
                    <a:p>
                      <a:pPr marL="285750" indent="-285750">
                        <a:buFont typeface="Arial" panose="020B0604020202020204" pitchFamily="34" charset="0"/>
                        <a:buChar char="•"/>
                      </a:pPr>
                      <a:r>
                        <a:rPr lang="en-AU" b="0" i="1" dirty="0"/>
                        <a:t>Low from honour</a:t>
                      </a:r>
                    </a:p>
                    <a:p>
                      <a:pPr marL="285750" indent="-285750">
                        <a:buFont typeface="Arial" panose="020B0604020202020204" pitchFamily="34" charset="0"/>
                        <a:buChar char="•"/>
                      </a:pPr>
                      <a:r>
                        <a:rPr lang="en-AU" b="0" i="1" dirty="0"/>
                        <a:t>Defending Trumps: Singleton</a:t>
                      </a:r>
                    </a:p>
                    <a:p>
                      <a:pPr marL="285750" indent="-285750">
                        <a:buFont typeface="Arial" panose="020B0604020202020204" pitchFamily="34" charset="0"/>
                        <a:buChar char="•"/>
                      </a:pPr>
                      <a:r>
                        <a:rPr lang="en-AU" b="0" i="1" dirty="0"/>
                        <a:t>Second highest of rubbish</a:t>
                      </a:r>
                    </a:p>
                    <a:p>
                      <a:pPr marL="285750" indent="-285750">
                        <a:buFont typeface="Arial" panose="020B0604020202020204" pitchFamily="34" charset="0"/>
                        <a:buChar char="•"/>
                      </a:pPr>
                      <a:r>
                        <a:rPr lang="en-AU" b="0" i="1" dirty="0"/>
                        <a:t>Defending NT:  your partnerships long suit</a:t>
                      </a:r>
                    </a:p>
                  </a:txBody>
                  <a:tcPr/>
                </a:tc>
                <a:tc>
                  <a:txBody>
                    <a:bodyPr/>
                    <a:lstStyle/>
                    <a:p>
                      <a:pPr algn="ctr"/>
                      <a:r>
                        <a:rPr lang="en-AU" b="1" dirty="0"/>
                        <a:t>Overcaller</a:t>
                      </a:r>
                    </a:p>
                    <a:p>
                      <a:r>
                        <a:rPr lang="en-AU" b="0" dirty="0"/>
                        <a:t>Discussed in week 7; but for now, assume same as opener</a:t>
                      </a:r>
                      <a:endParaRPr lang="en-AU" dirty="0"/>
                    </a:p>
                  </a:txBody>
                  <a:tcPr>
                    <a:solidFill>
                      <a:schemeClr val="accent6">
                        <a:lumMod val="40000"/>
                        <a:lumOff val="60000"/>
                      </a:schemeClr>
                    </a:solidFill>
                  </a:tcPr>
                </a:tc>
                <a:extLst>
                  <a:ext uri="{0D108BD9-81ED-4DB2-BD59-A6C34878D82A}">
                    <a16:rowId xmlns:a16="http://schemas.microsoft.com/office/drawing/2014/main" val="4078616374"/>
                  </a:ext>
                </a:extLst>
              </a:tr>
              <a:tr h="2194270">
                <a:tc>
                  <a:txBody>
                    <a:bodyPr/>
                    <a:lstStyle/>
                    <a:p>
                      <a:r>
                        <a:rPr lang="en-AU" i="0" dirty="0"/>
                        <a:t>Points required for game:</a:t>
                      </a:r>
                    </a:p>
                    <a:p>
                      <a:r>
                        <a:rPr lang="en-AU" sz="2000" i="0" dirty="0"/>
                        <a:t>No Trumps </a:t>
                      </a:r>
                      <a:r>
                        <a:rPr lang="en-AU" sz="2000" b="1" i="0" dirty="0"/>
                        <a:t>25 </a:t>
                      </a:r>
                      <a:r>
                        <a:rPr lang="en-AU" sz="2000" i="0" dirty="0"/>
                        <a:t>HCP</a:t>
                      </a:r>
                    </a:p>
                    <a:p>
                      <a:r>
                        <a:rPr lang="en-AU" sz="2000" i="0" dirty="0"/>
                        <a:t>Major </a:t>
                      </a:r>
                      <a:r>
                        <a:rPr lang="en-AU" sz="2000" b="1" i="0" dirty="0"/>
                        <a:t>25 </a:t>
                      </a:r>
                      <a:r>
                        <a:rPr lang="en-AU" sz="2000" i="0" dirty="0"/>
                        <a:t>TP</a:t>
                      </a:r>
                    </a:p>
                    <a:p>
                      <a:r>
                        <a:rPr lang="en-AU" sz="2000" i="0" dirty="0"/>
                        <a:t>Minor </a:t>
                      </a:r>
                      <a:r>
                        <a:rPr lang="en-AU" sz="2000" b="1" i="0" dirty="0"/>
                        <a:t>28</a:t>
                      </a:r>
                      <a:r>
                        <a:rPr lang="en-AU" sz="2000" i="0" dirty="0"/>
                        <a:t> TP</a:t>
                      </a:r>
                    </a:p>
                  </a:txBody>
                  <a:tcPr/>
                </a:tc>
                <a:tc>
                  <a:txBody>
                    <a:bodyPr/>
                    <a:lstStyle/>
                    <a:p>
                      <a:pPr algn="ctr"/>
                      <a:r>
                        <a:rPr lang="en-AU" b="1" dirty="0"/>
                        <a:t>Responder</a:t>
                      </a:r>
                    </a:p>
                    <a:p>
                      <a:r>
                        <a:rPr lang="en-AU" dirty="0"/>
                        <a:t>To bid needs </a:t>
                      </a:r>
                      <a:r>
                        <a:rPr lang="en-AU" b="1" dirty="0"/>
                        <a:t>6+ pts</a:t>
                      </a:r>
                    </a:p>
                    <a:p>
                      <a:r>
                        <a:rPr lang="en-AU" sz="1800" dirty="0"/>
                        <a:t>Support partner’s M: 3+ suit</a:t>
                      </a:r>
                    </a:p>
                    <a:p>
                      <a:r>
                        <a:rPr lang="en-AU" sz="1400" dirty="0"/>
                        <a:t>6-9: support; 10-12: invite; 13+: game</a:t>
                      </a:r>
                    </a:p>
                    <a:p>
                      <a:r>
                        <a:rPr lang="en-AU" sz="1800" dirty="0"/>
                        <a:t>Bid new suit (1x): 4+ suit</a:t>
                      </a:r>
                    </a:p>
                    <a:p>
                      <a:r>
                        <a:rPr lang="en-AU" sz="1800" dirty="0"/>
                        <a:t>Bid 1NT: 6-10 HCP*</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To bid a new suit at 2 level: </a:t>
                      </a:r>
                      <a:r>
                        <a:rPr lang="en-AU"/>
                        <a:t>Need </a:t>
                      </a:r>
                      <a:r>
                        <a:rPr lang="en-AU" b="1"/>
                        <a:t>10+ </a:t>
                      </a:r>
                      <a:r>
                        <a:rPr lang="en-AU" dirty="0"/>
                        <a:t>HCP* (and 5+ suit for a major)</a:t>
                      </a:r>
                    </a:p>
                  </a:txBody>
                  <a:tcPr>
                    <a:solidFill>
                      <a:schemeClr val="accent1">
                        <a:lumMod val="40000"/>
                        <a:lumOff val="60000"/>
                      </a:schemeClr>
                    </a:solidFill>
                  </a:tcPr>
                </a:tc>
                <a:tc>
                  <a:txBody>
                    <a:bodyPr/>
                    <a:lstStyle/>
                    <a:p>
                      <a:r>
                        <a:rPr lang="en-AU" i="0" dirty="0"/>
                        <a:t>Shortage Pts (*with fit*)</a:t>
                      </a:r>
                    </a:p>
                    <a:p>
                      <a:pPr marL="0" indent="0">
                        <a:buFont typeface="Arial" panose="020B0604020202020204" pitchFamily="34" charset="0"/>
                        <a:buNone/>
                      </a:pPr>
                      <a:r>
                        <a:rPr lang="en-AU" sz="2400" i="0" dirty="0"/>
                        <a:t>Doubleton = 1</a:t>
                      </a:r>
                    </a:p>
                    <a:p>
                      <a:pPr marL="0" indent="0">
                        <a:buFont typeface="Arial" panose="020B0604020202020204" pitchFamily="34" charset="0"/>
                        <a:buNone/>
                      </a:pPr>
                      <a:r>
                        <a:rPr lang="en-AU" sz="2400" i="0" dirty="0"/>
                        <a:t>Singleton = 3</a:t>
                      </a:r>
                    </a:p>
                    <a:p>
                      <a:pPr marL="0" indent="0">
                        <a:buFont typeface="Arial" panose="020B0604020202020204" pitchFamily="34" charset="0"/>
                        <a:buNone/>
                      </a:pPr>
                      <a:r>
                        <a:rPr lang="en-AU" sz="2400" i="0" dirty="0"/>
                        <a:t>Void = 5</a:t>
                      </a:r>
                    </a:p>
                    <a:p>
                      <a:pPr marL="0" indent="0">
                        <a:buFont typeface="Arial" panose="020B0604020202020204" pitchFamily="34" charset="0"/>
                        <a:buNone/>
                      </a:pPr>
                      <a:r>
                        <a:rPr lang="en-AU" i="0" dirty="0"/>
                        <a:t>TP = HCP + shortage pts</a:t>
                      </a:r>
                    </a:p>
                    <a:p>
                      <a:pPr marL="0" indent="0">
                        <a:buFont typeface="Arial" panose="020B0604020202020204" pitchFamily="34" charset="0"/>
                        <a:buNone/>
                      </a:pPr>
                      <a:endParaRPr lang="en-AU" i="0" dirty="0"/>
                    </a:p>
                  </a:txBody>
                  <a:tcPr/>
                </a:tc>
                <a:extLst>
                  <a:ext uri="{0D108BD9-81ED-4DB2-BD59-A6C34878D82A}">
                    <a16:rowId xmlns:a16="http://schemas.microsoft.com/office/drawing/2014/main" val="2794440917"/>
                  </a:ext>
                </a:extLst>
              </a:tr>
            </a:tbl>
          </a:graphicData>
        </a:graphic>
      </p:graphicFrame>
    </p:spTree>
    <p:extLst>
      <p:ext uri="{BB962C8B-B14F-4D97-AF65-F5344CB8AC3E}">
        <p14:creationId xmlns:p14="http://schemas.microsoft.com/office/powerpoint/2010/main" val="4188297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9911925-DA07-BBC5-0F47-C5CC965FC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5ABCD-F006-A632-3A82-67548DC37BE6}"/>
              </a:ext>
            </a:extLst>
          </p:cNvPr>
          <p:cNvSpPr>
            <a:spLocks noGrp="1"/>
          </p:cNvSpPr>
          <p:nvPr>
            <p:ph type="title"/>
          </p:nvPr>
        </p:nvSpPr>
        <p:spPr>
          <a:xfrm>
            <a:off x="-2" y="0"/>
            <a:ext cx="12192001" cy="769620"/>
          </a:xfrm>
        </p:spPr>
        <p:txBody>
          <a:bodyPr>
            <a:normAutofit/>
          </a:bodyPr>
          <a:lstStyle/>
          <a:p>
            <a:r>
              <a:rPr lang="en-AU" sz="4000" dirty="0"/>
              <a:t>MBC Introduction to Bridge </a:t>
            </a:r>
            <a:r>
              <a:rPr lang="en-AU" sz="2800" dirty="0"/>
              <a:t>– Ch4. A major fit?: review</a:t>
            </a:r>
          </a:p>
        </p:txBody>
      </p:sp>
      <p:pic>
        <p:nvPicPr>
          <p:cNvPr id="4" name="Picture 3">
            <a:extLst>
              <a:ext uri="{FF2B5EF4-FFF2-40B4-BE49-F238E27FC236}">
                <a16:creationId xmlns:a16="http://schemas.microsoft.com/office/drawing/2014/main" id="{084ACB92-C778-16A7-03B2-985822FC5377}"/>
              </a:ext>
            </a:extLst>
          </p:cNvPr>
          <p:cNvPicPr>
            <a:picLocks noChangeAspect="1"/>
          </p:cNvPicPr>
          <p:nvPr/>
        </p:nvPicPr>
        <p:blipFill>
          <a:blip r:embed="rId3"/>
          <a:stretch>
            <a:fillRect/>
          </a:stretch>
        </p:blipFill>
        <p:spPr>
          <a:xfrm>
            <a:off x="11613206" y="1729592"/>
            <a:ext cx="449619" cy="3398815"/>
          </a:xfrm>
          <a:prstGeom prst="rect">
            <a:avLst/>
          </a:prstGeom>
        </p:spPr>
      </p:pic>
      <p:sp>
        <p:nvSpPr>
          <p:cNvPr id="5" name="TextBox 4">
            <a:extLst>
              <a:ext uri="{FF2B5EF4-FFF2-40B4-BE49-F238E27FC236}">
                <a16:creationId xmlns:a16="http://schemas.microsoft.com/office/drawing/2014/main" id="{48DD70C4-43B9-BE08-5F7A-7813CC97DAD0}"/>
              </a:ext>
            </a:extLst>
          </p:cNvPr>
          <p:cNvSpPr txBox="1"/>
          <p:nvPr/>
        </p:nvSpPr>
        <p:spPr>
          <a:xfrm>
            <a:off x="-225" y="6488668"/>
            <a:ext cx="1114985" cy="369332"/>
          </a:xfrm>
          <a:prstGeom prst="rect">
            <a:avLst/>
          </a:prstGeom>
          <a:noFill/>
        </p:spPr>
        <p:txBody>
          <a:bodyPr wrap="none" rtlCol="0">
            <a:spAutoFit/>
          </a:bodyPr>
          <a:lstStyle/>
          <a:p>
            <a:r>
              <a:rPr lang="en-AU" dirty="0"/>
              <a:t>Concepts:</a:t>
            </a:r>
          </a:p>
        </p:txBody>
      </p:sp>
      <p:graphicFrame>
        <p:nvGraphicFramePr>
          <p:cNvPr id="6" name="Table 5">
            <a:extLst>
              <a:ext uri="{FF2B5EF4-FFF2-40B4-BE49-F238E27FC236}">
                <a16:creationId xmlns:a16="http://schemas.microsoft.com/office/drawing/2014/main" id="{51B349C0-8BB4-CB37-314A-874239CC8581}"/>
              </a:ext>
            </a:extLst>
          </p:cNvPr>
          <p:cNvGraphicFramePr>
            <a:graphicFrameLocks noGrp="1"/>
          </p:cNvGraphicFramePr>
          <p:nvPr>
            <p:extLst>
              <p:ext uri="{D42A27DB-BD31-4B8C-83A1-F6EECF244321}">
                <p14:modId xmlns:p14="http://schemas.microsoft.com/office/powerpoint/2010/main" val="3951027129"/>
              </p:ext>
            </p:extLst>
          </p:nvPr>
        </p:nvGraphicFramePr>
        <p:xfrm>
          <a:off x="711347" y="869826"/>
          <a:ext cx="10624523" cy="3764030"/>
        </p:xfrm>
        <a:graphic>
          <a:graphicData uri="http://schemas.openxmlformats.org/drawingml/2006/table">
            <a:tbl>
              <a:tblPr firstRow="1" bandRow="1">
                <a:tableStyleId>{5C22544A-7EE6-4342-B048-85BDC9FD1C3A}</a:tableStyleId>
              </a:tblPr>
              <a:tblGrid>
                <a:gridCol w="2094893">
                  <a:extLst>
                    <a:ext uri="{9D8B030D-6E8A-4147-A177-3AD203B41FA5}">
                      <a16:colId xmlns:a16="http://schemas.microsoft.com/office/drawing/2014/main" val="137227163"/>
                    </a:ext>
                  </a:extLst>
                </a:gridCol>
                <a:gridCol w="2944254">
                  <a:extLst>
                    <a:ext uri="{9D8B030D-6E8A-4147-A177-3AD203B41FA5}">
                      <a16:colId xmlns:a16="http://schemas.microsoft.com/office/drawing/2014/main" val="1131472717"/>
                    </a:ext>
                  </a:extLst>
                </a:gridCol>
                <a:gridCol w="2616546">
                  <a:extLst>
                    <a:ext uri="{9D8B030D-6E8A-4147-A177-3AD203B41FA5}">
                      <a16:colId xmlns:a16="http://schemas.microsoft.com/office/drawing/2014/main" val="1001911906"/>
                    </a:ext>
                  </a:extLst>
                </a:gridCol>
                <a:gridCol w="2968830">
                  <a:extLst>
                    <a:ext uri="{9D8B030D-6E8A-4147-A177-3AD203B41FA5}">
                      <a16:colId xmlns:a16="http://schemas.microsoft.com/office/drawing/2014/main" val="1491538840"/>
                    </a:ext>
                  </a:extLst>
                </a:gridCol>
              </a:tblGrid>
              <a:tr h="380750">
                <a:tc>
                  <a:txBody>
                    <a:bodyPr/>
                    <a:lstStyle/>
                    <a:p>
                      <a:r>
                        <a:rPr lang="en-AU" dirty="0"/>
                        <a:t>Concept</a:t>
                      </a:r>
                    </a:p>
                  </a:txBody>
                  <a:tcPr/>
                </a:tc>
                <a:tc>
                  <a:txBody>
                    <a:bodyPr/>
                    <a:lstStyle/>
                    <a:p>
                      <a:r>
                        <a:rPr lang="en-AU" dirty="0"/>
                        <a:t>Comment</a:t>
                      </a:r>
                    </a:p>
                  </a:txBody>
                  <a:tcPr/>
                </a:tc>
                <a:tc>
                  <a:txBody>
                    <a:bodyPr/>
                    <a:lstStyle/>
                    <a:p>
                      <a:r>
                        <a:rPr lang="en-AU" dirty="0"/>
                        <a:t>Concept</a:t>
                      </a:r>
                    </a:p>
                  </a:txBody>
                  <a:tcPr/>
                </a:tc>
                <a:tc>
                  <a:txBody>
                    <a:bodyPr/>
                    <a:lstStyle/>
                    <a:p>
                      <a:r>
                        <a:rPr lang="en-AU" dirty="0"/>
                        <a:t>Comment</a:t>
                      </a:r>
                    </a:p>
                  </a:txBody>
                  <a:tcPr/>
                </a:tc>
                <a:extLst>
                  <a:ext uri="{0D108BD9-81ED-4DB2-BD59-A6C34878D82A}">
                    <a16:rowId xmlns:a16="http://schemas.microsoft.com/office/drawing/2014/main" val="3523849615"/>
                  </a:ext>
                </a:extLst>
              </a:tr>
              <a:tr h="380750">
                <a:tc>
                  <a:txBody>
                    <a:bodyPr/>
                    <a:lstStyle/>
                    <a:p>
                      <a:r>
                        <a:rPr lang="en-AU" dirty="0"/>
                        <a:t>Balanced Hand</a:t>
                      </a:r>
                    </a:p>
                  </a:txBody>
                  <a:tcPr/>
                </a:tc>
                <a:tc>
                  <a:txBody>
                    <a:bodyPr/>
                    <a:lstStyle/>
                    <a:p>
                      <a:r>
                        <a:rPr lang="en-AU" dirty="0"/>
                        <a:t>No void, no singleton, max of one doubleton</a:t>
                      </a:r>
                    </a:p>
                  </a:txBody>
                  <a:tcPr/>
                </a:tc>
                <a:tc>
                  <a:txBody>
                    <a:bodyPr/>
                    <a:lstStyle/>
                    <a:p>
                      <a:r>
                        <a:rPr lang="en-AU" dirty="0"/>
                        <a:t>Unbalanced Hand</a:t>
                      </a:r>
                    </a:p>
                  </a:txBody>
                  <a:tcPr/>
                </a:tc>
                <a:tc>
                  <a:txBody>
                    <a:bodyPr/>
                    <a:lstStyle/>
                    <a:p>
                      <a:r>
                        <a:rPr lang="en-AU" dirty="0"/>
                        <a:t>Everything else </a:t>
                      </a:r>
                      <a:r>
                        <a:rPr lang="en-AU" dirty="0">
                          <a:sym typeface="Wingdings" panose="05000000000000000000" pitchFamily="2" charset="2"/>
                        </a:rPr>
                        <a:t></a:t>
                      </a:r>
                      <a:endParaRPr lang="en-AU" dirty="0"/>
                    </a:p>
                  </a:txBody>
                  <a:tcPr/>
                </a:tc>
                <a:extLst>
                  <a:ext uri="{0D108BD9-81ED-4DB2-BD59-A6C34878D82A}">
                    <a16:rowId xmlns:a16="http://schemas.microsoft.com/office/drawing/2014/main" val="3495950867"/>
                  </a:ext>
                </a:extLst>
              </a:tr>
              <a:tr h="380750">
                <a:tc>
                  <a:txBody>
                    <a:bodyPr/>
                    <a:lstStyle/>
                    <a:p>
                      <a:r>
                        <a:rPr lang="en-AU" dirty="0"/>
                        <a:t>One suited hand</a:t>
                      </a:r>
                    </a:p>
                  </a:txBody>
                  <a:tcPr/>
                </a:tc>
                <a:tc>
                  <a:txBody>
                    <a:bodyPr/>
                    <a:lstStyle/>
                    <a:p>
                      <a:r>
                        <a:rPr lang="en-AU" dirty="0"/>
                        <a:t>One 6+ suit all rest 3 or less</a:t>
                      </a:r>
                    </a:p>
                  </a:txBody>
                  <a:tcPr/>
                </a:tc>
                <a:tc>
                  <a:txBody>
                    <a:bodyPr/>
                    <a:lstStyle/>
                    <a:p>
                      <a:r>
                        <a:rPr lang="en-AU" dirty="0"/>
                        <a:t>Two suited hand</a:t>
                      </a:r>
                    </a:p>
                  </a:txBody>
                  <a:tcPr/>
                </a:tc>
                <a:tc>
                  <a:txBody>
                    <a:bodyPr/>
                    <a:lstStyle/>
                    <a:p>
                      <a:r>
                        <a:rPr lang="en-AU" dirty="0"/>
                        <a:t>Unbalanced with two suits 4 or more in length</a:t>
                      </a:r>
                    </a:p>
                  </a:txBody>
                  <a:tcPr/>
                </a:tc>
                <a:extLst>
                  <a:ext uri="{0D108BD9-81ED-4DB2-BD59-A6C34878D82A}">
                    <a16:rowId xmlns:a16="http://schemas.microsoft.com/office/drawing/2014/main" val="3837922582"/>
                  </a:ext>
                </a:extLst>
              </a:tr>
              <a:tr h="380750">
                <a:tc>
                  <a:txBody>
                    <a:bodyPr/>
                    <a:lstStyle/>
                    <a:p>
                      <a:r>
                        <a:rPr lang="en-AU" dirty="0"/>
                        <a:t>Three suited hand</a:t>
                      </a:r>
                    </a:p>
                  </a:txBody>
                  <a:tcPr/>
                </a:tc>
                <a:tc>
                  <a:txBody>
                    <a:bodyPr/>
                    <a:lstStyle/>
                    <a:p>
                      <a:r>
                        <a:rPr lang="en-AU" dirty="0"/>
                        <a:t>Unbalanced with three suits of 4 or more:  4 4 4 1</a:t>
                      </a:r>
                    </a:p>
                  </a:txBody>
                  <a:tcPr/>
                </a:tc>
                <a:tc>
                  <a:txBody>
                    <a:bodyPr/>
                    <a:lstStyle/>
                    <a:p>
                      <a:r>
                        <a:rPr lang="en-AU" dirty="0"/>
                        <a:t>Forcing</a:t>
                      </a:r>
                    </a:p>
                  </a:txBody>
                  <a:tcPr/>
                </a:tc>
                <a:tc>
                  <a:txBody>
                    <a:bodyPr/>
                    <a:lstStyle/>
                    <a:p>
                      <a:r>
                        <a:rPr lang="en-AU" dirty="0"/>
                        <a:t>A bid which forces partner to bid.  Note that if there is an intervening bid by opponents, partner may then pass (&lt; 8 pts).</a:t>
                      </a:r>
                    </a:p>
                  </a:txBody>
                  <a:tcPr/>
                </a:tc>
                <a:extLst>
                  <a:ext uri="{0D108BD9-81ED-4DB2-BD59-A6C34878D82A}">
                    <a16:rowId xmlns:a16="http://schemas.microsoft.com/office/drawing/2014/main" val="1373193758"/>
                  </a:ext>
                </a:extLst>
              </a:tr>
              <a:tr h="380750">
                <a:tc>
                  <a:txBody>
                    <a:bodyPr/>
                    <a:lstStyle/>
                    <a:p>
                      <a:r>
                        <a:rPr lang="en-AU" dirty="0"/>
                        <a:t>Bid low while you are looking for a fit</a:t>
                      </a:r>
                    </a:p>
                  </a:txBody>
                  <a:tcPr/>
                </a:tc>
                <a:tc>
                  <a:txBody>
                    <a:bodyPr/>
                    <a:lstStyle/>
                    <a:p>
                      <a:endParaRPr lang="en-AU" dirty="0"/>
                    </a:p>
                  </a:txBody>
                  <a:tcPr/>
                </a:tc>
                <a:tc>
                  <a:txBody>
                    <a:bodyPr/>
                    <a:lstStyle/>
                    <a:p>
                      <a:pPr algn="r"/>
                      <a:r>
                        <a:rPr lang="en-AU" dirty="0"/>
                        <a:t>Game force</a:t>
                      </a:r>
                    </a:p>
                  </a:txBody>
                  <a:tcPr/>
                </a:tc>
                <a:tc>
                  <a:txBody>
                    <a:bodyPr/>
                    <a:lstStyle/>
                    <a:p>
                      <a:r>
                        <a:rPr lang="en-AU" dirty="0"/>
                        <a:t>Neither partner may pass till a game contract is reached.</a:t>
                      </a:r>
                    </a:p>
                  </a:txBody>
                  <a:tcPr/>
                </a:tc>
                <a:extLst>
                  <a:ext uri="{0D108BD9-81ED-4DB2-BD59-A6C34878D82A}">
                    <a16:rowId xmlns:a16="http://schemas.microsoft.com/office/drawing/2014/main" val="2948524653"/>
                  </a:ext>
                </a:extLst>
              </a:tr>
            </a:tbl>
          </a:graphicData>
        </a:graphic>
      </p:graphicFrame>
      <p:pic>
        <p:nvPicPr>
          <p:cNvPr id="7" name="Picture 6">
            <a:extLst>
              <a:ext uri="{FF2B5EF4-FFF2-40B4-BE49-F238E27FC236}">
                <a16:creationId xmlns:a16="http://schemas.microsoft.com/office/drawing/2014/main" id="{31488DCB-8552-9CBC-A29B-2CA9D09E0FE6}"/>
              </a:ext>
            </a:extLst>
          </p:cNvPr>
          <p:cNvPicPr>
            <a:picLocks noChangeAspect="1"/>
          </p:cNvPicPr>
          <p:nvPr/>
        </p:nvPicPr>
        <p:blipFill>
          <a:blip r:embed="rId3"/>
          <a:stretch>
            <a:fillRect/>
          </a:stretch>
        </p:blipFill>
        <p:spPr>
          <a:xfrm>
            <a:off x="28035" y="1729592"/>
            <a:ext cx="449619" cy="3398815"/>
          </a:xfrm>
          <a:prstGeom prst="rect">
            <a:avLst/>
          </a:prstGeom>
        </p:spPr>
      </p:pic>
      <p:pic>
        <p:nvPicPr>
          <p:cNvPr id="8" name="Picture 7">
            <a:extLst>
              <a:ext uri="{FF2B5EF4-FFF2-40B4-BE49-F238E27FC236}">
                <a16:creationId xmlns:a16="http://schemas.microsoft.com/office/drawing/2014/main" id="{37C3B2B2-0EE2-C694-7BBD-D4F13A2B594A}"/>
              </a:ext>
            </a:extLst>
          </p:cNvPr>
          <p:cNvPicPr>
            <a:picLocks noChangeAspect="1"/>
          </p:cNvPicPr>
          <p:nvPr/>
        </p:nvPicPr>
        <p:blipFill>
          <a:blip r:embed="rId4"/>
          <a:stretch>
            <a:fillRect/>
          </a:stretch>
        </p:blipFill>
        <p:spPr>
          <a:xfrm>
            <a:off x="3106269" y="3156171"/>
            <a:ext cx="3944471" cy="3944471"/>
          </a:xfrm>
          <a:prstGeom prst="rect">
            <a:avLst/>
          </a:prstGeom>
        </p:spPr>
      </p:pic>
    </p:spTree>
    <p:extLst>
      <p:ext uri="{BB962C8B-B14F-4D97-AF65-F5344CB8AC3E}">
        <p14:creationId xmlns:p14="http://schemas.microsoft.com/office/powerpoint/2010/main" val="36866744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2FD0A36B-A37B-C422-FCF8-1D90BB90C9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33EC1-0780-94BD-D471-188503A1BEA1}"/>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wk5. Review: weeks 1 - 4</a:t>
            </a:r>
          </a:p>
        </p:txBody>
      </p:sp>
      <p:pic>
        <p:nvPicPr>
          <p:cNvPr id="4" name="Picture 3">
            <a:extLst>
              <a:ext uri="{FF2B5EF4-FFF2-40B4-BE49-F238E27FC236}">
                <a16:creationId xmlns:a16="http://schemas.microsoft.com/office/drawing/2014/main" id="{F2FB31FE-3CE5-07F2-EABF-ABA40439D871}"/>
              </a:ext>
            </a:extLst>
          </p:cNvPr>
          <p:cNvPicPr>
            <a:picLocks noChangeAspect="1"/>
          </p:cNvPicPr>
          <p:nvPr/>
        </p:nvPicPr>
        <p:blipFill>
          <a:blip r:embed="rId3"/>
          <a:stretch>
            <a:fillRect/>
          </a:stretch>
        </p:blipFill>
        <p:spPr>
          <a:xfrm>
            <a:off x="183427" y="1514237"/>
            <a:ext cx="449619" cy="3398815"/>
          </a:xfrm>
          <a:prstGeom prst="rect">
            <a:avLst/>
          </a:prstGeom>
        </p:spPr>
      </p:pic>
      <p:sp>
        <p:nvSpPr>
          <p:cNvPr id="5" name="TextBox 4">
            <a:extLst>
              <a:ext uri="{FF2B5EF4-FFF2-40B4-BE49-F238E27FC236}">
                <a16:creationId xmlns:a16="http://schemas.microsoft.com/office/drawing/2014/main" id="{C0899C1B-2072-3B10-4AAC-729FEE5D7E07}"/>
              </a:ext>
            </a:extLst>
          </p:cNvPr>
          <p:cNvSpPr txBox="1"/>
          <p:nvPr/>
        </p:nvSpPr>
        <p:spPr>
          <a:xfrm>
            <a:off x="0" y="6488668"/>
            <a:ext cx="1114985" cy="369332"/>
          </a:xfrm>
          <a:prstGeom prst="rect">
            <a:avLst/>
          </a:prstGeom>
          <a:noFill/>
        </p:spPr>
        <p:txBody>
          <a:bodyPr wrap="none" rtlCol="0">
            <a:spAutoFit/>
          </a:bodyPr>
          <a:lstStyle/>
          <a:p>
            <a:r>
              <a:rPr lang="en-AU" dirty="0"/>
              <a:t>Concepts:</a:t>
            </a:r>
          </a:p>
        </p:txBody>
      </p:sp>
      <p:pic>
        <p:nvPicPr>
          <p:cNvPr id="3" name="Picture 2">
            <a:extLst>
              <a:ext uri="{FF2B5EF4-FFF2-40B4-BE49-F238E27FC236}">
                <a16:creationId xmlns:a16="http://schemas.microsoft.com/office/drawing/2014/main" id="{B5B6169A-7237-82D2-DDF3-82F1E9CA2A3E}"/>
              </a:ext>
            </a:extLst>
          </p:cNvPr>
          <p:cNvPicPr>
            <a:picLocks noChangeAspect="1"/>
          </p:cNvPicPr>
          <p:nvPr/>
        </p:nvPicPr>
        <p:blipFill>
          <a:blip r:embed="rId4"/>
          <a:stretch>
            <a:fillRect/>
          </a:stretch>
        </p:blipFill>
        <p:spPr>
          <a:xfrm>
            <a:off x="819374" y="1044619"/>
            <a:ext cx="5169049" cy="5169049"/>
          </a:xfrm>
          <a:prstGeom prst="rect">
            <a:avLst/>
          </a:prstGeom>
        </p:spPr>
      </p:pic>
      <p:sp>
        <p:nvSpPr>
          <p:cNvPr id="8" name="TextBox 7">
            <a:extLst>
              <a:ext uri="{FF2B5EF4-FFF2-40B4-BE49-F238E27FC236}">
                <a16:creationId xmlns:a16="http://schemas.microsoft.com/office/drawing/2014/main" id="{5A56107E-C004-26E3-698B-DBAAD038BE5E}"/>
              </a:ext>
            </a:extLst>
          </p:cNvPr>
          <p:cNvSpPr txBox="1"/>
          <p:nvPr/>
        </p:nvSpPr>
        <p:spPr>
          <a:xfrm>
            <a:off x="6454588" y="1514237"/>
            <a:ext cx="5717396" cy="3139321"/>
          </a:xfrm>
          <a:prstGeom prst="rect">
            <a:avLst/>
          </a:prstGeom>
          <a:noFill/>
        </p:spPr>
        <p:txBody>
          <a:bodyPr wrap="square" rtlCol="0">
            <a:spAutoFit/>
          </a:bodyPr>
          <a:lstStyle/>
          <a:p>
            <a:pPr marL="285750" indent="-285750">
              <a:buFont typeface="Arial" panose="020B0604020202020204" pitchFamily="34" charset="0"/>
              <a:buChar char="•"/>
            </a:pPr>
            <a:r>
              <a:rPr lang="en-AU" dirty="0"/>
              <a:t>What would you like to review from chapters 1 – 4 ?</a:t>
            </a:r>
          </a:p>
          <a:p>
            <a:pPr marL="285750" indent="-285750">
              <a:buFont typeface="Arial" panose="020B0604020202020204" pitchFamily="34" charset="0"/>
              <a:buChar char="•"/>
            </a:pPr>
            <a:r>
              <a:rPr lang="en-AU" dirty="0"/>
              <a:t>Aside: who are your opponents</a:t>
            </a:r>
          </a:p>
          <a:p>
            <a:pPr marL="285750" indent="-285750">
              <a:buFont typeface="Arial" panose="020B0604020202020204" pitchFamily="34" charset="0"/>
              <a:buChar char="•"/>
            </a:pPr>
            <a:r>
              <a:rPr lang="en-AU" dirty="0"/>
              <a:t>Aside: a word about shape</a:t>
            </a:r>
          </a:p>
          <a:p>
            <a:pPr marL="285750" indent="-285750">
              <a:buFont typeface="Arial" panose="020B0604020202020204" pitchFamily="34" charset="0"/>
              <a:buChar char="•"/>
            </a:pPr>
            <a:r>
              <a:rPr lang="en-AU" dirty="0"/>
              <a:t>Review: not all bids are born equal</a:t>
            </a:r>
          </a:p>
          <a:p>
            <a:pPr marL="285750" indent="-285750">
              <a:buFont typeface="Arial" panose="020B0604020202020204" pitchFamily="34" charset="0"/>
              <a:buChar char="•"/>
            </a:pPr>
            <a:r>
              <a:rPr lang="en-AU" dirty="0"/>
              <a:t>How do the best in the world do it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Complexity: Low</a:t>
            </a:r>
          </a:p>
          <a:p>
            <a:pPr marL="285750" indent="-285750">
              <a:buFont typeface="Arial" panose="020B0604020202020204" pitchFamily="34" charset="0"/>
              <a:buChar char="•"/>
            </a:pPr>
            <a:r>
              <a:rPr lang="en-AU" dirty="0"/>
              <a:t>Importance: Medium</a:t>
            </a:r>
          </a:p>
          <a:p>
            <a:pPr marL="285750" indent="-285750">
              <a:buFont typeface="Arial" panose="020B0604020202020204" pitchFamily="34" charset="0"/>
              <a:buChar char="•"/>
            </a:pPr>
            <a:endParaRPr lang="en-AU" dirty="0"/>
          </a:p>
          <a:p>
            <a:endParaRPr lang="en-AU" dirty="0"/>
          </a:p>
        </p:txBody>
      </p:sp>
    </p:spTree>
    <p:extLst>
      <p:ext uri="{BB962C8B-B14F-4D97-AF65-F5344CB8AC3E}">
        <p14:creationId xmlns:p14="http://schemas.microsoft.com/office/powerpoint/2010/main" val="2043202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C70BF82F-C043-37B3-63D3-D6126E775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645B6-4AF6-973D-1CFF-863238122C0F}"/>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wk5. Review:  who are your opponents</a:t>
            </a:r>
          </a:p>
        </p:txBody>
      </p:sp>
      <p:pic>
        <p:nvPicPr>
          <p:cNvPr id="4" name="Picture 3">
            <a:extLst>
              <a:ext uri="{FF2B5EF4-FFF2-40B4-BE49-F238E27FC236}">
                <a16:creationId xmlns:a16="http://schemas.microsoft.com/office/drawing/2014/main" id="{DCCBE221-FECC-602F-EEE0-B7F15E94DFB0}"/>
              </a:ext>
            </a:extLst>
          </p:cNvPr>
          <p:cNvPicPr>
            <a:picLocks noChangeAspect="1"/>
          </p:cNvPicPr>
          <p:nvPr/>
        </p:nvPicPr>
        <p:blipFill>
          <a:blip r:embed="rId3"/>
          <a:stretch>
            <a:fillRect/>
          </a:stretch>
        </p:blipFill>
        <p:spPr>
          <a:xfrm>
            <a:off x="183427" y="1514237"/>
            <a:ext cx="449619" cy="3398815"/>
          </a:xfrm>
          <a:prstGeom prst="rect">
            <a:avLst/>
          </a:prstGeom>
        </p:spPr>
      </p:pic>
      <p:pic>
        <p:nvPicPr>
          <p:cNvPr id="8" name="Picture 7">
            <a:extLst>
              <a:ext uri="{FF2B5EF4-FFF2-40B4-BE49-F238E27FC236}">
                <a16:creationId xmlns:a16="http://schemas.microsoft.com/office/drawing/2014/main" id="{3D4DEF79-3CDC-B0E8-696B-F94B6E362842}"/>
              </a:ext>
            </a:extLst>
          </p:cNvPr>
          <p:cNvPicPr>
            <a:picLocks noChangeAspect="1"/>
          </p:cNvPicPr>
          <p:nvPr/>
        </p:nvPicPr>
        <p:blipFill>
          <a:blip r:embed="rId4"/>
          <a:stretch>
            <a:fillRect/>
          </a:stretch>
        </p:blipFill>
        <p:spPr>
          <a:xfrm>
            <a:off x="1731818" y="1097280"/>
            <a:ext cx="8537084" cy="4561242"/>
          </a:xfrm>
          <a:prstGeom prst="rect">
            <a:avLst/>
          </a:prstGeom>
        </p:spPr>
      </p:pic>
    </p:spTree>
    <p:extLst>
      <p:ext uri="{BB962C8B-B14F-4D97-AF65-F5344CB8AC3E}">
        <p14:creationId xmlns:p14="http://schemas.microsoft.com/office/powerpoint/2010/main" val="2227409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A4F6FE5E-6CB9-162F-3544-3C3DEA0FE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5C40FA-4A71-2FB1-9BD4-106D9708EA63}"/>
              </a:ext>
            </a:extLst>
          </p:cNvPr>
          <p:cNvSpPr>
            <a:spLocks noGrp="1"/>
          </p:cNvSpPr>
          <p:nvPr>
            <p:ph type="title"/>
          </p:nvPr>
        </p:nvSpPr>
        <p:spPr>
          <a:xfrm>
            <a:off x="-1" y="0"/>
            <a:ext cx="11900408" cy="769620"/>
          </a:xfrm>
        </p:spPr>
        <p:txBody>
          <a:bodyPr>
            <a:normAutofit/>
          </a:bodyPr>
          <a:lstStyle/>
          <a:p>
            <a:r>
              <a:rPr lang="en-AU" sz="4000" dirty="0"/>
              <a:t>MBC Introduction to Bridge </a:t>
            </a:r>
            <a:r>
              <a:rPr lang="en-AU" sz="2800" dirty="0"/>
              <a:t>– Ch1. Play of the cards: overview</a:t>
            </a:r>
          </a:p>
        </p:txBody>
      </p:sp>
      <p:pic>
        <p:nvPicPr>
          <p:cNvPr id="4" name="Picture 3">
            <a:extLst>
              <a:ext uri="{FF2B5EF4-FFF2-40B4-BE49-F238E27FC236}">
                <a16:creationId xmlns:a16="http://schemas.microsoft.com/office/drawing/2014/main" id="{005BEF7C-5A26-EC06-431C-66D2476C6BF5}"/>
              </a:ext>
            </a:extLst>
          </p:cNvPr>
          <p:cNvPicPr>
            <a:picLocks noChangeAspect="1"/>
          </p:cNvPicPr>
          <p:nvPr/>
        </p:nvPicPr>
        <p:blipFill>
          <a:blip r:embed="rId3"/>
          <a:stretch>
            <a:fillRect/>
          </a:stretch>
        </p:blipFill>
        <p:spPr>
          <a:xfrm>
            <a:off x="11550541" y="1729592"/>
            <a:ext cx="449619" cy="3398815"/>
          </a:xfrm>
          <a:prstGeom prst="rect">
            <a:avLst/>
          </a:prstGeom>
        </p:spPr>
      </p:pic>
      <p:sp>
        <p:nvSpPr>
          <p:cNvPr id="3" name="TextBox 2">
            <a:extLst>
              <a:ext uri="{FF2B5EF4-FFF2-40B4-BE49-F238E27FC236}">
                <a16:creationId xmlns:a16="http://schemas.microsoft.com/office/drawing/2014/main" id="{1FA43EDB-FE38-161C-B0FE-4B8B24D169A6}"/>
              </a:ext>
            </a:extLst>
          </p:cNvPr>
          <p:cNvSpPr txBox="1"/>
          <p:nvPr/>
        </p:nvSpPr>
        <p:spPr>
          <a:xfrm>
            <a:off x="5247269" y="1587243"/>
            <a:ext cx="5882134" cy="4247317"/>
          </a:xfrm>
          <a:prstGeom prst="rect">
            <a:avLst/>
          </a:prstGeom>
          <a:noFill/>
        </p:spPr>
        <p:txBody>
          <a:bodyPr wrap="square" rtlCol="0">
            <a:spAutoFit/>
          </a:bodyPr>
          <a:lstStyle/>
          <a:p>
            <a:r>
              <a:rPr lang="en-AU" dirty="0"/>
              <a:t>This week we work through </a:t>
            </a:r>
            <a:r>
              <a:rPr lang="en-AU" b="1" dirty="0"/>
              <a:t>Chapter 1 </a:t>
            </a:r>
            <a:r>
              <a:rPr lang="en-AU" dirty="0"/>
              <a:t>of the book.  We talk mostly about how the cards are played, and we briefly talk about bidding.  </a:t>
            </a:r>
          </a:p>
          <a:p>
            <a:endParaRPr lang="en-AU" dirty="0"/>
          </a:p>
          <a:p>
            <a:r>
              <a:rPr lang="en-AU" dirty="0"/>
              <a:t>Playing the cards</a:t>
            </a:r>
          </a:p>
          <a:p>
            <a:pPr marL="285750" indent="-285750">
              <a:buFont typeface="Arial" panose="020B0604020202020204" pitchFamily="34" charset="0"/>
              <a:buChar char="•"/>
            </a:pPr>
            <a:r>
              <a:rPr lang="en-AU" dirty="0"/>
              <a:t>Card ranking</a:t>
            </a:r>
          </a:p>
          <a:p>
            <a:pPr marL="285750" indent="-285750">
              <a:buFont typeface="Arial" panose="020B0604020202020204" pitchFamily="34" charset="0"/>
              <a:buChar char="•"/>
            </a:pPr>
            <a:r>
              <a:rPr lang="en-AU" dirty="0"/>
              <a:t>The order of play, who plays when</a:t>
            </a:r>
          </a:p>
          <a:p>
            <a:pPr marL="285750" indent="-285750">
              <a:buFont typeface="Arial" panose="020B0604020202020204" pitchFamily="34" charset="0"/>
              <a:buChar char="•"/>
            </a:pPr>
            <a:r>
              <a:rPr lang="en-AU" dirty="0"/>
              <a:t>Declarer, dummy and defenders</a:t>
            </a:r>
          </a:p>
          <a:p>
            <a:pPr marL="285750" indent="-285750">
              <a:buFont typeface="Arial" panose="020B0604020202020204" pitchFamily="34" charset="0"/>
              <a:buChar char="•"/>
            </a:pPr>
            <a:r>
              <a:rPr lang="en-AU" dirty="0"/>
              <a:t>What is a trick</a:t>
            </a:r>
          </a:p>
          <a:p>
            <a:pPr marL="285750" indent="-285750">
              <a:buFont typeface="Arial" panose="020B0604020202020204" pitchFamily="34" charset="0"/>
              <a:buChar char="•"/>
            </a:pPr>
            <a:r>
              <a:rPr lang="en-AU" dirty="0"/>
              <a:t>Following suit and what to do if you can’t</a:t>
            </a:r>
          </a:p>
          <a:p>
            <a:pPr marL="285750" indent="-285750">
              <a:buFont typeface="Arial" panose="020B0604020202020204" pitchFamily="34" charset="0"/>
              <a:buChar char="•"/>
            </a:pPr>
            <a:r>
              <a:rPr lang="en-AU" dirty="0"/>
              <a:t>Trumps</a:t>
            </a:r>
          </a:p>
          <a:p>
            <a:pPr marL="285750" indent="-285750">
              <a:buFont typeface="Arial" panose="020B0604020202020204" pitchFamily="34" charset="0"/>
              <a:buChar char="•"/>
            </a:pPr>
            <a:r>
              <a:rPr lang="en-AU" dirty="0"/>
              <a:t>Opening lead options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Complexity: Low</a:t>
            </a:r>
          </a:p>
          <a:p>
            <a:pPr marL="285750" indent="-285750">
              <a:buFont typeface="Arial" panose="020B0604020202020204" pitchFamily="34" charset="0"/>
              <a:buChar char="•"/>
            </a:pPr>
            <a:r>
              <a:rPr lang="en-AU" dirty="0"/>
              <a:t>Importance: Medium</a:t>
            </a:r>
          </a:p>
        </p:txBody>
      </p:sp>
      <p:pic>
        <p:nvPicPr>
          <p:cNvPr id="5" name="Picture 4">
            <a:extLst>
              <a:ext uri="{FF2B5EF4-FFF2-40B4-BE49-F238E27FC236}">
                <a16:creationId xmlns:a16="http://schemas.microsoft.com/office/drawing/2014/main" id="{86470C30-2342-6DBC-B8F1-C954A4CA0690}"/>
              </a:ext>
            </a:extLst>
          </p:cNvPr>
          <p:cNvPicPr>
            <a:picLocks noChangeAspect="1"/>
          </p:cNvPicPr>
          <p:nvPr/>
        </p:nvPicPr>
        <p:blipFill>
          <a:blip r:embed="rId4"/>
          <a:stretch>
            <a:fillRect/>
          </a:stretch>
        </p:blipFill>
        <p:spPr>
          <a:xfrm>
            <a:off x="549511" y="1389504"/>
            <a:ext cx="4371215" cy="4371215"/>
          </a:xfrm>
          <a:prstGeom prst="rect">
            <a:avLst/>
          </a:prstGeom>
        </p:spPr>
      </p:pic>
    </p:spTree>
    <p:extLst>
      <p:ext uri="{BB962C8B-B14F-4D97-AF65-F5344CB8AC3E}">
        <p14:creationId xmlns:p14="http://schemas.microsoft.com/office/powerpoint/2010/main" val="129254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8700C9B4-5B9B-9551-1B16-9AF711F993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86BDC-3E4C-640A-0428-9E170212A9E3}"/>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wk5. Review:  A word about shape</a:t>
            </a:r>
          </a:p>
        </p:txBody>
      </p:sp>
      <p:pic>
        <p:nvPicPr>
          <p:cNvPr id="4" name="Picture 3">
            <a:extLst>
              <a:ext uri="{FF2B5EF4-FFF2-40B4-BE49-F238E27FC236}">
                <a16:creationId xmlns:a16="http://schemas.microsoft.com/office/drawing/2014/main" id="{EC026D7A-4721-A7C4-8528-59460019A9BF}"/>
              </a:ext>
            </a:extLst>
          </p:cNvPr>
          <p:cNvPicPr>
            <a:picLocks noChangeAspect="1"/>
          </p:cNvPicPr>
          <p:nvPr/>
        </p:nvPicPr>
        <p:blipFill>
          <a:blip r:embed="rId3"/>
          <a:stretch>
            <a:fillRect/>
          </a:stretch>
        </p:blipFill>
        <p:spPr>
          <a:xfrm>
            <a:off x="183427" y="1514237"/>
            <a:ext cx="449619" cy="3398815"/>
          </a:xfrm>
          <a:prstGeom prst="rect">
            <a:avLst/>
          </a:prstGeom>
        </p:spPr>
      </p:pic>
      <p:pic>
        <p:nvPicPr>
          <p:cNvPr id="3" name="Picture 2">
            <a:extLst>
              <a:ext uri="{FF2B5EF4-FFF2-40B4-BE49-F238E27FC236}">
                <a16:creationId xmlns:a16="http://schemas.microsoft.com/office/drawing/2014/main" id="{479D5AF0-6731-6A4B-8570-51F21E680779}"/>
              </a:ext>
            </a:extLst>
          </p:cNvPr>
          <p:cNvPicPr>
            <a:picLocks noChangeAspect="1"/>
          </p:cNvPicPr>
          <p:nvPr/>
        </p:nvPicPr>
        <p:blipFill>
          <a:blip r:embed="rId4"/>
          <a:stretch>
            <a:fillRect/>
          </a:stretch>
        </p:blipFill>
        <p:spPr>
          <a:xfrm>
            <a:off x="2999435" y="1612468"/>
            <a:ext cx="6193128" cy="4726892"/>
          </a:xfrm>
          <a:prstGeom prst="rect">
            <a:avLst/>
          </a:prstGeom>
        </p:spPr>
      </p:pic>
      <p:sp>
        <p:nvSpPr>
          <p:cNvPr id="5" name="TextBox 4">
            <a:extLst>
              <a:ext uri="{FF2B5EF4-FFF2-40B4-BE49-F238E27FC236}">
                <a16:creationId xmlns:a16="http://schemas.microsoft.com/office/drawing/2014/main" id="{BA67CA40-B636-3892-5D9C-D0FC2DEF96ED}"/>
              </a:ext>
            </a:extLst>
          </p:cNvPr>
          <p:cNvSpPr txBox="1"/>
          <p:nvPr/>
        </p:nvSpPr>
        <p:spPr>
          <a:xfrm>
            <a:off x="2815549" y="1144905"/>
            <a:ext cx="6560899" cy="369332"/>
          </a:xfrm>
          <a:prstGeom prst="rect">
            <a:avLst/>
          </a:prstGeom>
          <a:noFill/>
        </p:spPr>
        <p:txBody>
          <a:bodyPr wrap="none" rtlCol="0">
            <a:spAutoFit/>
          </a:bodyPr>
          <a:lstStyle/>
          <a:p>
            <a:r>
              <a:rPr lang="en-AU" dirty="0"/>
              <a:t>Which of these two hands is more likely to make game in something</a:t>
            </a:r>
          </a:p>
        </p:txBody>
      </p:sp>
    </p:spTree>
    <p:extLst>
      <p:ext uri="{BB962C8B-B14F-4D97-AF65-F5344CB8AC3E}">
        <p14:creationId xmlns:p14="http://schemas.microsoft.com/office/powerpoint/2010/main" val="6026627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A99B929B-7729-A428-C802-4196E862A9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521962-7754-E6C8-A0BC-EE5D800F2168}"/>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wk5. Review:  Not all bids …</a:t>
            </a:r>
          </a:p>
        </p:txBody>
      </p:sp>
      <p:sp>
        <p:nvSpPr>
          <p:cNvPr id="5" name="TextBox 4">
            <a:extLst>
              <a:ext uri="{FF2B5EF4-FFF2-40B4-BE49-F238E27FC236}">
                <a16:creationId xmlns:a16="http://schemas.microsoft.com/office/drawing/2014/main" id="{00420CA9-9503-8539-F3C9-4C53AEF65FAD}"/>
              </a:ext>
            </a:extLst>
          </p:cNvPr>
          <p:cNvSpPr txBox="1"/>
          <p:nvPr/>
        </p:nvSpPr>
        <p:spPr>
          <a:xfrm>
            <a:off x="0" y="6488668"/>
            <a:ext cx="1114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a:t>
            </a:r>
          </a:p>
        </p:txBody>
      </p:sp>
      <p:sp>
        <p:nvSpPr>
          <p:cNvPr id="8" name="TextBox 7">
            <a:extLst>
              <a:ext uri="{FF2B5EF4-FFF2-40B4-BE49-F238E27FC236}">
                <a16:creationId xmlns:a16="http://schemas.microsoft.com/office/drawing/2014/main" id="{EF991011-F567-03A3-F385-E65795629720}"/>
              </a:ext>
            </a:extLst>
          </p:cNvPr>
          <p:cNvSpPr txBox="1"/>
          <p:nvPr/>
        </p:nvSpPr>
        <p:spPr>
          <a:xfrm>
            <a:off x="1195754" y="769620"/>
            <a:ext cx="9995877" cy="646331"/>
          </a:xfrm>
          <a:prstGeom prst="rect">
            <a:avLst/>
          </a:prstGeom>
          <a:noFill/>
        </p:spPr>
        <p:txBody>
          <a:bodyPr wrap="square" rtlCol="0">
            <a:spAutoFit/>
          </a:bodyPr>
          <a:lstStyle/>
          <a:p>
            <a:pPr lvl="0">
              <a:defRPr/>
            </a:pPr>
            <a:r>
              <a:rPr lang="en-AU" dirty="0">
                <a:solidFill>
                  <a:prstClr val="black"/>
                </a:solidFill>
              </a:rPr>
              <a:t>What a </a:t>
            </a:r>
            <a:r>
              <a:rPr lang="en-AU" b="1" dirty="0">
                <a:solidFill>
                  <a:prstClr val="black"/>
                </a:solidFill>
              </a:rPr>
              <a:t>bid of a new suit </a:t>
            </a:r>
            <a:r>
              <a:rPr lang="en-AU" dirty="0">
                <a:solidFill>
                  <a:prstClr val="black"/>
                </a:solidFill>
              </a:rPr>
              <a:t>promises will often vary greatly depending on what your </a:t>
            </a:r>
            <a:r>
              <a:rPr lang="en-AU" b="1" dirty="0">
                <a:solidFill>
                  <a:prstClr val="black"/>
                </a:solidFill>
              </a:rPr>
              <a:t>role</a:t>
            </a:r>
            <a:r>
              <a:rPr lang="en-AU" dirty="0">
                <a:solidFill>
                  <a:prstClr val="black"/>
                </a:solidFill>
              </a:rPr>
              <a:t> is when you make the bid – review the following bids for each role:</a:t>
            </a:r>
          </a:p>
        </p:txBody>
      </p:sp>
      <p:graphicFrame>
        <p:nvGraphicFramePr>
          <p:cNvPr id="3" name="Table 2">
            <a:extLst>
              <a:ext uri="{FF2B5EF4-FFF2-40B4-BE49-F238E27FC236}">
                <a16:creationId xmlns:a16="http://schemas.microsoft.com/office/drawing/2014/main" id="{21106986-4B69-E6C4-3BBF-B07554983679}"/>
              </a:ext>
            </a:extLst>
          </p:cNvPr>
          <p:cNvGraphicFramePr>
            <a:graphicFrameLocks noGrp="1"/>
          </p:cNvGraphicFramePr>
          <p:nvPr>
            <p:extLst>
              <p:ext uri="{D42A27DB-BD31-4B8C-83A1-F6EECF244321}">
                <p14:modId xmlns:p14="http://schemas.microsoft.com/office/powerpoint/2010/main" val="252448900"/>
              </p:ext>
            </p:extLst>
          </p:nvPr>
        </p:nvGraphicFramePr>
        <p:xfrm>
          <a:off x="1285379" y="1631354"/>
          <a:ext cx="9813255" cy="3937000"/>
        </p:xfrm>
        <a:graphic>
          <a:graphicData uri="http://schemas.openxmlformats.org/drawingml/2006/table">
            <a:tbl>
              <a:tblPr firstRow="1" bandRow="1">
                <a:tableStyleId>{5C22544A-7EE6-4342-B048-85BDC9FD1C3A}</a:tableStyleId>
              </a:tblPr>
              <a:tblGrid>
                <a:gridCol w="772992">
                  <a:extLst>
                    <a:ext uri="{9D8B030D-6E8A-4147-A177-3AD203B41FA5}">
                      <a16:colId xmlns:a16="http://schemas.microsoft.com/office/drawing/2014/main" val="925002381"/>
                    </a:ext>
                  </a:extLst>
                </a:gridCol>
                <a:gridCol w="2261587">
                  <a:extLst>
                    <a:ext uri="{9D8B030D-6E8A-4147-A177-3AD203B41FA5}">
                      <a16:colId xmlns:a16="http://schemas.microsoft.com/office/drawing/2014/main" val="4197817890"/>
                    </a:ext>
                  </a:extLst>
                </a:gridCol>
                <a:gridCol w="2316366">
                  <a:extLst>
                    <a:ext uri="{9D8B030D-6E8A-4147-A177-3AD203B41FA5}">
                      <a16:colId xmlns:a16="http://schemas.microsoft.com/office/drawing/2014/main" val="3070384199"/>
                    </a:ext>
                  </a:extLst>
                </a:gridCol>
                <a:gridCol w="2231155">
                  <a:extLst>
                    <a:ext uri="{9D8B030D-6E8A-4147-A177-3AD203B41FA5}">
                      <a16:colId xmlns:a16="http://schemas.microsoft.com/office/drawing/2014/main" val="2762096754"/>
                    </a:ext>
                  </a:extLst>
                </a:gridCol>
                <a:gridCol w="2231155">
                  <a:extLst>
                    <a:ext uri="{9D8B030D-6E8A-4147-A177-3AD203B41FA5}">
                      <a16:colId xmlns:a16="http://schemas.microsoft.com/office/drawing/2014/main" val="2004494227"/>
                    </a:ext>
                  </a:extLst>
                </a:gridCol>
              </a:tblGrid>
              <a:tr h="370840">
                <a:tc>
                  <a:txBody>
                    <a:bodyPr/>
                    <a:lstStyle/>
                    <a:p>
                      <a:r>
                        <a:rPr lang="en-AU" dirty="0"/>
                        <a:t>Bid</a:t>
                      </a:r>
                    </a:p>
                  </a:txBody>
                  <a:tcPr/>
                </a:tc>
                <a:tc>
                  <a:txBody>
                    <a:bodyPr/>
                    <a:lstStyle/>
                    <a:p>
                      <a:r>
                        <a:rPr lang="en-AU" dirty="0"/>
                        <a:t>By Opener</a:t>
                      </a:r>
                    </a:p>
                  </a:txBody>
                  <a:tcPr/>
                </a:tc>
                <a:tc>
                  <a:txBody>
                    <a:bodyPr/>
                    <a:lstStyle/>
                    <a:p>
                      <a:r>
                        <a:rPr lang="en-AU" dirty="0"/>
                        <a:t>By Responder</a:t>
                      </a:r>
                    </a:p>
                  </a:txBody>
                  <a:tcPr/>
                </a:tc>
                <a:tc>
                  <a:txBody>
                    <a:bodyPr/>
                    <a:lstStyle/>
                    <a:p>
                      <a:r>
                        <a:rPr lang="en-AU" dirty="0"/>
                        <a:t>By Overcaller</a:t>
                      </a:r>
                    </a:p>
                  </a:txBody>
                  <a:tcPr/>
                </a:tc>
                <a:tc>
                  <a:txBody>
                    <a:bodyPr/>
                    <a:lstStyle/>
                    <a:p>
                      <a:r>
                        <a:rPr lang="en-AU" dirty="0"/>
                        <a:t>By Advancer</a:t>
                      </a:r>
                    </a:p>
                  </a:txBody>
                  <a:tcPr/>
                </a:tc>
                <a:extLst>
                  <a:ext uri="{0D108BD9-81ED-4DB2-BD59-A6C34878D82A}">
                    <a16:rowId xmlns:a16="http://schemas.microsoft.com/office/drawing/2014/main" val="3903152766"/>
                  </a:ext>
                </a:extLst>
              </a:tr>
              <a:tr h="370840">
                <a:tc>
                  <a:txBody>
                    <a:bodyPr/>
                    <a:lstStyle/>
                    <a:p>
                      <a:r>
                        <a:rPr lang="en-AU" sz="2400" dirty="0"/>
                        <a:t>1</a:t>
                      </a:r>
                      <a:r>
                        <a:rPr lang="en-AU" sz="2400" dirty="0">
                          <a:latin typeface="+mn-lt"/>
                          <a:cs typeface="Arial" panose="020B0604020202020204" pitchFamily="34" charset="0"/>
                        </a:rPr>
                        <a:t>♣</a:t>
                      </a:r>
                      <a:endParaRPr lang="en-AU" sz="2400" dirty="0"/>
                    </a:p>
                  </a:txBody>
                  <a:tcPr/>
                </a:tc>
                <a:tc>
                  <a:txBody>
                    <a:bodyPr/>
                    <a:lstStyle/>
                    <a:p>
                      <a:r>
                        <a:rPr lang="en-AU" dirty="0"/>
                        <a:t> </a:t>
                      </a:r>
                    </a:p>
                    <a:p>
                      <a:endParaRPr lang="en-AU" dirty="0"/>
                    </a:p>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206370291"/>
                  </a:ext>
                </a:extLst>
              </a:tr>
              <a:tr h="370840">
                <a:tc>
                  <a:txBody>
                    <a:bodyPr/>
                    <a:lstStyle/>
                    <a:p>
                      <a:r>
                        <a:rPr lang="en-AU" sz="2400" dirty="0"/>
                        <a:t>1</a:t>
                      </a:r>
                      <a:r>
                        <a:rPr lang="en-AU" sz="2400" dirty="0">
                          <a:solidFill>
                            <a:srgbClr val="FF0000"/>
                          </a:solidFill>
                          <a:latin typeface="+mn-lt"/>
                          <a:cs typeface="Arial" panose="020B0604020202020204" pitchFamily="34" charset="0"/>
                        </a:rPr>
                        <a:t>♦</a:t>
                      </a:r>
                      <a:endParaRPr lang="en-AU" sz="2400" dirty="0"/>
                    </a:p>
                  </a:txBody>
                  <a:tcPr/>
                </a:tc>
                <a:tc>
                  <a:txBody>
                    <a:bodyPr/>
                    <a:lstStyle/>
                    <a:p>
                      <a:endParaRPr lang="en-AU" dirty="0"/>
                    </a:p>
                    <a:p>
                      <a:endParaRPr lang="en-AU" dirty="0"/>
                    </a:p>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694216357"/>
                  </a:ext>
                </a:extLst>
              </a:tr>
              <a:tr h="370840">
                <a:tc>
                  <a:txBody>
                    <a:bodyPr/>
                    <a:lstStyle/>
                    <a:p>
                      <a:r>
                        <a:rPr lang="en-AU" sz="2400" dirty="0"/>
                        <a:t>1 </a:t>
                      </a:r>
                      <a:r>
                        <a:rPr lang="en-AU" sz="2400" dirty="0">
                          <a:solidFill>
                            <a:srgbClr val="FF0000"/>
                          </a:solidFill>
                          <a:latin typeface="+mn-lt"/>
                          <a:cs typeface="Arial" panose="020B0604020202020204" pitchFamily="34" charset="0"/>
                        </a:rPr>
                        <a:t>♥</a:t>
                      </a:r>
                      <a:endParaRPr lang="en-AU" sz="2400" dirty="0"/>
                    </a:p>
                  </a:txBody>
                  <a:tcPr/>
                </a:tc>
                <a:tc>
                  <a:txBody>
                    <a:bodyPr/>
                    <a:lstStyle/>
                    <a:p>
                      <a:endParaRPr lang="en-AU" dirty="0"/>
                    </a:p>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862442200"/>
                  </a:ext>
                </a:extLst>
              </a:tr>
              <a:tr h="370840">
                <a:tc>
                  <a:txBody>
                    <a:bodyPr/>
                    <a:lstStyle/>
                    <a:p>
                      <a:r>
                        <a:rPr lang="en-AU" sz="2400" dirty="0"/>
                        <a:t>1 </a:t>
                      </a:r>
                      <a:r>
                        <a:rPr lang="en-AU" sz="2400" dirty="0">
                          <a:latin typeface="+mn-lt"/>
                          <a:cs typeface="Arial" panose="020B0604020202020204" pitchFamily="34" charset="0"/>
                        </a:rPr>
                        <a:t>♠</a:t>
                      </a:r>
                      <a:endParaRPr lang="en-AU" sz="2400" dirty="0"/>
                    </a:p>
                  </a:txBody>
                  <a:tcPr/>
                </a:tc>
                <a:tc>
                  <a:txBody>
                    <a:bodyPr/>
                    <a:lstStyle/>
                    <a:p>
                      <a:endParaRPr lang="en-AU" dirty="0"/>
                    </a:p>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404597243"/>
                  </a:ext>
                </a:extLst>
              </a:tr>
              <a:tr h="370840">
                <a:tc>
                  <a:txBody>
                    <a:bodyPr/>
                    <a:lstStyle/>
                    <a:p>
                      <a:r>
                        <a:rPr lang="en-AU" sz="2400" dirty="0"/>
                        <a:t>1 NT</a:t>
                      </a:r>
                    </a:p>
                  </a:txBody>
                  <a:tcPr/>
                </a:tc>
                <a:tc>
                  <a:txBody>
                    <a:bodyPr/>
                    <a:lstStyle/>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760105953"/>
                  </a:ext>
                </a:extLst>
              </a:tr>
            </a:tbl>
          </a:graphicData>
        </a:graphic>
      </p:graphicFrame>
    </p:spTree>
    <p:extLst>
      <p:ext uri="{BB962C8B-B14F-4D97-AF65-F5344CB8AC3E}">
        <p14:creationId xmlns:p14="http://schemas.microsoft.com/office/powerpoint/2010/main" val="42619343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DFD1212-D8EC-B9C5-D5CF-076B62D8DB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5C5A6F-40AC-D30E-022B-0D3423651A9A}"/>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wk5. Review:  … are made equal</a:t>
            </a:r>
          </a:p>
        </p:txBody>
      </p:sp>
      <p:sp>
        <p:nvSpPr>
          <p:cNvPr id="5" name="TextBox 4">
            <a:extLst>
              <a:ext uri="{FF2B5EF4-FFF2-40B4-BE49-F238E27FC236}">
                <a16:creationId xmlns:a16="http://schemas.microsoft.com/office/drawing/2014/main" id="{E815CB6E-D1A3-BA6B-1923-A1DF207F7065}"/>
              </a:ext>
            </a:extLst>
          </p:cNvPr>
          <p:cNvSpPr txBox="1"/>
          <p:nvPr/>
        </p:nvSpPr>
        <p:spPr>
          <a:xfrm>
            <a:off x="0" y="6488668"/>
            <a:ext cx="1114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a:t>
            </a:r>
          </a:p>
        </p:txBody>
      </p:sp>
      <p:sp>
        <p:nvSpPr>
          <p:cNvPr id="8" name="TextBox 7">
            <a:extLst>
              <a:ext uri="{FF2B5EF4-FFF2-40B4-BE49-F238E27FC236}">
                <a16:creationId xmlns:a16="http://schemas.microsoft.com/office/drawing/2014/main" id="{FFCE138F-33B4-7545-9CB7-829FC16D3137}"/>
              </a:ext>
            </a:extLst>
          </p:cNvPr>
          <p:cNvSpPr txBox="1"/>
          <p:nvPr/>
        </p:nvSpPr>
        <p:spPr>
          <a:xfrm>
            <a:off x="1195754" y="769620"/>
            <a:ext cx="9995877"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What a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bid of a new suit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promises will often vary greatly depending on what your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role</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is when you make the bid – review the following bids for each role:</a:t>
            </a:r>
          </a:p>
        </p:txBody>
      </p:sp>
      <p:graphicFrame>
        <p:nvGraphicFramePr>
          <p:cNvPr id="3" name="Table 2">
            <a:extLst>
              <a:ext uri="{FF2B5EF4-FFF2-40B4-BE49-F238E27FC236}">
                <a16:creationId xmlns:a16="http://schemas.microsoft.com/office/drawing/2014/main" id="{095C825A-5B18-BAC4-941A-8F5218CAE8A7}"/>
              </a:ext>
            </a:extLst>
          </p:cNvPr>
          <p:cNvGraphicFramePr>
            <a:graphicFrameLocks noGrp="1"/>
          </p:cNvGraphicFramePr>
          <p:nvPr>
            <p:extLst>
              <p:ext uri="{D42A27DB-BD31-4B8C-83A1-F6EECF244321}">
                <p14:modId xmlns:p14="http://schemas.microsoft.com/office/powerpoint/2010/main" val="2890609679"/>
              </p:ext>
            </p:extLst>
          </p:nvPr>
        </p:nvGraphicFramePr>
        <p:xfrm>
          <a:off x="1285380" y="1631354"/>
          <a:ext cx="9906249" cy="4119880"/>
        </p:xfrm>
        <a:graphic>
          <a:graphicData uri="http://schemas.openxmlformats.org/drawingml/2006/table">
            <a:tbl>
              <a:tblPr firstRow="1" bandRow="1">
                <a:tableStyleId>{5C22544A-7EE6-4342-B048-85BDC9FD1C3A}</a:tableStyleId>
              </a:tblPr>
              <a:tblGrid>
                <a:gridCol w="780317">
                  <a:extLst>
                    <a:ext uri="{9D8B030D-6E8A-4147-A177-3AD203B41FA5}">
                      <a16:colId xmlns:a16="http://schemas.microsoft.com/office/drawing/2014/main" val="925002381"/>
                    </a:ext>
                  </a:extLst>
                </a:gridCol>
                <a:gridCol w="2283019">
                  <a:extLst>
                    <a:ext uri="{9D8B030D-6E8A-4147-A177-3AD203B41FA5}">
                      <a16:colId xmlns:a16="http://schemas.microsoft.com/office/drawing/2014/main" val="4197817890"/>
                    </a:ext>
                  </a:extLst>
                </a:gridCol>
                <a:gridCol w="2338317">
                  <a:extLst>
                    <a:ext uri="{9D8B030D-6E8A-4147-A177-3AD203B41FA5}">
                      <a16:colId xmlns:a16="http://schemas.microsoft.com/office/drawing/2014/main" val="3070384199"/>
                    </a:ext>
                  </a:extLst>
                </a:gridCol>
                <a:gridCol w="2252298">
                  <a:extLst>
                    <a:ext uri="{9D8B030D-6E8A-4147-A177-3AD203B41FA5}">
                      <a16:colId xmlns:a16="http://schemas.microsoft.com/office/drawing/2014/main" val="2762096754"/>
                    </a:ext>
                  </a:extLst>
                </a:gridCol>
                <a:gridCol w="2252298">
                  <a:extLst>
                    <a:ext uri="{9D8B030D-6E8A-4147-A177-3AD203B41FA5}">
                      <a16:colId xmlns:a16="http://schemas.microsoft.com/office/drawing/2014/main" val="3666860205"/>
                    </a:ext>
                  </a:extLst>
                </a:gridCol>
              </a:tblGrid>
              <a:tr h="370840">
                <a:tc>
                  <a:txBody>
                    <a:bodyPr/>
                    <a:lstStyle/>
                    <a:p>
                      <a:r>
                        <a:rPr lang="en-AU" dirty="0"/>
                        <a:t>Bid</a:t>
                      </a:r>
                    </a:p>
                  </a:txBody>
                  <a:tcPr/>
                </a:tc>
                <a:tc>
                  <a:txBody>
                    <a:bodyPr/>
                    <a:lstStyle/>
                    <a:p>
                      <a:r>
                        <a:rPr lang="en-AU" dirty="0"/>
                        <a:t>By Opener</a:t>
                      </a:r>
                    </a:p>
                  </a:txBody>
                  <a:tcPr/>
                </a:tc>
                <a:tc>
                  <a:txBody>
                    <a:bodyPr/>
                    <a:lstStyle/>
                    <a:p>
                      <a:r>
                        <a:rPr lang="en-AU" dirty="0"/>
                        <a:t>By Responder</a:t>
                      </a:r>
                    </a:p>
                  </a:txBody>
                  <a:tcPr/>
                </a:tc>
                <a:tc>
                  <a:txBody>
                    <a:bodyPr/>
                    <a:lstStyle/>
                    <a:p>
                      <a:r>
                        <a:rPr lang="en-AU" dirty="0"/>
                        <a:t>By Overcaller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By Advancer</a:t>
                      </a:r>
                    </a:p>
                  </a:txBody>
                  <a:tcPr/>
                </a:tc>
                <a:extLst>
                  <a:ext uri="{0D108BD9-81ED-4DB2-BD59-A6C34878D82A}">
                    <a16:rowId xmlns:a16="http://schemas.microsoft.com/office/drawing/2014/main" val="3903152766"/>
                  </a:ext>
                </a:extLst>
              </a:tr>
              <a:tr h="370840">
                <a:tc>
                  <a:txBody>
                    <a:bodyPr/>
                    <a:lstStyle/>
                    <a:p>
                      <a:r>
                        <a:rPr lang="en-AU" sz="2400" dirty="0"/>
                        <a:t>1</a:t>
                      </a:r>
                      <a:r>
                        <a:rPr lang="en-AU" sz="2400" dirty="0">
                          <a:latin typeface="+mn-lt"/>
                          <a:cs typeface="Arial" panose="020B0604020202020204" pitchFamily="34" charset="0"/>
                        </a:rPr>
                        <a:t>♣</a:t>
                      </a:r>
                      <a:endParaRPr lang="en-AU" sz="2400" dirty="0"/>
                    </a:p>
                  </a:txBody>
                  <a:tcPr/>
                </a:tc>
                <a:tc>
                  <a:txBody>
                    <a:bodyPr/>
                    <a:lstStyle/>
                    <a:p>
                      <a:r>
                        <a:rPr lang="en-AU" dirty="0"/>
                        <a:t>12+ HCP</a:t>
                      </a:r>
                    </a:p>
                    <a:p>
                      <a:r>
                        <a:rPr lang="en-AU" dirty="0"/>
                        <a:t>3+ </a:t>
                      </a:r>
                      <a:r>
                        <a:rPr lang="en-AU" sz="1800" dirty="0">
                          <a:latin typeface="+mn-lt"/>
                          <a:cs typeface="Arial" panose="020B0604020202020204" pitchFamily="34" charset="0"/>
                        </a:rPr>
                        <a:t>♣</a:t>
                      </a:r>
                    </a:p>
                    <a:p>
                      <a:r>
                        <a:rPr lang="en-AU" sz="1800" dirty="0">
                          <a:latin typeface="+mn-lt"/>
                          <a:cs typeface="Arial" panose="020B0604020202020204" pitchFamily="34" charset="0"/>
                        </a:rPr>
                        <a:t>(probably no </a:t>
                      </a:r>
                      <a:r>
                        <a:rPr lang="en-AU" sz="1800" b="1" dirty="0">
                          <a:latin typeface="+mn-lt"/>
                          <a:cs typeface="Arial" panose="020B0604020202020204" pitchFamily="34" charset="0"/>
                        </a:rPr>
                        <a:t>5</a:t>
                      </a:r>
                      <a:r>
                        <a:rPr lang="en-AU" sz="1800" dirty="0">
                          <a:latin typeface="+mn-lt"/>
                          <a:cs typeface="Arial" panose="020B0604020202020204" pitchFamily="34" charset="0"/>
                        </a:rPr>
                        <a:t>+ M)</a:t>
                      </a:r>
                      <a:endParaRPr lang="en-AU" dirty="0"/>
                    </a:p>
                  </a:txBody>
                  <a:tcPr/>
                </a:tc>
                <a:tc>
                  <a:txBody>
                    <a:bodyPr/>
                    <a:lstStyle/>
                    <a:p>
                      <a:r>
                        <a:rPr lang="en-AU" dirty="0">
                          <a:sym typeface="Wingdings" panose="05000000000000000000" pitchFamily="2" charset="2"/>
                        </a:rPr>
                        <a:t></a:t>
                      </a:r>
                      <a:endParaRPr lang="en-AU" dirty="0"/>
                    </a:p>
                  </a:txBody>
                  <a:tcPr/>
                </a:tc>
                <a:tc>
                  <a:txBody>
                    <a:bodyPr/>
                    <a:lstStyle/>
                    <a:p>
                      <a:r>
                        <a:rPr lang="en-AU" dirty="0">
                          <a:sym typeface="Wingdings" panose="05000000000000000000" pitchFamily="2" charset="2"/>
                        </a:rPr>
                        <a:t></a:t>
                      </a:r>
                      <a:endParaRPr lang="en-AU" dirty="0"/>
                    </a:p>
                  </a:txBody>
                  <a:tcPr/>
                </a:tc>
                <a:tc>
                  <a:txBody>
                    <a:bodyPr/>
                    <a:lstStyle/>
                    <a:p>
                      <a:endParaRPr lang="en-AU" dirty="0"/>
                    </a:p>
                  </a:txBody>
                  <a:tcPr/>
                </a:tc>
                <a:extLst>
                  <a:ext uri="{0D108BD9-81ED-4DB2-BD59-A6C34878D82A}">
                    <a16:rowId xmlns:a16="http://schemas.microsoft.com/office/drawing/2014/main" val="1206370291"/>
                  </a:ext>
                </a:extLst>
              </a:tr>
              <a:tr h="370840">
                <a:tc>
                  <a:txBody>
                    <a:bodyPr/>
                    <a:lstStyle/>
                    <a:p>
                      <a:r>
                        <a:rPr lang="en-AU" sz="2400" dirty="0"/>
                        <a:t>1</a:t>
                      </a:r>
                      <a:r>
                        <a:rPr lang="en-AU" sz="2400" dirty="0">
                          <a:solidFill>
                            <a:srgbClr val="FF0000"/>
                          </a:solidFill>
                          <a:latin typeface="+mn-lt"/>
                          <a:cs typeface="Arial" panose="020B0604020202020204" pitchFamily="34" charset="0"/>
                        </a:rPr>
                        <a:t>♦</a:t>
                      </a:r>
                      <a:endParaRPr lang="en-AU" sz="2400" dirty="0"/>
                    </a:p>
                  </a:txBody>
                  <a:tcPr/>
                </a:tc>
                <a:tc>
                  <a:txBody>
                    <a:bodyPr/>
                    <a:lstStyle/>
                    <a:p>
                      <a:r>
                        <a:rPr lang="en-AU" dirty="0"/>
                        <a:t>12+ HCP</a:t>
                      </a:r>
                    </a:p>
                    <a:p>
                      <a:r>
                        <a:rPr lang="en-AU" dirty="0"/>
                        <a:t>3+ </a:t>
                      </a:r>
                      <a:r>
                        <a:rPr lang="en-AU" sz="1800" dirty="0">
                          <a:solidFill>
                            <a:srgbClr val="FF0000"/>
                          </a:solidFill>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latin typeface="+mn-lt"/>
                          <a:cs typeface="Arial" panose="020B0604020202020204" pitchFamily="34" charset="0"/>
                        </a:rPr>
                        <a:t>(probably no </a:t>
                      </a:r>
                      <a:r>
                        <a:rPr lang="en-AU" sz="1800" b="1" dirty="0">
                          <a:latin typeface="+mn-lt"/>
                          <a:cs typeface="Arial" panose="020B0604020202020204" pitchFamily="34" charset="0"/>
                        </a:rPr>
                        <a:t>5</a:t>
                      </a:r>
                      <a:r>
                        <a:rPr lang="en-AU" sz="1800" dirty="0">
                          <a:latin typeface="+mn-lt"/>
                          <a:cs typeface="Arial" panose="020B0604020202020204" pitchFamily="34" charset="0"/>
                        </a:rPr>
                        <a:t>+ M)</a:t>
                      </a:r>
                      <a:endParaRPr lang="en-AU" dirty="0"/>
                    </a:p>
                  </a:txBody>
                  <a:tcPr/>
                </a:tc>
                <a:tc>
                  <a:txBody>
                    <a:bodyPr/>
                    <a:lstStyle/>
                    <a:p>
                      <a:r>
                        <a:rPr lang="en-AU" dirty="0"/>
                        <a:t>6+ HCP</a:t>
                      </a:r>
                    </a:p>
                    <a:p>
                      <a:r>
                        <a:rPr lang="en-AU" dirty="0"/>
                        <a:t>4+ </a:t>
                      </a:r>
                      <a:r>
                        <a:rPr lang="en-AU" sz="1800" dirty="0">
                          <a:solidFill>
                            <a:srgbClr val="FF0000"/>
                          </a:solidFill>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latin typeface="+mn-lt"/>
                          <a:cs typeface="Arial" panose="020B0604020202020204" pitchFamily="34" charset="0"/>
                        </a:rPr>
                        <a:t>(probably no </a:t>
                      </a:r>
                      <a:r>
                        <a:rPr lang="en-AU" sz="1800" b="1" dirty="0">
                          <a:latin typeface="+mn-lt"/>
                          <a:cs typeface="Arial" panose="020B0604020202020204" pitchFamily="34" charset="0"/>
                        </a:rPr>
                        <a:t>4</a:t>
                      </a:r>
                      <a:r>
                        <a:rPr lang="en-AU" sz="1800" dirty="0">
                          <a:latin typeface="+mn-lt"/>
                          <a:cs typeface="Arial" panose="020B0604020202020204" pitchFamily="34" charset="0"/>
                        </a:rPr>
                        <a:t>+ M)</a:t>
                      </a:r>
                      <a:endParaRPr lang="en-AU" dirty="0"/>
                    </a:p>
                  </a:txBody>
                  <a:tcPr/>
                </a:tc>
                <a:tc>
                  <a:txBody>
                    <a:bodyPr/>
                    <a:lstStyle/>
                    <a:p>
                      <a:r>
                        <a:rPr lang="en-AU" dirty="0"/>
                        <a:t>12+ HCP*</a:t>
                      </a:r>
                    </a:p>
                    <a:p>
                      <a:r>
                        <a:rPr lang="en-AU" dirty="0"/>
                        <a:t>5+ </a:t>
                      </a:r>
                      <a:r>
                        <a:rPr lang="en-AU" sz="1800" dirty="0">
                          <a:solidFill>
                            <a:srgbClr val="FF0000"/>
                          </a:solidFill>
                          <a:latin typeface="+mn-lt"/>
                          <a:cs typeface="Arial" panose="020B0604020202020204" pitchFamily="34" charset="0"/>
                        </a:rPr>
                        <a:t>♦</a:t>
                      </a:r>
                    </a:p>
                    <a:p>
                      <a:endParaRPr lang="en-AU" dirty="0"/>
                    </a:p>
                  </a:txBody>
                  <a:tcPr/>
                </a:tc>
                <a:tc>
                  <a:txBody>
                    <a:bodyPr/>
                    <a:lstStyle/>
                    <a:p>
                      <a:endParaRPr lang="en-AU" dirty="0"/>
                    </a:p>
                  </a:txBody>
                  <a:tcPr/>
                </a:tc>
                <a:extLst>
                  <a:ext uri="{0D108BD9-81ED-4DB2-BD59-A6C34878D82A}">
                    <a16:rowId xmlns:a16="http://schemas.microsoft.com/office/drawing/2014/main" val="3694216357"/>
                  </a:ext>
                </a:extLst>
              </a:tr>
              <a:tr h="370840">
                <a:tc>
                  <a:txBody>
                    <a:bodyPr/>
                    <a:lstStyle/>
                    <a:p>
                      <a:r>
                        <a:rPr lang="en-AU" sz="2400" dirty="0"/>
                        <a:t>1 </a:t>
                      </a:r>
                      <a:r>
                        <a:rPr lang="en-AU" sz="2400" dirty="0">
                          <a:solidFill>
                            <a:srgbClr val="FF0000"/>
                          </a:solidFill>
                          <a:latin typeface="+mn-lt"/>
                          <a:cs typeface="Arial" panose="020B0604020202020204" pitchFamily="34" charset="0"/>
                        </a:rPr>
                        <a:t>♥</a:t>
                      </a:r>
                      <a:endParaRPr lang="en-AU" sz="2400" dirty="0"/>
                    </a:p>
                  </a:txBody>
                  <a:tcPr/>
                </a:tc>
                <a:tc>
                  <a:txBody>
                    <a:bodyPr/>
                    <a:lstStyle/>
                    <a:p>
                      <a:r>
                        <a:rPr lang="en-AU" dirty="0"/>
                        <a:t>12+ HCP</a:t>
                      </a:r>
                    </a:p>
                    <a:p>
                      <a:r>
                        <a:rPr lang="en-AU" dirty="0"/>
                        <a:t>5+ </a:t>
                      </a:r>
                      <a:r>
                        <a:rPr lang="en-AU" sz="1800" dirty="0">
                          <a:solidFill>
                            <a:srgbClr val="FF0000"/>
                          </a:solidFill>
                          <a:latin typeface="+mn-lt"/>
                          <a:cs typeface="Arial" panose="020B0604020202020204" pitchFamily="34" charset="0"/>
                        </a:rPr>
                        <a:t>♥</a:t>
                      </a:r>
                      <a:endParaRPr lang="en-AU" dirty="0"/>
                    </a:p>
                  </a:txBody>
                  <a:tcPr/>
                </a:tc>
                <a:tc>
                  <a:txBody>
                    <a:bodyPr/>
                    <a:lstStyle/>
                    <a:p>
                      <a:r>
                        <a:rPr lang="en-AU" dirty="0"/>
                        <a:t>6+ HCP</a:t>
                      </a:r>
                    </a:p>
                    <a:p>
                      <a:r>
                        <a:rPr lang="en-AU" dirty="0"/>
                        <a:t>4+ </a:t>
                      </a:r>
                      <a:r>
                        <a:rPr lang="en-AU" sz="1800" dirty="0">
                          <a:solidFill>
                            <a:srgbClr val="FF0000"/>
                          </a:solidFill>
                          <a:latin typeface="+mn-lt"/>
                          <a:cs typeface="Arial" panose="020B0604020202020204" pitchFamily="34" charset="0"/>
                        </a:rPr>
                        <a:t>♥</a:t>
                      </a:r>
                      <a:endParaRPr lang="en-AU" dirty="0"/>
                    </a:p>
                  </a:txBody>
                  <a:tcPr/>
                </a:tc>
                <a:tc>
                  <a:txBody>
                    <a:bodyPr/>
                    <a:lstStyle/>
                    <a:p>
                      <a:r>
                        <a:rPr lang="en-AU" dirty="0"/>
                        <a:t>12+ HCP*</a:t>
                      </a:r>
                    </a:p>
                    <a:p>
                      <a:r>
                        <a:rPr lang="en-AU" dirty="0"/>
                        <a:t>5+ </a:t>
                      </a:r>
                      <a:r>
                        <a:rPr lang="en-AU" sz="1800" dirty="0">
                          <a:solidFill>
                            <a:srgbClr val="FF0000"/>
                          </a:solidFill>
                          <a:latin typeface="+mn-lt"/>
                          <a:cs typeface="Arial" panose="020B0604020202020204" pitchFamily="34" charset="0"/>
                        </a:rPr>
                        <a:t>♥</a:t>
                      </a:r>
                      <a:endParaRPr lang="en-AU" dirty="0"/>
                    </a:p>
                  </a:txBody>
                  <a:tcPr/>
                </a:tc>
                <a:tc>
                  <a:txBody>
                    <a:bodyPr/>
                    <a:lstStyle/>
                    <a:p>
                      <a:r>
                        <a:rPr lang="en-AU" dirty="0"/>
                        <a:t>See responder</a:t>
                      </a:r>
                    </a:p>
                  </a:txBody>
                  <a:tcPr/>
                </a:tc>
                <a:extLst>
                  <a:ext uri="{0D108BD9-81ED-4DB2-BD59-A6C34878D82A}">
                    <a16:rowId xmlns:a16="http://schemas.microsoft.com/office/drawing/2014/main" val="3862442200"/>
                  </a:ext>
                </a:extLst>
              </a:tr>
              <a:tr h="370840">
                <a:tc>
                  <a:txBody>
                    <a:bodyPr/>
                    <a:lstStyle/>
                    <a:p>
                      <a:r>
                        <a:rPr lang="en-AU" sz="2400" dirty="0"/>
                        <a:t>1 </a:t>
                      </a:r>
                      <a:r>
                        <a:rPr lang="en-AU" sz="2400" dirty="0">
                          <a:latin typeface="+mn-lt"/>
                          <a:cs typeface="Arial" panose="020B0604020202020204" pitchFamily="34" charset="0"/>
                        </a:rPr>
                        <a:t>♠</a:t>
                      </a:r>
                      <a:endParaRPr lang="en-AU" sz="2400" dirty="0"/>
                    </a:p>
                  </a:txBody>
                  <a:tcPr/>
                </a:tc>
                <a:tc>
                  <a:txBody>
                    <a:bodyPr/>
                    <a:lstStyle/>
                    <a:p>
                      <a:r>
                        <a:rPr lang="en-AU" dirty="0"/>
                        <a:t>12+ HCP</a:t>
                      </a:r>
                    </a:p>
                    <a:p>
                      <a:r>
                        <a:rPr lang="en-AU" dirty="0"/>
                        <a:t>5+ </a:t>
                      </a:r>
                      <a:r>
                        <a:rPr lang="en-AU" sz="1800" dirty="0">
                          <a:latin typeface="+mn-lt"/>
                          <a:cs typeface="Arial" panose="020B0604020202020204" pitchFamily="34" charset="0"/>
                        </a:rPr>
                        <a:t>♠</a:t>
                      </a:r>
                      <a:endParaRPr lang="en-AU" dirty="0"/>
                    </a:p>
                  </a:txBody>
                  <a:tcPr/>
                </a:tc>
                <a:tc>
                  <a:txBody>
                    <a:bodyPr/>
                    <a:lstStyle/>
                    <a:p>
                      <a:r>
                        <a:rPr lang="en-AU" dirty="0"/>
                        <a:t>6+ HCP</a:t>
                      </a:r>
                    </a:p>
                    <a:p>
                      <a:r>
                        <a:rPr lang="en-AU" dirty="0"/>
                        <a:t>4+ </a:t>
                      </a:r>
                      <a:r>
                        <a:rPr lang="en-AU" sz="1800" dirty="0">
                          <a:latin typeface="+mn-lt"/>
                          <a:cs typeface="Arial" panose="020B0604020202020204" pitchFamily="34" charset="0"/>
                        </a:rPr>
                        <a:t>♠</a:t>
                      </a:r>
                      <a:endParaRPr lang="en-AU" dirty="0"/>
                    </a:p>
                  </a:txBody>
                  <a:tcPr/>
                </a:tc>
                <a:tc>
                  <a:txBody>
                    <a:bodyPr/>
                    <a:lstStyle/>
                    <a:p>
                      <a:r>
                        <a:rPr lang="en-AU" dirty="0"/>
                        <a:t>12+ HCP*</a:t>
                      </a:r>
                    </a:p>
                    <a:p>
                      <a:r>
                        <a:rPr lang="en-AU" dirty="0"/>
                        <a:t>5+ </a:t>
                      </a:r>
                      <a:r>
                        <a:rPr lang="en-AU" sz="1800" dirty="0">
                          <a:latin typeface="+mn-lt"/>
                          <a:cs typeface="Arial" panose="020B0604020202020204" pitchFamily="34" charset="0"/>
                        </a:rPr>
                        <a:t>♠</a:t>
                      </a:r>
                      <a:endParaRPr lang="en-AU" dirty="0"/>
                    </a:p>
                  </a:txBody>
                  <a:tcPr/>
                </a:tc>
                <a:tc>
                  <a:txBody>
                    <a:bodyPr/>
                    <a:lstStyle/>
                    <a:p>
                      <a:r>
                        <a:rPr lang="en-AU" dirty="0"/>
                        <a:t>See responder</a:t>
                      </a:r>
                    </a:p>
                  </a:txBody>
                  <a:tcPr/>
                </a:tc>
                <a:extLst>
                  <a:ext uri="{0D108BD9-81ED-4DB2-BD59-A6C34878D82A}">
                    <a16:rowId xmlns:a16="http://schemas.microsoft.com/office/drawing/2014/main" val="3404597243"/>
                  </a:ext>
                </a:extLst>
              </a:tr>
              <a:tr h="370840">
                <a:tc>
                  <a:txBody>
                    <a:bodyPr/>
                    <a:lstStyle/>
                    <a:p>
                      <a:r>
                        <a:rPr lang="en-AU" sz="2400" dirty="0"/>
                        <a:t>1 NT</a:t>
                      </a:r>
                    </a:p>
                  </a:txBody>
                  <a:tcPr/>
                </a:tc>
                <a:tc>
                  <a:txBody>
                    <a:bodyPr/>
                    <a:lstStyle/>
                    <a:p>
                      <a:r>
                        <a:rPr lang="en-AU" dirty="0"/>
                        <a:t>15-17 HCP. Balanced</a:t>
                      </a:r>
                    </a:p>
                  </a:txBody>
                  <a:tcPr/>
                </a:tc>
                <a:tc>
                  <a:txBody>
                    <a:bodyPr/>
                    <a:lstStyle/>
                    <a:p>
                      <a:r>
                        <a:rPr lang="en-AU" dirty="0"/>
                        <a:t>6-10* HCP (probably no 4+ M)</a:t>
                      </a:r>
                    </a:p>
                  </a:txBody>
                  <a:tcPr/>
                </a:tc>
                <a:tc>
                  <a:txBody>
                    <a:bodyPr/>
                    <a:lstStyle/>
                    <a:p>
                      <a:r>
                        <a:rPr lang="en-AU" dirty="0"/>
                        <a:t>15-17 HCP. Balanced</a:t>
                      </a:r>
                    </a:p>
                  </a:txBody>
                  <a:tcPr/>
                </a:tc>
                <a:tc>
                  <a:txBody>
                    <a:bodyPr/>
                    <a:lstStyle/>
                    <a:p>
                      <a:r>
                        <a:rPr lang="en-AU" dirty="0"/>
                        <a:t>See responder</a:t>
                      </a:r>
                    </a:p>
                  </a:txBody>
                  <a:tcPr/>
                </a:tc>
                <a:extLst>
                  <a:ext uri="{0D108BD9-81ED-4DB2-BD59-A6C34878D82A}">
                    <a16:rowId xmlns:a16="http://schemas.microsoft.com/office/drawing/2014/main" val="2015795363"/>
                  </a:ext>
                </a:extLst>
              </a:tr>
            </a:tbl>
          </a:graphicData>
        </a:graphic>
      </p:graphicFrame>
    </p:spTree>
    <p:extLst>
      <p:ext uri="{BB962C8B-B14F-4D97-AF65-F5344CB8AC3E}">
        <p14:creationId xmlns:p14="http://schemas.microsoft.com/office/powerpoint/2010/main" val="818774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A5D2A8C9-599C-28D0-9E78-7984B5156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3C41C2-8D9E-CFD7-7E81-CA5166A1E64F}"/>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wk5. Review:  should I try for game?</a:t>
            </a:r>
          </a:p>
        </p:txBody>
      </p:sp>
      <p:pic>
        <p:nvPicPr>
          <p:cNvPr id="4" name="Picture 3">
            <a:extLst>
              <a:ext uri="{FF2B5EF4-FFF2-40B4-BE49-F238E27FC236}">
                <a16:creationId xmlns:a16="http://schemas.microsoft.com/office/drawing/2014/main" id="{4AE40885-FA60-C363-F5C2-7A4EBDD46B60}"/>
              </a:ext>
            </a:extLst>
          </p:cNvPr>
          <p:cNvPicPr>
            <a:picLocks noChangeAspect="1"/>
          </p:cNvPicPr>
          <p:nvPr/>
        </p:nvPicPr>
        <p:blipFill>
          <a:blip r:embed="rId3"/>
          <a:stretch>
            <a:fillRect/>
          </a:stretch>
        </p:blipFill>
        <p:spPr>
          <a:xfrm>
            <a:off x="11531758" y="1729592"/>
            <a:ext cx="449619" cy="3398815"/>
          </a:xfrm>
          <a:prstGeom prst="rect">
            <a:avLst/>
          </a:prstGeom>
        </p:spPr>
      </p:pic>
      <p:sp>
        <p:nvSpPr>
          <p:cNvPr id="3" name="TextBox 2">
            <a:extLst>
              <a:ext uri="{FF2B5EF4-FFF2-40B4-BE49-F238E27FC236}">
                <a16:creationId xmlns:a16="http://schemas.microsoft.com/office/drawing/2014/main" id="{9ED95CAD-B5B9-B040-2603-F5F381EA420B}"/>
              </a:ext>
            </a:extLst>
          </p:cNvPr>
          <p:cNvSpPr txBox="1"/>
          <p:nvPr/>
        </p:nvSpPr>
        <p:spPr>
          <a:xfrm>
            <a:off x="397126" y="979147"/>
            <a:ext cx="10963107"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Looking at 65,000 games played at the world bridge championships –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65% of contracts </a:t>
            </a: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were played at game or above…</a:t>
            </a:r>
            <a:endPar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F4BFFD-EF58-5C4A-033A-CA0A8C5CA41C}"/>
              </a:ext>
            </a:extLst>
          </p:cNvPr>
          <p:cNvSpPr txBox="1"/>
          <p:nvPr/>
        </p:nvSpPr>
        <p:spPr>
          <a:xfrm>
            <a:off x="0" y="6488668"/>
            <a:ext cx="27683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a:t>
            </a:r>
          </a:p>
        </p:txBody>
      </p:sp>
      <p:sp>
        <p:nvSpPr>
          <p:cNvPr id="17" name="TextBox 16">
            <a:extLst>
              <a:ext uri="{FF2B5EF4-FFF2-40B4-BE49-F238E27FC236}">
                <a16:creationId xmlns:a16="http://schemas.microsoft.com/office/drawing/2014/main" id="{89275C37-9224-E0D5-AA98-EF8D5A3F0E86}"/>
              </a:ext>
            </a:extLst>
          </p:cNvPr>
          <p:cNvSpPr txBox="1"/>
          <p:nvPr/>
        </p:nvSpPr>
        <p:spPr>
          <a:xfrm>
            <a:off x="1461784" y="5171144"/>
            <a:ext cx="8833789"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 looking at 240 games played at the clubhouse last Monday slightly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less than </a:t>
            </a:r>
            <a:r>
              <a:rPr lang="en-AU" b="1" dirty="0">
                <a:solidFill>
                  <a:prstClr val="black"/>
                </a:solidFill>
                <a:latin typeface="Calibri" panose="020F0502020204030204"/>
              </a:rPr>
              <a:t>3</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5% of contracts </a:t>
            </a: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were game or above.   It is common to either not find a fit or not find the points for game.</a:t>
            </a:r>
            <a:endPar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3CE11AD-70DF-D788-AAC8-F15C35979F8E}"/>
              </a:ext>
            </a:extLst>
          </p:cNvPr>
          <p:cNvPicPr>
            <a:picLocks noChangeAspect="1"/>
          </p:cNvPicPr>
          <p:nvPr/>
        </p:nvPicPr>
        <p:blipFill>
          <a:blip r:embed="rId4"/>
          <a:stretch>
            <a:fillRect/>
          </a:stretch>
        </p:blipFill>
        <p:spPr>
          <a:xfrm>
            <a:off x="5878680" y="1962360"/>
            <a:ext cx="5467690" cy="2814591"/>
          </a:xfrm>
          <a:prstGeom prst="rect">
            <a:avLst/>
          </a:prstGeom>
        </p:spPr>
      </p:pic>
      <p:pic>
        <p:nvPicPr>
          <p:cNvPr id="7" name="Picture 6">
            <a:extLst>
              <a:ext uri="{FF2B5EF4-FFF2-40B4-BE49-F238E27FC236}">
                <a16:creationId xmlns:a16="http://schemas.microsoft.com/office/drawing/2014/main" id="{7344F878-DB07-6F1D-B288-BCBD867DE5BF}"/>
              </a:ext>
            </a:extLst>
          </p:cNvPr>
          <p:cNvPicPr>
            <a:picLocks noChangeAspect="1"/>
          </p:cNvPicPr>
          <p:nvPr/>
        </p:nvPicPr>
        <p:blipFill>
          <a:blip r:embed="rId5"/>
          <a:stretch>
            <a:fillRect/>
          </a:stretch>
        </p:blipFill>
        <p:spPr>
          <a:xfrm>
            <a:off x="210623" y="1962360"/>
            <a:ext cx="5482669" cy="2814591"/>
          </a:xfrm>
          <a:prstGeom prst="rect">
            <a:avLst/>
          </a:prstGeom>
        </p:spPr>
      </p:pic>
    </p:spTree>
    <p:extLst>
      <p:ext uri="{BB962C8B-B14F-4D97-AF65-F5344CB8AC3E}">
        <p14:creationId xmlns:p14="http://schemas.microsoft.com/office/powerpoint/2010/main" val="38615399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73E9CE64-98C6-2879-8F14-0F407355D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9D2FE-D5C3-74B3-CD7B-E389EB63CAAD}"/>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wk5. Review:  a word or two on defence</a:t>
            </a:r>
          </a:p>
        </p:txBody>
      </p:sp>
      <p:pic>
        <p:nvPicPr>
          <p:cNvPr id="4" name="Picture 3">
            <a:extLst>
              <a:ext uri="{FF2B5EF4-FFF2-40B4-BE49-F238E27FC236}">
                <a16:creationId xmlns:a16="http://schemas.microsoft.com/office/drawing/2014/main" id="{5493D970-97A2-3ADF-C908-A1DD579892C4}"/>
              </a:ext>
            </a:extLst>
          </p:cNvPr>
          <p:cNvPicPr>
            <a:picLocks noChangeAspect="1"/>
          </p:cNvPicPr>
          <p:nvPr/>
        </p:nvPicPr>
        <p:blipFill>
          <a:blip r:embed="rId3"/>
          <a:stretch>
            <a:fillRect/>
          </a:stretch>
        </p:blipFill>
        <p:spPr>
          <a:xfrm>
            <a:off x="11531758" y="1729592"/>
            <a:ext cx="449619" cy="3398815"/>
          </a:xfrm>
          <a:prstGeom prst="rect">
            <a:avLst/>
          </a:prstGeom>
        </p:spPr>
      </p:pic>
      <p:sp>
        <p:nvSpPr>
          <p:cNvPr id="3" name="TextBox 2">
            <a:extLst>
              <a:ext uri="{FF2B5EF4-FFF2-40B4-BE49-F238E27FC236}">
                <a16:creationId xmlns:a16="http://schemas.microsoft.com/office/drawing/2014/main" id="{1AC9DCE3-A479-A4F4-326C-B3CD6957F4C1}"/>
              </a:ext>
            </a:extLst>
          </p:cNvPr>
          <p:cNvSpPr txBox="1"/>
          <p:nvPr/>
        </p:nvSpPr>
        <p:spPr>
          <a:xfrm>
            <a:off x="397126" y="979147"/>
            <a:ext cx="10963107" cy="535531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Half your games will see you playing defence.   </a:t>
            </a:r>
            <a:r>
              <a:rPr lang="en-AU" dirty="0">
                <a:solidFill>
                  <a:prstClr val="black"/>
                </a:solidFill>
                <a:latin typeface="Calibri" panose="020F0502020204030204"/>
              </a:rPr>
              <a:t>The text doesn’t discuss it much;  but each game played in defence is like a detective novella – a mini-game of analysis and deduction</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Review the bidding.  What does it tell you.  Where are the points, where are the cards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If you are on lead – what are your partnership preferred first leads ?  Nothing obvious ? Then don’t lead their suit, or if you must, lead dummies second suit</a:t>
            </a:r>
            <a:endPar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Review the first lead.  What is your partner telling you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Th</a:t>
            </a:r>
            <a:r>
              <a:rPr lang="en-AU" dirty="0">
                <a:solidFill>
                  <a:prstClr val="black"/>
                </a:solidFill>
                <a:latin typeface="Calibri" panose="020F0502020204030204"/>
              </a:rPr>
              <a:t>ink about your discards – what are you telling your partner:</a:t>
            </a:r>
          </a:p>
          <a:p>
            <a:pPr marL="742950" lvl="1" indent="-285750">
              <a:buFont typeface="Arial" panose="020B0604020202020204" pitchFamily="34" charset="0"/>
              <a:buChar char="•"/>
              <a:defRPr/>
            </a:pPr>
            <a:r>
              <a:rPr kumimoji="0" lang="en-AU" i="0" u="none" strike="noStrike" kern="1200" cap="none" spc="0" normalizeH="0" baseline="0" noProof="0" dirty="0">
                <a:ln>
                  <a:noFill/>
                </a:ln>
                <a:solidFill>
                  <a:prstClr val="black"/>
                </a:solidFill>
                <a:effectLst/>
                <a:uLnTx/>
                <a:uFillTx/>
                <a:latin typeface="Calibri" panose="020F0502020204030204"/>
                <a:ea typeface="+mn-ea"/>
                <a:cs typeface="+mn-cs"/>
              </a:rPr>
              <a:t>When following suit on partner</a:t>
            </a:r>
            <a:r>
              <a:rPr lang="en-AU" dirty="0">
                <a:solidFill>
                  <a:prstClr val="black"/>
                </a:solidFill>
                <a:latin typeface="Calibri" panose="020F0502020204030204"/>
              </a:rPr>
              <a:t>s lead, low = encourage; high = discourage</a:t>
            </a:r>
          </a:p>
          <a:p>
            <a:pPr marL="742950" lvl="1" indent="-285750">
              <a:buFont typeface="Arial" panose="020B0604020202020204" pitchFamily="34" charset="0"/>
              <a:buChar char="•"/>
              <a:defRPr/>
            </a:pPr>
            <a:r>
              <a:rPr lang="en-AU" dirty="0">
                <a:solidFill>
                  <a:prstClr val="black"/>
                </a:solidFill>
                <a:latin typeface="Calibri" panose="020F0502020204030204"/>
              </a:rPr>
              <a:t>First discard on any person’s lead, low = encourage; high = discourage</a:t>
            </a:r>
            <a:endParaRPr kumimoji="0" lang="en-AU"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Watch </a:t>
            </a:r>
            <a:r>
              <a:rPr lang="en-AU" dirty="0">
                <a:solidFill>
                  <a:prstClr val="black"/>
                </a:solidFill>
                <a:latin typeface="Calibri" panose="020F0502020204030204"/>
              </a:rPr>
              <a:t>the cards.  What is your partner telling you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Watch the cards.  What is declarer NOT playing.  Why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solidFill>
                  <a:prstClr val="black"/>
                </a:solidFill>
                <a:latin typeface="Calibri" panose="020F0502020204030204"/>
              </a:rPr>
              <a:t>Second player </a:t>
            </a:r>
            <a:r>
              <a:rPr lang="en-AU" dirty="0">
                <a:solidFill>
                  <a:prstClr val="black"/>
                </a:solidFill>
                <a:latin typeface="Calibri" panose="020F0502020204030204"/>
              </a:rPr>
              <a:t>generally plays 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Third player</a:t>
            </a: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 If partner leads low, generally plays high (what if you have J; K and Dummy has Q still on the table?)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Practice counting, start with just one suit (trumps if it is trump contract) and try to keep adding an extra suit.  As soon as one player other than dummy shows out, you can know the count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When counting, I try to count down from the number of cards that are missing (</a:t>
            </a:r>
            <a:r>
              <a:rPr lang="en-AU" dirty="0" err="1">
                <a:solidFill>
                  <a:prstClr val="black"/>
                </a:solidFill>
                <a:latin typeface="Calibri" panose="020F0502020204030204"/>
              </a:rPr>
              <a:t>ie</a:t>
            </a:r>
            <a:r>
              <a:rPr lang="en-AU" dirty="0">
                <a:solidFill>
                  <a:prstClr val="black"/>
                </a:solidFill>
                <a:latin typeface="Calibri" panose="020F0502020204030204"/>
              </a:rPr>
              <a:t> I add my count to dummy’s count and subtract that from 13) .. Then I count down each time a card is played from that suit.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rPr>
              <a:t>When dummy is </a:t>
            </a:r>
            <a:r>
              <a:rPr lang="en-AU" dirty="0">
                <a:solidFill>
                  <a:prstClr val="black"/>
                </a:solidFill>
                <a:latin typeface="Calibri" panose="020F0502020204030204"/>
              </a:rPr>
              <a:t>visible, use dummies cards to help you decide what to lead.  </a:t>
            </a:r>
            <a:r>
              <a:rPr lang="en-AU" b="1" dirty="0">
                <a:solidFill>
                  <a:prstClr val="black"/>
                </a:solidFill>
                <a:latin typeface="Calibri" panose="020F0502020204030204"/>
              </a:rPr>
              <a:t>If dummy will play 4</a:t>
            </a:r>
            <a:r>
              <a:rPr lang="en-AU" b="1" baseline="30000" dirty="0">
                <a:solidFill>
                  <a:prstClr val="black"/>
                </a:solidFill>
                <a:latin typeface="Calibri" panose="020F0502020204030204"/>
              </a:rPr>
              <a:t>th</a:t>
            </a:r>
            <a:r>
              <a:rPr lang="en-AU" dirty="0">
                <a:solidFill>
                  <a:prstClr val="black"/>
                </a:solidFill>
                <a:latin typeface="Calibri" panose="020F0502020204030204"/>
              </a:rPr>
              <a:t>, lead to her weakest suit.  If dummy is playing 2</a:t>
            </a:r>
            <a:r>
              <a:rPr lang="en-AU" baseline="30000" dirty="0">
                <a:solidFill>
                  <a:prstClr val="black"/>
                </a:solidFill>
                <a:latin typeface="Calibri" panose="020F0502020204030204"/>
              </a:rPr>
              <a:t>nd</a:t>
            </a:r>
            <a:r>
              <a:rPr lang="en-AU" dirty="0">
                <a:solidFill>
                  <a:prstClr val="black"/>
                </a:solidFill>
                <a:latin typeface="Calibri" panose="020F0502020204030204"/>
              </a:rPr>
              <a:t>, lead through her strong suits</a:t>
            </a:r>
            <a:endParaRPr kumimoji="0" lang="en-AU"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51949C2-7F17-31E5-D188-882601F65BD1}"/>
              </a:ext>
            </a:extLst>
          </p:cNvPr>
          <p:cNvSpPr txBox="1"/>
          <p:nvPr/>
        </p:nvSpPr>
        <p:spPr>
          <a:xfrm>
            <a:off x="0" y="6488668"/>
            <a:ext cx="27683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a:t>
            </a:r>
          </a:p>
        </p:txBody>
      </p:sp>
    </p:spTree>
    <p:extLst>
      <p:ext uri="{BB962C8B-B14F-4D97-AF65-F5344CB8AC3E}">
        <p14:creationId xmlns:p14="http://schemas.microsoft.com/office/powerpoint/2010/main" val="3431858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A489A327-8900-2982-716D-AB8C9D3B8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6103D-BEEC-CB5D-9465-F443B727C1BB}"/>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Defender: Lead </a:t>
            </a:r>
            <a:r>
              <a:rPr lang="en-AU" sz="2700" b="1" dirty="0"/>
              <a:t>THROUGH</a:t>
            </a:r>
            <a:r>
              <a:rPr lang="en-AU" sz="2700" dirty="0"/>
              <a:t> strength</a:t>
            </a:r>
            <a:endParaRPr lang="en-AU" sz="2800" dirty="0"/>
          </a:p>
        </p:txBody>
      </p:sp>
      <p:pic>
        <p:nvPicPr>
          <p:cNvPr id="4" name="Picture 3">
            <a:extLst>
              <a:ext uri="{FF2B5EF4-FFF2-40B4-BE49-F238E27FC236}">
                <a16:creationId xmlns:a16="http://schemas.microsoft.com/office/drawing/2014/main" id="{5948AEA5-3230-704A-79AF-6420C16A224D}"/>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5" name="TextBox 4">
            <a:extLst>
              <a:ext uri="{FF2B5EF4-FFF2-40B4-BE49-F238E27FC236}">
                <a16:creationId xmlns:a16="http://schemas.microsoft.com/office/drawing/2014/main" id="{B1D5A05A-73F5-EC71-6937-3A498A2D1311}"/>
              </a:ext>
            </a:extLst>
          </p:cNvPr>
          <p:cNvSpPr txBox="1"/>
          <p:nvPr/>
        </p:nvSpPr>
        <p:spPr>
          <a:xfrm>
            <a:off x="0" y="6488668"/>
            <a:ext cx="20651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Transfers.</a:t>
            </a:r>
          </a:p>
        </p:txBody>
      </p:sp>
      <p:graphicFrame>
        <p:nvGraphicFramePr>
          <p:cNvPr id="13" name="Table 12">
            <a:extLst>
              <a:ext uri="{FF2B5EF4-FFF2-40B4-BE49-F238E27FC236}">
                <a16:creationId xmlns:a16="http://schemas.microsoft.com/office/drawing/2014/main" id="{2CF6517A-2670-D35F-99C6-274B41BE4F86}"/>
              </a:ext>
            </a:extLst>
          </p:cNvPr>
          <p:cNvGraphicFramePr>
            <a:graphicFrameLocks noGrp="1"/>
          </p:cNvGraphicFramePr>
          <p:nvPr/>
        </p:nvGraphicFramePr>
        <p:xfrm>
          <a:off x="6941529" y="1109980"/>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North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Q J</a:t>
                      </a:r>
                      <a:r>
                        <a:rPr lang="en-AU" sz="1800" dirty="0">
                          <a:latin typeface="+mn-lt"/>
                          <a:cs typeface="Arial" panose="020B0604020202020204" pitchFamily="34" charset="0"/>
                        </a:rPr>
                        <a:t> 9 7</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a:t>
                      </a:r>
                      <a:r>
                        <a:rPr lang="en-AU" sz="1800" dirty="0">
                          <a:latin typeface="+mn-lt"/>
                          <a:cs typeface="Arial" panose="020B0604020202020204" pitchFamily="34" charset="0"/>
                        </a:rPr>
                        <a:t>  7</a:t>
                      </a:r>
                    </a:p>
                    <a:p>
                      <a:r>
                        <a:rPr lang="en-AU" sz="1800" dirty="0">
                          <a:solidFill>
                            <a:srgbClr val="FF0000"/>
                          </a:solidFill>
                          <a:latin typeface="+mn-lt"/>
                          <a:cs typeface="Arial" panose="020B0604020202020204" pitchFamily="34" charset="0"/>
                        </a:rPr>
                        <a:t>♦ </a:t>
                      </a:r>
                    </a:p>
                    <a:p>
                      <a:r>
                        <a:rPr lang="en-AU" sz="1800" dirty="0">
                          <a:latin typeface="+mn-lt"/>
                          <a:cs typeface="Arial" panose="020B0604020202020204" pitchFamily="34" charset="0"/>
                        </a:rPr>
                        <a:t>♣ 10 8 7 4</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6" name="Table 15">
            <a:extLst>
              <a:ext uri="{FF2B5EF4-FFF2-40B4-BE49-F238E27FC236}">
                <a16:creationId xmlns:a16="http://schemas.microsoft.com/office/drawing/2014/main" id="{F0E42300-37EB-88D1-E1B5-E7E83A830677}"/>
              </a:ext>
            </a:extLst>
          </p:cNvPr>
          <p:cNvGraphicFramePr>
            <a:graphicFrameLocks noGrp="1"/>
          </p:cNvGraphicFramePr>
          <p:nvPr/>
        </p:nvGraphicFramePr>
        <p:xfrm>
          <a:off x="8963369" y="2867144"/>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East</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6" name="Table 5">
            <a:extLst>
              <a:ext uri="{FF2B5EF4-FFF2-40B4-BE49-F238E27FC236}">
                <a16:creationId xmlns:a16="http://schemas.microsoft.com/office/drawing/2014/main" id="{1BF87112-8E04-DC65-AA70-15A7CD39C998}"/>
              </a:ext>
            </a:extLst>
          </p:cNvPr>
          <p:cNvGraphicFramePr>
            <a:graphicFrameLocks noGrp="1"/>
          </p:cNvGraphicFramePr>
          <p:nvPr/>
        </p:nvGraphicFramePr>
        <p:xfrm>
          <a:off x="6853500" y="4765040"/>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578855466"/>
                    </a:ext>
                  </a:extLst>
                </a:gridCol>
              </a:tblGrid>
              <a:tr h="295156">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endParaRPr lang="en-AU" sz="1800" b="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7" name="Table 6">
            <a:extLst>
              <a:ext uri="{FF2B5EF4-FFF2-40B4-BE49-F238E27FC236}">
                <a16:creationId xmlns:a16="http://schemas.microsoft.com/office/drawing/2014/main" id="{A6BEF3D1-DE3C-1EEA-AA0F-E03BC75AC699}"/>
              </a:ext>
            </a:extLst>
          </p:cNvPr>
          <p:cNvGraphicFramePr>
            <a:graphicFrameLocks noGrp="1"/>
          </p:cNvGraphicFramePr>
          <p:nvPr/>
        </p:nvGraphicFramePr>
        <p:xfrm>
          <a:off x="4873969" y="2867144"/>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West</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10 6 5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10  8</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b="0" dirty="0">
                          <a:latin typeface="+mn-lt"/>
                          <a:cs typeface="Arial" panose="020B0604020202020204" pitchFamily="34" charset="0"/>
                        </a:rPr>
                        <a:t>9 8</a:t>
                      </a:r>
                      <a:endParaRPr lang="en-AU" sz="1800" dirty="0">
                        <a:latin typeface="+mn-lt"/>
                        <a:cs typeface="Arial" panose="020B0604020202020204" pitchFamily="34" charset="0"/>
                      </a:endParaRP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b="0" dirty="0">
                          <a:latin typeface="+mn-lt"/>
                          <a:cs typeface="Arial" panose="020B0604020202020204" pitchFamily="34" charset="0"/>
                        </a:rPr>
                        <a:t> 5 3</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A583BF8F-004F-2C5B-2D44-8BEF397C0589}"/>
              </a:ext>
            </a:extLst>
          </p:cNvPr>
          <p:cNvSpPr txBox="1"/>
          <p:nvPr/>
        </p:nvSpPr>
        <p:spPr>
          <a:xfrm>
            <a:off x="605276" y="1497164"/>
            <a:ext cx="29196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You are West defending against 4</a:t>
            </a: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by South.  You won the first trick with your A</a:t>
            </a: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What do you play now</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2608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733EC3EA-0523-8C0C-E89A-A31DCC823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B1EF72-A9FF-B0BC-7C91-68227D81612B}"/>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Defender: Lead </a:t>
            </a:r>
            <a:r>
              <a:rPr lang="en-AU" sz="2700" b="1" dirty="0"/>
              <a:t>TO</a:t>
            </a:r>
            <a:r>
              <a:rPr lang="en-AU" sz="2700" dirty="0"/>
              <a:t> weakness</a:t>
            </a:r>
            <a:endParaRPr lang="en-AU" sz="2800" dirty="0"/>
          </a:p>
        </p:txBody>
      </p:sp>
      <p:pic>
        <p:nvPicPr>
          <p:cNvPr id="4" name="Picture 3">
            <a:extLst>
              <a:ext uri="{FF2B5EF4-FFF2-40B4-BE49-F238E27FC236}">
                <a16:creationId xmlns:a16="http://schemas.microsoft.com/office/drawing/2014/main" id="{9676D0E6-5A7C-3609-0D10-A14AE7FC6A0F}"/>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5" name="TextBox 4">
            <a:extLst>
              <a:ext uri="{FF2B5EF4-FFF2-40B4-BE49-F238E27FC236}">
                <a16:creationId xmlns:a16="http://schemas.microsoft.com/office/drawing/2014/main" id="{AC31E238-C708-B56A-2F93-AA6B1293097E}"/>
              </a:ext>
            </a:extLst>
          </p:cNvPr>
          <p:cNvSpPr txBox="1"/>
          <p:nvPr/>
        </p:nvSpPr>
        <p:spPr>
          <a:xfrm>
            <a:off x="0" y="6488668"/>
            <a:ext cx="20651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Transfers.</a:t>
            </a:r>
          </a:p>
        </p:txBody>
      </p:sp>
      <p:graphicFrame>
        <p:nvGraphicFramePr>
          <p:cNvPr id="13" name="Table 12">
            <a:extLst>
              <a:ext uri="{FF2B5EF4-FFF2-40B4-BE49-F238E27FC236}">
                <a16:creationId xmlns:a16="http://schemas.microsoft.com/office/drawing/2014/main" id="{02EAF495-F701-2150-570D-9F6118237C88}"/>
              </a:ext>
            </a:extLst>
          </p:cNvPr>
          <p:cNvGraphicFramePr>
            <a:graphicFrameLocks noGrp="1"/>
          </p:cNvGraphicFramePr>
          <p:nvPr/>
        </p:nvGraphicFramePr>
        <p:xfrm>
          <a:off x="6941529" y="1109980"/>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North</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6" name="Table 15">
            <a:extLst>
              <a:ext uri="{FF2B5EF4-FFF2-40B4-BE49-F238E27FC236}">
                <a16:creationId xmlns:a16="http://schemas.microsoft.com/office/drawing/2014/main" id="{00EFA63E-79E9-430C-0BFA-5ECD7F8918D2}"/>
              </a:ext>
            </a:extLst>
          </p:cNvPr>
          <p:cNvGraphicFramePr>
            <a:graphicFrameLocks noGrp="1"/>
          </p:cNvGraphicFramePr>
          <p:nvPr/>
        </p:nvGraphicFramePr>
        <p:xfrm>
          <a:off x="8963369" y="2867144"/>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East</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6" name="Table 5">
            <a:extLst>
              <a:ext uri="{FF2B5EF4-FFF2-40B4-BE49-F238E27FC236}">
                <a16:creationId xmlns:a16="http://schemas.microsoft.com/office/drawing/2014/main" id="{C05617A3-EB60-72CB-5B77-019C56468863}"/>
              </a:ext>
            </a:extLst>
          </p:cNvPr>
          <p:cNvGraphicFramePr>
            <a:graphicFrameLocks noGrp="1"/>
          </p:cNvGraphicFramePr>
          <p:nvPr/>
        </p:nvGraphicFramePr>
        <p:xfrm>
          <a:off x="6853500" y="4765040"/>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578855466"/>
                    </a:ext>
                  </a:extLst>
                </a:gridCol>
              </a:tblGrid>
              <a:tr h="295156">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Q J</a:t>
                      </a:r>
                      <a:r>
                        <a:rPr lang="en-AU" sz="1800" dirty="0">
                          <a:latin typeface="+mn-lt"/>
                          <a:cs typeface="Arial" panose="020B0604020202020204" pitchFamily="34" charset="0"/>
                        </a:rPr>
                        <a:t> 9 7</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a:t>
                      </a:r>
                      <a:r>
                        <a:rPr lang="en-AU" sz="1800" dirty="0">
                          <a:latin typeface="+mn-lt"/>
                          <a:cs typeface="Arial" panose="020B0604020202020204" pitchFamily="34" charset="0"/>
                        </a:rPr>
                        <a:t>  7 </a:t>
                      </a:r>
                    </a:p>
                    <a:p>
                      <a:r>
                        <a:rPr lang="en-AU" sz="1800" dirty="0">
                          <a:solidFill>
                            <a:srgbClr val="FF0000"/>
                          </a:solidFill>
                          <a:latin typeface="+mn-lt"/>
                          <a:cs typeface="Arial" panose="020B0604020202020204" pitchFamily="34" charset="0"/>
                        </a:rPr>
                        <a:t>♦ </a:t>
                      </a:r>
                    </a:p>
                    <a:p>
                      <a:r>
                        <a:rPr lang="en-AU" sz="1800" dirty="0">
                          <a:latin typeface="+mn-lt"/>
                          <a:cs typeface="Arial" panose="020B0604020202020204" pitchFamily="34" charset="0"/>
                        </a:rPr>
                        <a:t>♣ 10 8 7 4</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7" name="Table 6">
            <a:extLst>
              <a:ext uri="{FF2B5EF4-FFF2-40B4-BE49-F238E27FC236}">
                <a16:creationId xmlns:a16="http://schemas.microsoft.com/office/drawing/2014/main" id="{A46ED383-4351-2D7A-AEF7-14A16F9804BA}"/>
              </a:ext>
            </a:extLst>
          </p:cNvPr>
          <p:cNvGraphicFramePr>
            <a:graphicFrameLocks noGrp="1"/>
          </p:cNvGraphicFramePr>
          <p:nvPr/>
        </p:nvGraphicFramePr>
        <p:xfrm>
          <a:off x="4873969" y="2867144"/>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West</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10 6 5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10  8</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b="0" dirty="0">
                          <a:latin typeface="+mn-lt"/>
                          <a:cs typeface="Arial" panose="020B0604020202020204" pitchFamily="34" charset="0"/>
                        </a:rPr>
                        <a:t>9 8</a:t>
                      </a:r>
                      <a:endParaRPr lang="en-AU" sz="1800" dirty="0">
                        <a:latin typeface="+mn-lt"/>
                        <a:cs typeface="Arial" panose="020B0604020202020204" pitchFamily="34" charset="0"/>
                      </a:endParaRP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b="0" dirty="0">
                          <a:latin typeface="+mn-lt"/>
                          <a:cs typeface="Arial" panose="020B0604020202020204" pitchFamily="34" charset="0"/>
                        </a:rPr>
                        <a:t> 5 3</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4CAC6B31-0F2B-B73E-B8DB-35BA40B423C8}"/>
              </a:ext>
            </a:extLst>
          </p:cNvPr>
          <p:cNvSpPr txBox="1"/>
          <p:nvPr/>
        </p:nvSpPr>
        <p:spPr>
          <a:xfrm>
            <a:off x="605276" y="1497164"/>
            <a:ext cx="29196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You are West defending against 4</a:t>
            </a: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by South.  You won the first trick with your A</a:t>
            </a: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What do you play now</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554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E8D39CD7-5182-110E-6435-5C08131DA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57954E-B4B6-AF5A-97EE-564F12904FEB}"/>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Defender: Doubleton</a:t>
            </a:r>
            <a:endParaRPr lang="en-AU" sz="2800" dirty="0"/>
          </a:p>
        </p:txBody>
      </p:sp>
      <p:pic>
        <p:nvPicPr>
          <p:cNvPr id="4" name="Picture 3">
            <a:extLst>
              <a:ext uri="{FF2B5EF4-FFF2-40B4-BE49-F238E27FC236}">
                <a16:creationId xmlns:a16="http://schemas.microsoft.com/office/drawing/2014/main" id="{709D364A-FD6C-6C50-BDDA-743F11B71E5B}"/>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5" name="TextBox 4">
            <a:extLst>
              <a:ext uri="{FF2B5EF4-FFF2-40B4-BE49-F238E27FC236}">
                <a16:creationId xmlns:a16="http://schemas.microsoft.com/office/drawing/2014/main" id="{BF14E89E-A8EC-855A-B51F-FA1799AFC74A}"/>
              </a:ext>
            </a:extLst>
          </p:cNvPr>
          <p:cNvSpPr txBox="1"/>
          <p:nvPr/>
        </p:nvSpPr>
        <p:spPr>
          <a:xfrm>
            <a:off x="0" y="6488668"/>
            <a:ext cx="20651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Transfers.</a:t>
            </a:r>
          </a:p>
        </p:txBody>
      </p:sp>
      <p:graphicFrame>
        <p:nvGraphicFramePr>
          <p:cNvPr id="13" name="Table 12">
            <a:extLst>
              <a:ext uri="{FF2B5EF4-FFF2-40B4-BE49-F238E27FC236}">
                <a16:creationId xmlns:a16="http://schemas.microsoft.com/office/drawing/2014/main" id="{FE1D252F-8070-311E-9AC5-E6D59BB18C48}"/>
              </a:ext>
            </a:extLst>
          </p:cNvPr>
          <p:cNvGraphicFramePr>
            <a:graphicFrameLocks noGrp="1"/>
          </p:cNvGraphicFramePr>
          <p:nvPr/>
        </p:nvGraphicFramePr>
        <p:xfrm>
          <a:off x="6941529" y="1109980"/>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North</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6" name="Table 15">
            <a:extLst>
              <a:ext uri="{FF2B5EF4-FFF2-40B4-BE49-F238E27FC236}">
                <a16:creationId xmlns:a16="http://schemas.microsoft.com/office/drawing/2014/main" id="{16A0F11A-3A60-853C-3FE0-1E13847860B8}"/>
              </a:ext>
            </a:extLst>
          </p:cNvPr>
          <p:cNvGraphicFramePr>
            <a:graphicFrameLocks noGrp="1"/>
          </p:cNvGraphicFramePr>
          <p:nvPr/>
        </p:nvGraphicFramePr>
        <p:xfrm>
          <a:off x="8963369" y="2867144"/>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East</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6" name="Table 5">
            <a:extLst>
              <a:ext uri="{FF2B5EF4-FFF2-40B4-BE49-F238E27FC236}">
                <a16:creationId xmlns:a16="http://schemas.microsoft.com/office/drawing/2014/main" id="{2653CA74-BCA5-21A6-1F01-E17776622B82}"/>
              </a:ext>
            </a:extLst>
          </p:cNvPr>
          <p:cNvGraphicFramePr>
            <a:graphicFrameLocks noGrp="1"/>
          </p:cNvGraphicFramePr>
          <p:nvPr/>
        </p:nvGraphicFramePr>
        <p:xfrm>
          <a:off x="6853500" y="4765040"/>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578855466"/>
                    </a:ext>
                  </a:extLst>
                </a:gridCol>
              </a:tblGrid>
              <a:tr h="295156">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7" name="Table 6">
            <a:extLst>
              <a:ext uri="{FF2B5EF4-FFF2-40B4-BE49-F238E27FC236}">
                <a16:creationId xmlns:a16="http://schemas.microsoft.com/office/drawing/2014/main" id="{A9267E41-128B-A0EB-2001-1347759BD826}"/>
              </a:ext>
            </a:extLst>
          </p:cNvPr>
          <p:cNvGraphicFramePr>
            <a:graphicFrameLocks noGrp="1"/>
          </p:cNvGraphicFramePr>
          <p:nvPr/>
        </p:nvGraphicFramePr>
        <p:xfrm>
          <a:off x="4873969" y="2867144"/>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West</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10 6 5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10  8 6 4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a:t>
                      </a:r>
                      <a:r>
                        <a:rPr lang="en-AU" sz="1800" b="0" dirty="0">
                          <a:latin typeface="+mn-lt"/>
                          <a:cs typeface="Arial" panose="020B0604020202020204" pitchFamily="34" charset="0"/>
                        </a:rPr>
                        <a:t>0 8</a:t>
                      </a:r>
                      <a:endParaRPr lang="en-AU" sz="1800" dirty="0">
                        <a:latin typeface="+mn-lt"/>
                        <a:cs typeface="Arial" panose="020B0604020202020204" pitchFamily="34" charset="0"/>
                      </a:endParaRP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b="0" dirty="0">
                          <a:latin typeface="+mn-lt"/>
                          <a:cs typeface="Arial" panose="020B0604020202020204" pitchFamily="34" charset="0"/>
                        </a:rPr>
                        <a:t> 5 3 2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0D4615D5-5A0A-4FB2-9577-171A7D8A5F17}"/>
              </a:ext>
            </a:extLst>
          </p:cNvPr>
          <p:cNvSpPr txBox="1"/>
          <p:nvPr/>
        </p:nvSpPr>
        <p:spPr>
          <a:xfrm>
            <a:off x="605276" y="1497164"/>
            <a:ext cx="29196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You are West defending against 4</a:t>
            </a: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by South.  Your partner bid diamonds.  Which card do you lead ?</a:t>
            </a:r>
          </a:p>
        </p:txBody>
      </p:sp>
    </p:spTree>
    <p:extLst>
      <p:ext uri="{BB962C8B-B14F-4D97-AF65-F5344CB8AC3E}">
        <p14:creationId xmlns:p14="http://schemas.microsoft.com/office/powerpoint/2010/main" val="10397673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69B64-F53D-5D6E-F3CE-A7FF9042BC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2FA47E-2604-67E5-8D0E-AF693C7A09C1}"/>
              </a:ext>
            </a:extLst>
          </p:cNvPr>
          <p:cNvPicPr>
            <a:picLocks noChangeAspect="1"/>
          </p:cNvPicPr>
          <p:nvPr/>
        </p:nvPicPr>
        <p:blipFill>
          <a:blip r:embed="rId3"/>
          <a:stretch>
            <a:fillRect/>
          </a:stretch>
        </p:blipFill>
        <p:spPr>
          <a:xfrm>
            <a:off x="282144" y="1729592"/>
            <a:ext cx="449619" cy="3398815"/>
          </a:xfrm>
          <a:prstGeom prst="rect">
            <a:avLst/>
          </a:prstGeom>
        </p:spPr>
      </p:pic>
      <p:pic>
        <p:nvPicPr>
          <p:cNvPr id="9" name="Picture 8">
            <a:extLst>
              <a:ext uri="{FF2B5EF4-FFF2-40B4-BE49-F238E27FC236}">
                <a16:creationId xmlns:a16="http://schemas.microsoft.com/office/drawing/2014/main" id="{0DFEE420-6A45-EDF7-93D3-EDD321044E4F}"/>
              </a:ext>
            </a:extLst>
          </p:cNvPr>
          <p:cNvPicPr>
            <a:picLocks noChangeAspect="1"/>
          </p:cNvPicPr>
          <p:nvPr/>
        </p:nvPicPr>
        <p:blipFill>
          <a:blip r:embed="rId3"/>
          <a:stretch>
            <a:fillRect/>
          </a:stretch>
        </p:blipFill>
        <p:spPr>
          <a:xfrm>
            <a:off x="11563651" y="1729592"/>
            <a:ext cx="449619" cy="3398815"/>
          </a:xfrm>
          <a:prstGeom prst="rect">
            <a:avLst/>
          </a:prstGeom>
        </p:spPr>
      </p:pic>
      <p:graphicFrame>
        <p:nvGraphicFramePr>
          <p:cNvPr id="5" name="Table 4">
            <a:extLst>
              <a:ext uri="{FF2B5EF4-FFF2-40B4-BE49-F238E27FC236}">
                <a16:creationId xmlns:a16="http://schemas.microsoft.com/office/drawing/2014/main" id="{3D829CC0-B29A-1873-368D-049A923029D8}"/>
              </a:ext>
            </a:extLst>
          </p:cNvPr>
          <p:cNvGraphicFramePr>
            <a:graphicFrameLocks noGrp="1"/>
          </p:cNvGraphicFramePr>
          <p:nvPr>
            <p:extLst>
              <p:ext uri="{D42A27DB-BD31-4B8C-83A1-F6EECF244321}">
                <p14:modId xmlns:p14="http://schemas.microsoft.com/office/powerpoint/2010/main" val="117709067"/>
              </p:ext>
            </p:extLst>
          </p:nvPr>
        </p:nvGraphicFramePr>
        <p:xfrm>
          <a:off x="815130" y="69210"/>
          <a:ext cx="10561739" cy="6802929"/>
        </p:xfrm>
        <a:graphic>
          <a:graphicData uri="http://schemas.openxmlformats.org/drawingml/2006/table">
            <a:tbl>
              <a:tblPr firstRow="1" bandRow="1">
                <a:tableStyleId>{22838BEF-8BB2-4498-84A7-C5851F593DF1}</a:tableStyleId>
              </a:tblPr>
              <a:tblGrid>
                <a:gridCol w="3526301">
                  <a:extLst>
                    <a:ext uri="{9D8B030D-6E8A-4147-A177-3AD203B41FA5}">
                      <a16:colId xmlns:a16="http://schemas.microsoft.com/office/drawing/2014/main" val="3178708971"/>
                    </a:ext>
                  </a:extLst>
                </a:gridCol>
                <a:gridCol w="3437846">
                  <a:extLst>
                    <a:ext uri="{9D8B030D-6E8A-4147-A177-3AD203B41FA5}">
                      <a16:colId xmlns:a16="http://schemas.microsoft.com/office/drawing/2014/main" val="3920450156"/>
                    </a:ext>
                  </a:extLst>
                </a:gridCol>
                <a:gridCol w="3597592">
                  <a:extLst>
                    <a:ext uri="{9D8B030D-6E8A-4147-A177-3AD203B41FA5}">
                      <a16:colId xmlns:a16="http://schemas.microsoft.com/office/drawing/2014/main" val="1108363306"/>
                    </a:ext>
                  </a:extLst>
                </a:gridCol>
              </a:tblGrid>
              <a:tr h="2141981">
                <a:tc>
                  <a:txBody>
                    <a:bodyPr/>
                    <a:lstStyle/>
                    <a:p>
                      <a:r>
                        <a:rPr lang="en-AU" b="0" dirty="0"/>
                        <a:t>Suit Order</a:t>
                      </a:r>
                    </a:p>
                    <a:p>
                      <a:r>
                        <a:rPr lang="en-AU" sz="2400" b="1" dirty="0"/>
                        <a:t>C</a:t>
                      </a:r>
                      <a:r>
                        <a:rPr lang="en-AU" sz="2400" b="0" dirty="0"/>
                        <a:t>lubs</a:t>
                      </a:r>
                    </a:p>
                    <a:p>
                      <a:r>
                        <a:rPr lang="en-AU" sz="2400" b="1" dirty="0"/>
                        <a:t>D</a:t>
                      </a:r>
                      <a:r>
                        <a:rPr lang="en-AU" sz="2400" b="0" dirty="0"/>
                        <a:t>iamonds</a:t>
                      </a:r>
                    </a:p>
                    <a:p>
                      <a:r>
                        <a:rPr lang="en-AU" sz="2400" b="1" dirty="0"/>
                        <a:t>H</a:t>
                      </a:r>
                      <a:r>
                        <a:rPr lang="en-AU" sz="2400" b="0" dirty="0"/>
                        <a:t>earts</a:t>
                      </a:r>
                    </a:p>
                    <a:p>
                      <a:r>
                        <a:rPr lang="en-AU" sz="2400" b="1" dirty="0"/>
                        <a:t>S</a:t>
                      </a:r>
                      <a:r>
                        <a:rPr lang="en-AU" sz="2400" b="0" dirty="0"/>
                        <a:t>pades</a:t>
                      </a:r>
                    </a:p>
                    <a:p>
                      <a:r>
                        <a:rPr lang="en-AU" sz="2400" b="1" dirty="0"/>
                        <a:t>N</a:t>
                      </a:r>
                      <a:r>
                        <a:rPr lang="en-AU" sz="2400" b="0" dirty="0"/>
                        <a:t>o </a:t>
                      </a:r>
                      <a:r>
                        <a:rPr lang="en-AU" sz="2400" b="1" dirty="0"/>
                        <a:t>T</a:t>
                      </a:r>
                      <a:r>
                        <a:rPr lang="en-AU" sz="2400" b="0" dirty="0"/>
                        <a:t>rumps</a:t>
                      </a:r>
                    </a:p>
                  </a:txBody>
                  <a:tcPr/>
                </a:tc>
                <a:tc>
                  <a:txBody>
                    <a:bodyPr/>
                    <a:lstStyle/>
                    <a:p>
                      <a:pPr algn="ctr"/>
                      <a:r>
                        <a:rPr lang="en-AU" b="1" dirty="0"/>
                        <a:t>Opener</a:t>
                      </a:r>
                    </a:p>
                    <a:p>
                      <a:r>
                        <a:rPr lang="en-AU" b="0" dirty="0"/>
                        <a:t>To bid needs </a:t>
                      </a:r>
                      <a:r>
                        <a:rPr lang="en-AU" b="1" dirty="0"/>
                        <a:t>12+ HCP</a:t>
                      </a:r>
                    </a:p>
                    <a:p>
                      <a:pPr marL="285750" indent="-285750">
                        <a:buFont typeface="Arial" panose="020B0604020202020204" pitchFamily="34" charset="0"/>
                        <a:buChar char="•"/>
                      </a:pPr>
                      <a:r>
                        <a:rPr lang="en-AU" b="0" dirty="0"/>
                        <a:t>major: 5+ suit</a:t>
                      </a:r>
                    </a:p>
                    <a:p>
                      <a:pPr marL="285750" indent="-285750">
                        <a:buFont typeface="Arial" panose="020B0604020202020204" pitchFamily="34" charset="0"/>
                        <a:buChar char="•"/>
                      </a:pPr>
                      <a:r>
                        <a:rPr lang="en-AU" b="0" dirty="0"/>
                        <a:t>minor: 3+ suit</a:t>
                      </a:r>
                    </a:p>
                    <a:p>
                      <a:pPr marL="0" indent="0">
                        <a:buFont typeface="Arial" panose="020B0604020202020204" pitchFamily="34" charset="0"/>
                        <a:buNone/>
                      </a:pPr>
                      <a:r>
                        <a:rPr lang="en-AU" b="0" dirty="0"/>
                        <a:t>Opener HCP Ranges</a:t>
                      </a:r>
                    </a:p>
                    <a:p>
                      <a:pPr marL="285750" indent="-285750">
                        <a:buFont typeface="Arial" panose="020B0604020202020204" pitchFamily="34" charset="0"/>
                        <a:buChar char="•"/>
                        <a:tabLst>
                          <a:tab pos="533400" algn="l"/>
                        </a:tabLst>
                      </a:pPr>
                      <a:r>
                        <a:rPr lang="en-AU" sz="1400" b="0" dirty="0"/>
                        <a:t>12-15: Minimum Rebid</a:t>
                      </a:r>
                    </a:p>
                    <a:p>
                      <a:pPr marL="285750" indent="-285750">
                        <a:buFont typeface="Arial" panose="020B0604020202020204" pitchFamily="34" charset="0"/>
                        <a:buChar char="•"/>
                        <a:tabLst>
                          <a:tab pos="533400" algn="l"/>
                        </a:tabLst>
                      </a:pPr>
                      <a:r>
                        <a:rPr lang="en-AU" sz="1400" b="0" dirty="0"/>
                        <a:t>16-18: (invitational) Jump Rebid</a:t>
                      </a:r>
                    </a:p>
                    <a:p>
                      <a:pPr marL="285750" indent="-285750">
                        <a:buFont typeface="Arial" panose="020B0604020202020204" pitchFamily="34" charset="0"/>
                        <a:buChar char="•"/>
                        <a:tabLst>
                          <a:tab pos="533400" algn="l"/>
                        </a:tabLst>
                      </a:pPr>
                      <a:r>
                        <a:rPr lang="en-AU" sz="1400" b="0" dirty="0"/>
                        <a:t>19+: Game</a:t>
                      </a:r>
                    </a:p>
                  </a:txBody>
                  <a:tcPr>
                    <a:solidFill>
                      <a:schemeClr val="accent1">
                        <a:lumMod val="40000"/>
                        <a:lumOff val="60000"/>
                      </a:schemeClr>
                    </a:solidFill>
                  </a:tcPr>
                </a:tc>
                <a:tc>
                  <a:txBody>
                    <a:bodyPr/>
                    <a:lstStyle/>
                    <a:p>
                      <a:pPr algn="ctr"/>
                      <a:r>
                        <a:rPr lang="en-AU" sz="2400" b="1" i="0" dirty="0"/>
                        <a:t>HCP</a:t>
                      </a:r>
                    </a:p>
                    <a:p>
                      <a:pPr algn="ctr"/>
                      <a:r>
                        <a:rPr lang="en-AU" sz="2400" b="1" dirty="0"/>
                        <a:t>A</a:t>
                      </a:r>
                      <a:r>
                        <a:rPr lang="en-AU" sz="2400" b="0" dirty="0"/>
                        <a:t>ce</a:t>
                      </a:r>
                      <a:r>
                        <a:rPr lang="en-AU" sz="2400" dirty="0"/>
                        <a:t> = 4</a:t>
                      </a:r>
                    </a:p>
                    <a:p>
                      <a:pPr algn="ctr"/>
                      <a:r>
                        <a:rPr lang="en-AU" sz="2400" b="1" dirty="0"/>
                        <a:t>K</a:t>
                      </a:r>
                      <a:r>
                        <a:rPr lang="en-AU" sz="2400" b="0" dirty="0"/>
                        <a:t>ing</a:t>
                      </a:r>
                      <a:r>
                        <a:rPr lang="en-AU" sz="2400" dirty="0"/>
                        <a:t> = 3</a:t>
                      </a:r>
                    </a:p>
                    <a:p>
                      <a:pPr algn="ctr"/>
                      <a:r>
                        <a:rPr lang="en-AU" sz="2400" b="1" dirty="0"/>
                        <a:t>Q</a:t>
                      </a:r>
                      <a:r>
                        <a:rPr lang="en-AU" sz="2400" b="0" dirty="0"/>
                        <a:t>ueen</a:t>
                      </a:r>
                      <a:r>
                        <a:rPr lang="en-AU" sz="2400" dirty="0"/>
                        <a:t> = 2</a:t>
                      </a:r>
                    </a:p>
                    <a:p>
                      <a:pPr algn="ctr"/>
                      <a:r>
                        <a:rPr lang="en-AU" sz="2400" b="1" dirty="0"/>
                        <a:t>J</a:t>
                      </a:r>
                      <a:r>
                        <a:rPr lang="en-AU" sz="2400" b="0" dirty="0"/>
                        <a:t>ack</a:t>
                      </a:r>
                      <a:r>
                        <a:rPr lang="en-AU" sz="2400" dirty="0"/>
                        <a:t> = 1</a:t>
                      </a:r>
                    </a:p>
                    <a:p>
                      <a:endParaRPr lang="en-AU" b="0" i="0" dirty="0"/>
                    </a:p>
                  </a:txBody>
                  <a:tcPr/>
                </a:tc>
                <a:extLst>
                  <a:ext uri="{0D108BD9-81ED-4DB2-BD59-A6C34878D82A}">
                    <a16:rowId xmlns:a16="http://schemas.microsoft.com/office/drawing/2014/main" val="2078517903"/>
                  </a:ext>
                </a:extLst>
              </a:tr>
              <a:tr h="2383329">
                <a:tc>
                  <a:txBody>
                    <a:bodyPr/>
                    <a:lstStyle/>
                    <a:p>
                      <a:pPr algn="ctr"/>
                      <a:r>
                        <a:rPr lang="en-AU" b="1" dirty="0"/>
                        <a:t>Advancer</a:t>
                      </a:r>
                    </a:p>
                    <a:p>
                      <a:pPr algn="l"/>
                      <a:r>
                        <a:rPr lang="en-AU" b="0" dirty="0"/>
                        <a:t>To bid needs </a:t>
                      </a:r>
                      <a:r>
                        <a:rPr lang="en-AU" b="1" dirty="0"/>
                        <a:t>6+ pts</a:t>
                      </a:r>
                    </a:p>
                    <a:p>
                      <a:pPr algn="l"/>
                      <a:r>
                        <a:rPr lang="en-AU" b="0" dirty="0"/>
                        <a:t>Support </a:t>
                      </a:r>
                      <a:r>
                        <a:rPr lang="en-AU" b="0" dirty="0" err="1"/>
                        <a:t>ocall</a:t>
                      </a:r>
                      <a:r>
                        <a:rPr lang="en-AU" b="0" dirty="0"/>
                        <a:t> suit: 3+</a:t>
                      </a:r>
                    </a:p>
                    <a:p>
                      <a:pPr algn="l"/>
                      <a:r>
                        <a:rPr lang="en-AU" b="0" dirty="0"/>
                        <a:t>Bid a new suit: 5+</a:t>
                      </a:r>
                    </a:p>
                    <a:p>
                      <a:pPr marL="285750" indent="-285750">
                        <a:buFont typeface="Arial" panose="020B0604020202020204" pitchFamily="34" charset="0"/>
                        <a:buChar char="•"/>
                      </a:pPr>
                      <a:endParaRPr lang="en-AU" b="0" dirty="0"/>
                    </a:p>
                  </a:txBody>
                  <a:tcPr>
                    <a:solidFill>
                      <a:schemeClr val="accent6">
                        <a:lumMod val="40000"/>
                        <a:lumOff val="60000"/>
                      </a:schemeClr>
                    </a:solidFill>
                  </a:tcPr>
                </a:tc>
                <a:tc>
                  <a:txBody>
                    <a:bodyPr/>
                    <a:lstStyle/>
                    <a:p>
                      <a:pPr algn="ctr"/>
                      <a:r>
                        <a:rPr lang="en-AU" b="1" i="0" dirty="0"/>
                        <a:t>Opening Leads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1" dirty="0"/>
                        <a:t>Partners bid suit</a:t>
                      </a:r>
                      <a:endParaRPr lang="en-AU" dirty="0"/>
                    </a:p>
                    <a:p>
                      <a:pPr marL="285750" indent="-285750">
                        <a:buFont typeface="Arial" panose="020B0604020202020204" pitchFamily="34" charset="0"/>
                        <a:buChar char="•"/>
                      </a:pPr>
                      <a:r>
                        <a:rPr lang="en-AU" b="0" i="1" dirty="0"/>
                        <a:t>Top of sequence</a:t>
                      </a:r>
                    </a:p>
                    <a:p>
                      <a:pPr marL="285750" indent="-285750">
                        <a:buFont typeface="Arial" panose="020B0604020202020204" pitchFamily="34" charset="0"/>
                        <a:buChar char="•"/>
                      </a:pPr>
                      <a:r>
                        <a:rPr lang="en-AU" b="0" i="1" dirty="0"/>
                        <a:t>Low from honour</a:t>
                      </a:r>
                    </a:p>
                    <a:p>
                      <a:pPr marL="285750" indent="-285750">
                        <a:buFont typeface="Arial" panose="020B0604020202020204" pitchFamily="34" charset="0"/>
                        <a:buChar char="•"/>
                      </a:pPr>
                      <a:r>
                        <a:rPr lang="en-AU" b="0" i="1" dirty="0"/>
                        <a:t>Defending Trumps: Singleton</a:t>
                      </a:r>
                    </a:p>
                    <a:p>
                      <a:pPr marL="285750" indent="-285750">
                        <a:buFont typeface="Arial" panose="020B0604020202020204" pitchFamily="34" charset="0"/>
                        <a:buChar char="•"/>
                      </a:pPr>
                      <a:r>
                        <a:rPr lang="en-AU" b="0" i="1" dirty="0"/>
                        <a:t>Second highest of rubbish</a:t>
                      </a:r>
                    </a:p>
                    <a:p>
                      <a:pPr marL="285750" indent="-285750">
                        <a:buFont typeface="Arial" panose="020B0604020202020204" pitchFamily="34" charset="0"/>
                        <a:buChar char="•"/>
                      </a:pPr>
                      <a:r>
                        <a:rPr lang="en-AU" b="0" i="1" dirty="0"/>
                        <a:t>Defending NT:  your partnerships long suit</a:t>
                      </a:r>
                    </a:p>
                  </a:txBody>
                  <a:tcPr/>
                </a:tc>
                <a:tc>
                  <a:txBody>
                    <a:bodyPr/>
                    <a:lstStyle/>
                    <a:p>
                      <a:pPr algn="ctr"/>
                      <a:r>
                        <a:rPr lang="en-AU" b="1" dirty="0"/>
                        <a:t>Overcaller</a:t>
                      </a:r>
                    </a:p>
                    <a:p>
                      <a:r>
                        <a:rPr lang="en-AU" b="0" dirty="0"/>
                        <a:t>To bid needs </a:t>
                      </a:r>
                      <a:r>
                        <a:rPr lang="en-AU" b="1" dirty="0"/>
                        <a:t>12+ HCP</a:t>
                      </a:r>
                    </a:p>
                    <a:p>
                      <a:pPr marL="285750" indent="-285750">
                        <a:buFont typeface="Arial" panose="020B0604020202020204" pitchFamily="34" charset="0"/>
                        <a:buChar char="•"/>
                      </a:pPr>
                      <a:r>
                        <a:rPr lang="en-AU" b="0" dirty="0"/>
                        <a:t>major: 5+ suit</a:t>
                      </a:r>
                    </a:p>
                    <a:p>
                      <a:pPr marL="285750" indent="-285750">
                        <a:buFont typeface="Arial" panose="020B0604020202020204" pitchFamily="34" charset="0"/>
                        <a:buChar char="•"/>
                      </a:pPr>
                      <a:r>
                        <a:rPr lang="en-AU" b="0" dirty="0"/>
                        <a:t>minor: 5+ suit</a:t>
                      </a:r>
                      <a:endParaRPr lang="en-AU" dirty="0"/>
                    </a:p>
                  </a:txBody>
                  <a:tcPr>
                    <a:solidFill>
                      <a:schemeClr val="accent6">
                        <a:lumMod val="40000"/>
                        <a:lumOff val="60000"/>
                      </a:schemeClr>
                    </a:solidFill>
                  </a:tcPr>
                </a:tc>
                <a:extLst>
                  <a:ext uri="{0D108BD9-81ED-4DB2-BD59-A6C34878D82A}">
                    <a16:rowId xmlns:a16="http://schemas.microsoft.com/office/drawing/2014/main" val="4078616374"/>
                  </a:ext>
                </a:extLst>
              </a:tr>
              <a:tr h="2194270">
                <a:tc>
                  <a:txBody>
                    <a:bodyPr/>
                    <a:lstStyle/>
                    <a:p>
                      <a:r>
                        <a:rPr lang="en-AU" i="0" dirty="0"/>
                        <a:t>Points required for game:</a:t>
                      </a:r>
                    </a:p>
                    <a:p>
                      <a:r>
                        <a:rPr lang="en-AU" sz="2000" i="0" dirty="0"/>
                        <a:t>No Trumps </a:t>
                      </a:r>
                      <a:r>
                        <a:rPr lang="en-AU" sz="2000" b="1" i="0" dirty="0"/>
                        <a:t>25 </a:t>
                      </a:r>
                      <a:r>
                        <a:rPr lang="en-AU" sz="2000" i="0" dirty="0"/>
                        <a:t>HCP</a:t>
                      </a:r>
                    </a:p>
                    <a:p>
                      <a:r>
                        <a:rPr lang="en-AU" sz="2000" i="0" dirty="0"/>
                        <a:t>Major </a:t>
                      </a:r>
                      <a:r>
                        <a:rPr lang="en-AU" sz="2000" b="1" i="0" dirty="0"/>
                        <a:t>25 </a:t>
                      </a:r>
                      <a:r>
                        <a:rPr lang="en-AU" sz="2000" i="0" dirty="0"/>
                        <a:t>TP</a:t>
                      </a:r>
                    </a:p>
                    <a:p>
                      <a:r>
                        <a:rPr lang="en-AU" sz="2000" i="0" dirty="0"/>
                        <a:t>Minor </a:t>
                      </a:r>
                      <a:r>
                        <a:rPr lang="en-AU" sz="2000" b="1" i="0" dirty="0"/>
                        <a:t>28</a:t>
                      </a:r>
                      <a:r>
                        <a:rPr lang="en-AU" sz="2000" i="0" dirty="0"/>
                        <a:t> TP</a:t>
                      </a:r>
                    </a:p>
                  </a:txBody>
                  <a:tcPr/>
                </a:tc>
                <a:tc>
                  <a:txBody>
                    <a:bodyPr/>
                    <a:lstStyle/>
                    <a:p>
                      <a:pPr algn="ctr"/>
                      <a:r>
                        <a:rPr lang="en-AU" b="1" dirty="0"/>
                        <a:t>Responder</a:t>
                      </a:r>
                    </a:p>
                    <a:p>
                      <a:r>
                        <a:rPr lang="en-AU" dirty="0"/>
                        <a:t>To bid needs </a:t>
                      </a:r>
                      <a:r>
                        <a:rPr lang="en-AU" b="1" dirty="0"/>
                        <a:t>6+ pts</a:t>
                      </a:r>
                    </a:p>
                    <a:p>
                      <a:r>
                        <a:rPr lang="en-AU" sz="1800" dirty="0"/>
                        <a:t>Support partner’s M: 3+ suit</a:t>
                      </a:r>
                    </a:p>
                    <a:p>
                      <a:r>
                        <a:rPr lang="en-AU" sz="1400" dirty="0"/>
                        <a:t>6-9: support; 10-12: invite; 13+: game</a:t>
                      </a:r>
                    </a:p>
                    <a:p>
                      <a:r>
                        <a:rPr lang="en-AU" sz="1800" dirty="0"/>
                        <a:t>Bid new suit (1x): 4+ suit</a:t>
                      </a:r>
                    </a:p>
                    <a:p>
                      <a:r>
                        <a:rPr lang="en-AU" sz="1800" dirty="0"/>
                        <a:t>Bid 1NT: 6-10 HCP*</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To bid a new suit at 2 level: Need </a:t>
                      </a:r>
                      <a:r>
                        <a:rPr lang="en-AU" b="1" dirty="0"/>
                        <a:t>10+ </a:t>
                      </a:r>
                      <a:r>
                        <a:rPr lang="en-AU" dirty="0"/>
                        <a:t>HCP* (and 5+ suit for a major)</a:t>
                      </a:r>
                    </a:p>
                  </a:txBody>
                  <a:tcPr>
                    <a:solidFill>
                      <a:schemeClr val="accent1">
                        <a:lumMod val="40000"/>
                        <a:lumOff val="60000"/>
                      </a:schemeClr>
                    </a:solidFill>
                  </a:tcPr>
                </a:tc>
                <a:tc>
                  <a:txBody>
                    <a:bodyPr/>
                    <a:lstStyle/>
                    <a:p>
                      <a:r>
                        <a:rPr lang="en-AU" i="0" dirty="0"/>
                        <a:t>Shortage Pts (*with fit*)</a:t>
                      </a:r>
                    </a:p>
                    <a:p>
                      <a:pPr marL="0" indent="0">
                        <a:buFont typeface="Arial" panose="020B0604020202020204" pitchFamily="34" charset="0"/>
                        <a:buNone/>
                      </a:pPr>
                      <a:r>
                        <a:rPr lang="en-AU" sz="2400" i="0" dirty="0"/>
                        <a:t>Doubleton = 1</a:t>
                      </a:r>
                    </a:p>
                    <a:p>
                      <a:pPr marL="0" indent="0">
                        <a:buFont typeface="Arial" panose="020B0604020202020204" pitchFamily="34" charset="0"/>
                        <a:buNone/>
                      </a:pPr>
                      <a:r>
                        <a:rPr lang="en-AU" sz="2400" i="0" dirty="0"/>
                        <a:t>Singleton = 3</a:t>
                      </a:r>
                    </a:p>
                    <a:p>
                      <a:pPr marL="0" indent="0">
                        <a:buFont typeface="Arial" panose="020B0604020202020204" pitchFamily="34" charset="0"/>
                        <a:buNone/>
                      </a:pPr>
                      <a:r>
                        <a:rPr lang="en-AU" sz="2400" i="0" dirty="0"/>
                        <a:t>Void = 5</a:t>
                      </a:r>
                    </a:p>
                    <a:p>
                      <a:pPr marL="0" indent="0">
                        <a:buFont typeface="Arial" panose="020B0604020202020204" pitchFamily="34" charset="0"/>
                        <a:buNone/>
                      </a:pPr>
                      <a:r>
                        <a:rPr lang="en-AU" i="0" dirty="0"/>
                        <a:t>TP = HCP + shortage pts</a:t>
                      </a:r>
                    </a:p>
                    <a:p>
                      <a:pPr marL="0" indent="0">
                        <a:buFont typeface="Arial" panose="020B0604020202020204" pitchFamily="34" charset="0"/>
                        <a:buNone/>
                      </a:pPr>
                      <a:endParaRPr lang="en-AU" i="0" dirty="0"/>
                    </a:p>
                  </a:txBody>
                  <a:tcPr/>
                </a:tc>
                <a:extLst>
                  <a:ext uri="{0D108BD9-81ED-4DB2-BD59-A6C34878D82A}">
                    <a16:rowId xmlns:a16="http://schemas.microsoft.com/office/drawing/2014/main" val="2794440917"/>
                  </a:ext>
                </a:extLst>
              </a:tr>
            </a:tbl>
          </a:graphicData>
        </a:graphic>
      </p:graphicFrame>
    </p:spTree>
    <p:extLst>
      <p:ext uri="{BB962C8B-B14F-4D97-AF65-F5344CB8AC3E}">
        <p14:creationId xmlns:p14="http://schemas.microsoft.com/office/powerpoint/2010/main" val="3919353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7FE82261-6748-E7AF-E8E5-2074BB7AF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8FA4C-F61A-C696-7CD7-9AC612E1015A}"/>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700" dirty="0"/>
              <a:t>– Ch5. Opener has a balanced hand: overview</a:t>
            </a:r>
          </a:p>
        </p:txBody>
      </p:sp>
      <p:pic>
        <p:nvPicPr>
          <p:cNvPr id="4" name="Picture 3">
            <a:extLst>
              <a:ext uri="{FF2B5EF4-FFF2-40B4-BE49-F238E27FC236}">
                <a16:creationId xmlns:a16="http://schemas.microsoft.com/office/drawing/2014/main" id="{060CDF55-A249-4F68-FC71-A84919D10231}"/>
              </a:ext>
            </a:extLst>
          </p:cNvPr>
          <p:cNvPicPr>
            <a:picLocks noChangeAspect="1"/>
          </p:cNvPicPr>
          <p:nvPr/>
        </p:nvPicPr>
        <p:blipFill>
          <a:blip r:embed="rId3"/>
          <a:stretch>
            <a:fillRect/>
          </a:stretch>
        </p:blipFill>
        <p:spPr>
          <a:xfrm>
            <a:off x="11742381" y="1729591"/>
            <a:ext cx="449619" cy="3398815"/>
          </a:xfrm>
          <a:prstGeom prst="rect">
            <a:avLst/>
          </a:prstGeom>
        </p:spPr>
      </p:pic>
      <p:sp>
        <p:nvSpPr>
          <p:cNvPr id="5" name="TextBox 4">
            <a:extLst>
              <a:ext uri="{FF2B5EF4-FFF2-40B4-BE49-F238E27FC236}">
                <a16:creationId xmlns:a16="http://schemas.microsoft.com/office/drawing/2014/main" id="{3E6D9F69-9D0B-363B-9C4A-E87E231C2F8E}"/>
              </a:ext>
            </a:extLst>
          </p:cNvPr>
          <p:cNvSpPr txBox="1"/>
          <p:nvPr/>
        </p:nvSpPr>
        <p:spPr>
          <a:xfrm>
            <a:off x="0" y="6488668"/>
            <a:ext cx="1167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p>
        </p:txBody>
      </p:sp>
      <p:sp>
        <p:nvSpPr>
          <p:cNvPr id="8" name="TextBox 7">
            <a:extLst>
              <a:ext uri="{FF2B5EF4-FFF2-40B4-BE49-F238E27FC236}">
                <a16:creationId xmlns:a16="http://schemas.microsoft.com/office/drawing/2014/main" id="{B343D6A8-51D9-DBFE-93FA-F95DA897106B}"/>
              </a:ext>
            </a:extLst>
          </p:cNvPr>
          <p:cNvSpPr txBox="1"/>
          <p:nvPr/>
        </p:nvSpPr>
        <p:spPr>
          <a:xfrm>
            <a:off x="583942" y="1259557"/>
            <a:ext cx="4195482" cy="2308324"/>
          </a:xfrm>
          <a:prstGeom prst="rect">
            <a:avLst/>
          </a:prstGeom>
          <a:noFill/>
        </p:spPr>
        <p:txBody>
          <a:bodyPr wrap="square" rtlCol="0">
            <a:spAutoFit/>
          </a:bodyPr>
          <a:lstStyle/>
          <a:p>
            <a:r>
              <a:rPr lang="en-AU" dirty="0"/>
              <a:t>This week we look at </a:t>
            </a:r>
            <a:r>
              <a:rPr lang="en-AU" b="1" dirty="0"/>
              <a:t>Chapter 5 </a:t>
            </a:r>
            <a:r>
              <a:rPr lang="en-AU" dirty="0"/>
              <a:t>of the text - balanced hands: </a:t>
            </a:r>
          </a:p>
          <a:p>
            <a:r>
              <a:rPr lang="en-AU" dirty="0"/>
              <a:t>- how to open them</a:t>
            </a:r>
          </a:p>
          <a:p>
            <a:pPr marL="285750" indent="-285750">
              <a:buFontTx/>
              <a:buChar char="-"/>
            </a:pPr>
            <a:r>
              <a:rPr lang="en-AU" dirty="0"/>
              <a:t>how to respond</a:t>
            </a:r>
          </a:p>
          <a:p>
            <a:pPr marL="285750" indent="-285750">
              <a:buFontTx/>
              <a:buChar char="-"/>
            </a:pPr>
            <a:endParaRPr lang="en-AU" dirty="0"/>
          </a:p>
          <a:p>
            <a:pPr marL="285750" indent="-285750">
              <a:buFontTx/>
              <a:buChar char="-"/>
            </a:pPr>
            <a:endParaRPr lang="en-AU" dirty="0"/>
          </a:p>
          <a:p>
            <a:pPr marL="285750" indent="-285750">
              <a:buFontTx/>
              <a:buChar char="-"/>
            </a:pPr>
            <a:r>
              <a:rPr lang="en-AU" dirty="0"/>
              <a:t>Complexity: Medium</a:t>
            </a:r>
          </a:p>
          <a:p>
            <a:pPr marL="285750" indent="-285750">
              <a:buFontTx/>
              <a:buChar char="-"/>
            </a:pPr>
            <a:r>
              <a:rPr lang="en-AU" dirty="0"/>
              <a:t>Importance: High</a:t>
            </a:r>
          </a:p>
        </p:txBody>
      </p:sp>
      <p:pic>
        <p:nvPicPr>
          <p:cNvPr id="7" name="Picture 6">
            <a:extLst>
              <a:ext uri="{FF2B5EF4-FFF2-40B4-BE49-F238E27FC236}">
                <a16:creationId xmlns:a16="http://schemas.microsoft.com/office/drawing/2014/main" id="{5CE02CBC-756B-C6FE-57B6-69967AEE3CBF}"/>
              </a:ext>
            </a:extLst>
          </p:cNvPr>
          <p:cNvPicPr>
            <a:picLocks noChangeAspect="1"/>
          </p:cNvPicPr>
          <p:nvPr/>
        </p:nvPicPr>
        <p:blipFill>
          <a:blip r:embed="rId4"/>
          <a:stretch>
            <a:fillRect/>
          </a:stretch>
        </p:blipFill>
        <p:spPr>
          <a:xfrm>
            <a:off x="5659976" y="725252"/>
            <a:ext cx="5948082" cy="5948082"/>
          </a:xfrm>
          <a:prstGeom prst="rect">
            <a:avLst/>
          </a:prstGeom>
        </p:spPr>
      </p:pic>
    </p:spTree>
    <p:extLst>
      <p:ext uri="{BB962C8B-B14F-4D97-AF65-F5344CB8AC3E}">
        <p14:creationId xmlns:p14="http://schemas.microsoft.com/office/powerpoint/2010/main" val="3321124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43F579D6-D10F-46C9-2AD7-BE1F0D91F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39F46-E146-DB64-D8B6-7732C7E9BAF3}"/>
              </a:ext>
            </a:extLst>
          </p:cNvPr>
          <p:cNvSpPr>
            <a:spLocks noGrp="1"/>
          </p:cNvSpPr>
          <p:nvPr>
            <p:ph type="title"/>
          </p:nvPr>
        </p:nvSpPr>
        <p:spPr>
          <a:xfrm>
            <a:off x="-1" y="0"/>
            <a:ext cx="11900408" cy="769620"/>
          </a:xfrm>
        </p:spPr>
        <p:txBody>
          <a:bodyPr>
            <a:normAutofit/>
          </a:bodyPr>
          <a:lstStyle/>
          <a:p>
            <a:r>
              <a:rPr lang="en-AU" sz="4000" dirty="0"/>
              <a:t>MBC Introduction to Bridge </a:t>
            </a:r>
            <a:r>
              <a:rPr lang="en-AU" sz="2800" dirty="0"/>
              <a:t>– Ch1. Play of the cards: pt 1</a:t>
            </a:r>
          </a:p>
        </p:txBody>
      </p:sp>
      <p:pic>
        <p:nvPicPr>
          <p:cNvPr id="4" name="Picture 3">
            <a:extLst>
              <a:ext uri="{FF2B5EF4-FFF2-40B4-BE49-F238E27FC236}">
                <a16:creationId xmlns:a16="http://schemas.microsoft.com/office/drawing/2014/main" id="{CC81CDD7-E7BB-F51D-DC22-980797EBBF6E}"/>
              </a:ext>
            </a:extLst>
          </p:cNvPr>
          <p:cNvPicPr>
            <a:picLocks noChangeAspect="1"/>
          </p:cNvPicPr>
          <p:nvPr/>
        </p:nvPicPr>
        <p:blipFill>
          <a:blip r:embed="rId3"/>
          <a:stretch>
            <a:fillRect/>
          </a:stretch>
        </p:blipFill>
        <p:spPr>
          <a:xfrm>
            <a:off x="11550541" y="1729592"/>
            <a:ext cx="449619" cy="3398815"/>
          </a:xfrm>
          <a:prstGeom prst="rect">
            <a:avLst/>
          </a:prstGeom>
        </p:spPr>
      </p:pic>
      <p:sp>
        <p:nvSpPr>
          <p:cNvPr id="3" name="TextBox 2">
            <a:extLst>
              <a:ext uri="{FF2B5EF4-FFF2-40B4-BE49-F238E27FC236}">
                <a16:creationId xmlns:a16="http://schemas.microsoft.com/office/drawing/2014/main" id="{74BA9B4B-8E84-5B9C-FDCC-29097A900CBB}"/>
              </a:ext>
            </a:extLst>
          </p:cNvPr>
          <p:cNvSpPr txBox="1"/>
          <p:nvPr/>
        </p:nvSpPr>
        <p:spPr>
          <a:xfrm>
            <a:off x="1071825" y="764024"/>
            <a:ext cx="10220375" cy="5078313"/>
          </a:xfrm>
          <a:prstGeom prst="rect">
            <a:avLst/>
          </a:prstGeom>
          <a:noFill/>
        </p:spPr>
        <p:txBody>
          <a:bodyPr wrap="square" rtlCol="0">
            <a:spAutoFit/>
          </a:bodyPr>
          <a:lstStyle/>
          <a:p>
            <a:pPr marL="342900" indent="-342900">
              <a:buAutoNum type="arabicPeriod"/>
            </a:pPr>
            <a:r>
              <a:rPr lang="en-AU" b="1" dirty="0"/>
              <a:t>Rules</a:t>
            </a:r>
            <a:r>
              <a:rPr lang="en-AU" dirty="0"/>
              <a:t> vs </a:t>
            </a:r>
            <a:r>
              <a:rPr lang="en-AU" b="1" dirty="0"/>
              <a:t>Agreements</a:t>
            </a:r>
            <a:r>
              <a:rPr lang="en-AU" dirty="0"/>
              <a:t> vs Best Practice</a:t>
            </a:r>
          </a:p>
          <a:p>
            <a:pPr marL="342900" indent="-342900">
              <a:buAutoNum type="arabicPeriod"/>
            </a:pPr>
            <a:r>
              <a:rPr lang="en-AU" b="1" dirty="0"/>
              <a:t>Card ran</a:t>
            </a:r>
            <a:r>
              <a:rPr lang="en-AU" dirty="0"/>
              <a:t>king (highest to lowest)</a:t>
            </a:r>
          </a:p>
          <a:p>
            <a:pPr lvl="1"/>
            <a:r>
              <a:rPr lang="en-AU" dirty="0"/>
              <a:t>– Ace King Queen Jack 10 9 … 2</a:t>
            </a:r>
          </a:p>
          <a:p>
            <a:pPr marL="342900" indent="-342900">
              <a:buAutoNum type="arabicPeriod"/>
            </a:pPr>
            <a:r>
              <a:rPr lang="en-AU" dirty="0"/>
              <a:t>Player identification</a:t>
            </a:r>
          </a:p>
          <a:p>
            <a:pPr lvl="1"/>
            <a:r>
              <a:rPr lang="en-AU" dirty="0"/>
              <a:t>- North, South, East and West</a:t>
            </a:r>
          </a:p>
          <a:p>
            <a:pPr marL="342900" indent="-342900">
              <a:buAutoNum type="arabicPeriod"/>
            </a:pPr>
            <a:r>
              <a:rPr lang="en-AU" dirty="0"/>
              <a:t>A </a:t>
            </a:r>
            <a:r>
              <a:rPr lang="en-AU" b="1" dirty="0"/>
              <a:t>deal</a:t>
            </a:r>
            <a:r>
              <a:rPr lang="en-AU" dirty="0"/>
              <a:t> is comprised of </a:t>
            </a:r>
          </a:p>
          <a:p>
            <a:pPr marL="742950" lvl="1" indent="-285750">
              <a:buFont typeface="Arial" panose="020B0604020202020204" pitchFamily="34" charset="0"/>
              <a:buChar char="•"/>
            </a:pPr>
            <a:r>
              <a:rPr lang="en-AU" dirty="0"/>
              <a:t>1) your </a:t>
            </a:r>
            <a:r>
              <a:rPr lang="en-AU" b="1" dirty="0"/>
              <a:t>evaluation</a:t>
            </a:r>
            <a:r>
              <a:rPr lang="en-AU" dirty="0"/>
              <a:t> of your hand; </a:t>
            </a:r>
          </a:p>
          <a:p>
            <a:pPr marL="742950" lvl="1" indent="-285750">
              <a:buFont typeface="Arial" panose="020B0604020202020204" pitchFamily="34" charset="0"/>
              <a:buChar char="•"/>
            </a:pPr>
            <a:r>
              <a:rPr lang="en-AU" dirty="0"/>
              <a:t>2) a </a:t>
            </a:r>
            <a:r>
              <a:rPr lang="en-AU" b="1" dirty="0"/>
              <a:t>bidding</a:t>
            </a:r>
            <a:r>
              <a:rPr lang="en-AU" dirty="0"/>
              <a:t> round (‘the auction’ covered in more detail in week 2); </a:t>
            </a:r>
          </a:p>
          <a:p>
            <a:pPr marL="742950" lvl="1" indent="-285750">
              <a:buFont typeface="Arial" panose="020B0604020202020204" pitchFamily="34" charset="0"/>
              <a:buChar char="•"/>
            </a:pPr>
            <a:r>
              <a:rPr lang="en-AU" dirty="0"/>
              <a:t>3) the </a:t>
            </a:r>
            <a:r>
              <a:rPr lang="en-AU" b="1" dirty="0"/>
              <a:t>play of the cards</a:t>
            </a:r>
            <a:r>
              <a:rPr lang="en-AU" dirty="0"/>
              <a:t>; and </a:t>
            </a:r>
          </a:p>
          <a:p>
            <a:pPr marL="742950" lvl="1" indent="-285750">
              <a:buFont typeface="Arial" panose="020B0604020202020204" pitchFamily="34" charset="0"/>
              <a:buChar char="•"/>
            </a:pPr>
            <a:r>
              <a:rPr lang="en-AU" dirty="0"/>
              <a:t>4) </a:t>
            </a:r>
            <a:r>
              <a:rPr lang="en-AU" b="1" dirty="0"/>
              <a:t>scoring</a:t>
            </a:r>
            <a:r>
              <a:rPr lang="en-AU" dirty="0"/>
              <a:t> the result – most of which is done automatically (covered in more detail later).  </a:t>
            </a:r>
          </a:p>
          <a:p>
            <a:pPr lvl="1"/>
            <a:r>
              <a:rPr lang="en-AU" dirty="0"/>
              <a:t>- Bidding and card play both proceed in a </a:t>
            </a:r>
            <a:r>
              <a:rPr lang="en-AU" b="1" dirty="0"/>
              <a:t>clockwise</a:t>
            </a:r>
            <a:r>
              <a:rPr lang="en-AU" dirty="0"/>
              <a:t> direction (looking down) – starting with?</a:t>
            </a:r>
          </a:p>
          <a:p>
            <a:pPr marL="342900" indent="-342900">
              <a:buAutoNum type="arabicPeriod"/>
            </a:pPr>
            <a:r>
              <a:rPr lang="en-AU" dirty="0"/>
              <a:t>What is a </a:t>
            </a:r>
            <a:r>
              <a:rPr lang="en-AU" b="1" dirty="0"/>
              <a:t>trick</a:t>
            </a:r>
            <a:r>
              <a:rPr lang="en-AU" dirty="0"/>
              <a:t> ?</a:t>
            </a:r>
          </a:p>
          <a:p>
            <a:pPr marL="742950" lvl="1" indent="-285750">
              <a:buFontTx/>
              <a:buChar char="-"/>
            </a:pPr>
            <a:r>
              <a:rPr lang="en-AU" dirty="0"/>
              <a:t>each player plays one card from her hand in clockwise order.  The trick is won by the highest card in the suit that was led (unless a trump is played). </a:t>
            </a:r>
          </a:p>
          <a:p>
            <a:pPr marL="742950" lvl="1" indent="-285750">
              <a:buFontTx/>
              <a:buChar char="-"/>
            </a:pPr>
            <a:r>
              <a:rPr lang="en-AU" dirty="0"/>
              <a:t>Each player has 13 cards, so there are 13 tricks in a deal (also called a </a:t>
            </a:r>
            <a:r>
              <a:rPr lang="en-AU" b="1" dirty="0"/>
              <a:t>hand</a:t>
            </a:r>
            <a:r>
              <a:rPr lang="en-AU" dirty="0"/>
              <a:t> or a </a:t>
            </a:r>
            <a:r>
              <a:rPr lang="en-AU" b="1" dirty="0"/>
              <a:t>board</a:t>
            </a:r>
            <a:r>
              <a:rPr lang="en-AU" dirty="0"/>
              <a:t>);</a:t>
            </a:r>
          </a:p>
          <a:p>
            <a:pPr marL="742950" lvl="1" indent="-285750">
              <a:buFontTx/>
              <a:buChar char="-"/>
            </a:pPr>
            <a:r>
              <a:rPr lang="en-AU" dirty="0"/>
              <a:t>After the winner is determined, </a:t>
            </a:r>
            <a:r>
              <a:rPr lang="en-AU" b="1" dirty="0"/>
              <a:t>your card is then placed face down in front of you </a:t>
            </a:r>
            <a:r>
              <a:rPr lang="en-AU" dirty="0"/>
              <a:t>– orientation shows the winner.</a:t>
            </a:r>
          </a:p>
          <a:p>
            <a:endParaRPr lang="en-AU" dirty="0"/>
          </a:p>
        </p:txBody>
      </p:sp>
      <p:sp>
        <p:nvSpPr>
          <p:cNvPr id="5" name="TextBox 4">
            <a:extLst>
              <a:ext uri="{FF2B5EF4-FFF2-40B4-BE49-F238E27FC236}">
                <a16:creationId xmlns:a16="http://schemas.microsoft.com/office/drawing/2014/main" id="{4738E78D-44AA-395B-2988-5BCB4208186B}"/>
              </a:ext>
            </a:extLst>
          </p:cNvPr>
          <p:cNvSpPr txBox="1"/>
          <p:nvPr/>
        </p:nvSpPr>
        <p:spPr>
          <a:xfrm>
            <a:off x="0" y="6488668"/>
            <a:ext cx="6182013" cy="369332"/>
          </a:xfrm>
          <a:prstGeom prst="rect">
            <a:avLst/>
          </a:prstGeom>
          <a:noFill/>
        </p:spPr>
        <p:txBody>
          <a:bodyPr wrap="none" rtlCol="0">
            <a:spAutoFit/>
          </a:bodyPr>
          <a:lstStyle/>
          <a:p>
            <a:r>
              <a:rPr lang="en-AU" dirty="0"/>
              <a:t>Concepts: System; Suit Order; Card Ranking; Order of play; Tricks</a:t>
            </a:r>
          </a:p>
        </p:txBody>
      </p:sp>
    </p:spTree>
    <p:extLst>
      <p:ext uri="{BB962C8B-B14F-4D97-AF65-F5344CB8AC3E}">
        <p14:creationId xmlns:p14="http://schemas.microsoft.com/office/powerpoint/2010/main" val="28380995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362D8364-FAB7-DC6B-02BE-664EDFCDE8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F5735E-8590-9B58-E283-244F645F7407}"/>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Ch5. Balanced hands: opening NT</a:t>
            </a:r>
          </a:p>
        </p:txBody>
      </p:sp>
      <p:pic>
        <p:nvPicPr>
          <p:cNvPr id="4" name="Picture 3">
            <a:extLst>
              <a:ext uri="{FF2B5EF4-FFF2-40B4-BE49-F238E27FC236}">
                <a16:creationId xmlns:a16="http://schemas.microsoft.com/office/drawing/2014/main" id="{2F39D872-DF59-E874-FDC0-CB3F573562CC}"/>
              </a:ext>
            </a:extLst>
          </p:cNvPr>
          <p:cNvPicPr>
            <a:picLocks noChangeAspect="1"/>
          </p:cNvPicPr>
          <p:nvPr/>
        </p:nvPicPr>
        <p:blipFill>
          <a:blip r:embed="rId3"/>
          <a:stretch>
            <a:fillRect/>
          </a:stretch>
        </p:blipFill>
        <p:spPr>
          <a:xfrm>
            <a:off x="168625" y="1729592"/>
            <a:ext cx="449619" cy="3398815"/>
          </a:xfrm>
          <a:prstGeom prst="rect">
            <a:avLst/>
          </a:prstGeom>
        </p:spPr>
      </p:pic>
      <p:sp>
        <p:nvSpPr>
          <p:cNvPr id="3" name="TextBox 2">
            <a:extLst>
              <a:ext uri="{FF2B5EF4-FFF2-40B4-BE49-F238E27FC236}">
                <a16:creationId xmlns:a16="http://schemas.microsoft.com/office/drawing/2014/main" id="{617FBF7B-A154-ED2F-414D-A6C46275CCFD}"/>
              </a:ext>
            </a:extLst>
          </p:cNvPr>
          <p:cNvSpPr txBox="1"/>
          <p:nvPr/>
        </p:nvSpPr>
        <p:spPr>
          <a:xfrm>
            <a:off x="1247317" y="1135998"/>
            <a:ext cx="5755515"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Opening with a balanced hand (</a:t>
            </a:r>
            <a:r>
              <a:rPr lang="en-AU" b="1" dirty="0">
                <a:solidFill>
                  <a:prstClr val="black"/>
                </a:solidFill>
                <a:latin typeface="Calibri" panose="020F0502020204030204"/>
              </a:rPr>
              <a:t>why so many bids</a:t>
            </a:r>
            <a:r>
              <a:rPr lang="en-AU" dirty="0">
                <a:solidFill>
                  <a:prstClr val="black"/>
                </a:solidFill>
                <a:latin typeface="Calibri" panose="020F0502020204030204"/>
              </a:rPr>
              <a:t> ?) :</a:t>
            </a:r>
          </a:p>
        </p:txBody>
      </p:sp>
      <p:sp>
        <p:nvSpPr>
          <p:cNvPr id="5" name="TextBox 4">
            <a:extLst>
              <a:ext uri="{FF2B5EF4-FFF2-40B4-BE49-F238E27FC236}">
                <a16:creationId xmlns:a16="http://schemas.microsoft.com/office/drawing/2014/main" id="{4B3410EF-2018-805A-E88F-8225D2EEF964}"/>
              </a:ext>
            </a:extLst>
          </p:cNvPr>
          <p:cNvSpPr txBox="1"/>
          <p:nvPr/>
        </p:nvSpPr>
        <p:spPr>
          <a:xfrm>
            <a:off x="0" y="6488668"/>
            <a:ext cx="1167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p>
        </p:txBody>
      </p:sp>
      <p:graphicFrame>
        <p:nvGraphicFramePr>
          <p:cNvPr id="7" name="Table 6">
            <a:extLst>
              <a:ext uri="{FF2B5EF4-FFF2-40B4-BE49-F238E27FC236}">
                <a16:creationId xmlns:a16="http://schemas.microsoft.com/office/drawing/2014/main" id="{4482F9E4-C75C-EF3F-E668-1FDB0646C8DD}"/>
              </a:ext>
            </a:extLst>
          </p:cNvPr>
          <p:cNvGraphicFramePr>
            <a:graphicFrameLocks noGrp="1"/>
          </p:cNvGraphicFramePr>
          <p:nvPr>
            <p:extLst>
              <p:ext uri="{D42A27DB-BD31-4B8C-83A1-F6EECF244321}">
                <p14:modId xmlns:p14="http://schemas.microsoft.com/office/powerpoint/2010/main" val="1902099626"/>
              </p:ext>
            </p:extLst>
          </p:nvPr>
        </p:nvGraphicFramePr>
        <p:xfrm>
          <a:off x="1369595" y="1549457"/>
          <a:ext cx="5629155" cy="2316104"/>
        </p:xfrm>
        <a:graphic>
          <a:graphicData uri="http://schemas.openxmlformats.org/drawingml/2006/table">
            <a:tbl>
              <a:tblPr firstRow="1" bandRow="1">
                <a:tableStyleId>{5C22544A-7EE6-4342-B048-85BDC9FD1C3A}</a:tableStyleId>
              </a:tblPr>
              <a:tblGrid>
                <a:gridCol w="1200080">
                  <a:extLst>
                    <a:ext uri="{9D8B030D-6E8A-4147-A177-3AD203B41FA5}">
                      <a16:colId xmlns:a16="http://schemas.microsoft.com/office/drawing/2014/main" val="3537582556"/>
                    </a:ext>
                  </a:extLst>
                </a:gridCol>
                <a:gridCol w="3346786">
                  <a:extLst>
                    <a:ext uri="{9D8B030D-6E8A-4147-A177-3AD203B41FA5}">
                      <a16:colId xmlns:a16="http://schemas.microsoft.com/office/drawing/2014/main" val="142826992"/>
                    </a:ext>
                  </a:extLst>
                </a:gridCol>
                <a:gridCol w="1082289">
                  <a:extLst>
                    <a:ext uri="{9D8B030D-6E8A-4147-A177-3AD203B41FA5}">
                      <a16:colId xmlns:a16="http://schemas.microsoft.com/office/drawing/2014/main" val="3123372175"/>
                    </a:ext>
                  </a:extLst>
                </a:gridCol>
              </a:tblGrid>
              <a:tr h="313175">
                <a:tc>
                  <a:txBody>
                    <a:bodyPr/>
                    <a:lstStyle/>
                    <a:p>
                      <a:r>
                        <a:rPr lang="en-AU" dirty="0"/>
                        <a:t>HCP</a:t>
                      </a:r>
                    </a:p>
                  </a:txBody>
                  <a:tcPr/>
                </a:tc>
                <a:tc>
                  <a:txBody>
                    <a:bodyPr/>
                    <a:lstStyle/>
                    <a:p>
                      <a:r>
                        <a:rPr lang="en-AU" dirty="0"/>
                        <a:t>Opening Bid</a:t>
                      </a:r>
                    </a:p>
                  </a:txBody>
                  <a:tcPr/>
                </a:tc>
                <a:tc>
                  <a:txBody>
                    <a:bodyPr/>
                    <a:lstStyle/>
                    <a:p>
                      <a:r>
                        <a:rPr lang="en-AU" dirty="0"/>
                        <a:t>Rebid</a:t>
                      </a:r>
                    </a:p>
                  </a:txBody>
                  <a:tcPr/>
                </a:tc>
                <a:extLst>
                  <a:ext uri="{0D108BD9-81ED-4DB2-BD59-A6C34878D82A}">
                    <a16:rowId xmlns:a16="http://schemas.microsoft.com/office/drawing/2014/main" val="4180828440"/>
                  </a:ext>
                </a:extLst>
              </a:tr>
              <a:tr h="370840">
                <a:tc>
                  <a:txBody>
                    <a:bodyPr/>
                    <a:lstStyle/>
                    <a:p>
                      <a:r>
                        <a:rPr lang="en-AU" dirty="0"/>
                        <a:t>12-14</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305242579"/>
                  </a:ext>
                </a:extLst>
              </a:tr>
              <a:tr h="466984">
                <a:tc>
                  <a:txBody>
                    <a:bodyPr/>
                    <a:lstStyle/>
                    <a:p>
                      <a:r>
                        <a:rPr lang="en-AU" dirty="0"/>
                        <a:t>15-17</a:t>
                      </a:r>
                    </a:p>
                  </a:txBody>
                  <a:tcPr/>
                </a:tc>
                <a:tc>
                  <a:txBody>
                    <a:bodyPr/>
                    <a:lstStyle/>
                    <a:p>
                      <a:r>
                        <a:rPr lang="en-AU" dirty="0"/>
                        <a:t>1NT</a:t>
                      </a:r>
                    </a:p>
                  </a:txBody>
                  <a:tcPr/>
                </a:tc>
                <a:tc>
                  <a:txBody>
                    <a:bodyPr/>
                    <a:lstStyle/>
                    <a:p>
                      <a:endParaRPr lang="en-AU" dirty="0"/>
                    </a:p>
                  </a:txBody>
                  <a:tcPr/>
                </a:tc>
                <a:extLst>
                  <a:ext uri="{0D108BD9-81ED-4DB2-BD59-A6C34878D82A}">
                    <a16:rowId xmlns:a16="http://schemas.microsoft.com/office/drawing/2014/main" val="3409758323"/>
                  </a:ext>
                </a:extLst>
              </a:tr>
              <a:tr h="370840">
                <a:tc>
                  <a:txBody>
                    <a:bodyPr/>
                    <a:lstStyle/>
                    <a:p>
                      <a:r>
                        <a:rPr lang="en-AU" dirty="0"/>
                        <a:t>18-19</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914321784"/>
                  </a:ext>
                </a:extLst>
              </a:tr>
              <a:tr h="370840">
                <a:tc>
                  <a:txBody>
                    <a:bodyPr/>
                    <a:lstStyle/>
                    <a:p>
                      <a:r>
                        <a:rPr lang="en-AU" dirty="0"/>
                        <a:t>20-21</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020021203"/>
                  </a:ext>
                </a:extLst>
              </a:tr>
              <a:tr h="370840">
                <a:tc>
                  <a:txBody>
                    <a:bodyPr/>
                    <a:lstStyle/>
                    <a:p>
                      <a:r>
                        <a:rPr lang="en-AU" dirty="0"/>
                        <a:t>22+</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451661019"/>
                  </a:ext>
                </a:extLst>
              </a:tr>
            </a:tbl>
          </a:graphicData>
        </a:graphic>
      </p:graphicFrame>
      <p:sp>
        <p:nvSpPr>
          <p:cNvPr id="10" name="TextBox 9">
            <a:extLst>
              <a:ext uri="{FF2B5EF4-FFF2-40B4-BE49-F238E27FC236}">
                <a16:creationId xmlns:a16="http://schemas.microsoft.com/office/drawing/2014/main" id="{740BB079-3661-BDE6-3700-86FBB7728BFA}"/>
              </a:ext>
            </a:extLst>
          </p:cNvPr>
          <p:cNvSpPr txBox="1"/>
          <p:nvPr/>
        </p:nvSpPr>
        <p:spPr>
          <a:xfrm>
            <a:off x="8007828" y="1024808"/>
            <a:ext cx="3592813" cy="2123658"/>
          </a:xfrm>
          <a:prstGeom prst="rect">
            <a:avLst/>
          </a:prstGeom>
          <a:noFill/>
        </p:spPr>
        <p:txBody>
          <a:bodyPr wrap="square" rtlCol="0">
            <a:spAutoFit/>
          </a:bodyPr>
          <a:lstStyle/>
          <a:p>
            <a:r>
              <a:rPr lang="en-AU" sz="2400" b="1" dirty="0"/>
              <a:t>Balanced hands:</a:t>
            </a:r>
          </a:p>
          <a:p>
            <a:pPr marL="285750" indent="-285750">
              <a:buFontTx/>
              <a:buChar char="-"/>
            </a:pPr>
            <a:r>
              <a:rPr lang="en-AU" dirty="0"/>
              <a:t>No voids</a:t>
            </a:r>
          </a:p>
          <a:p>
            <a:pPr marL="285750" indent="-285750">
              <a:buFontTx/>
              <a:buChar char="-"/>
            </a:pPr>
            <a:r>
              <a:rPr lang="en-AU" dirty="0"/>
              <a:t>No singletons</a:t>
            </a:r>
          </a:p>
          <a:p>
            <a:pPr marL="285750" indent="-285750">
              <a:buFontTx/>
              <a:buChar char="-"/>
            </a:pPr>
            <a:r>
              <a:rPr lang="en-AU" dirty="0"/>
              <a:t>No more than one doubleton</a:t>
            </a:r>
          </a:p>
          <a:p>
            <a:endParaRPr lang="en-AU" dirty="0"/>
          </a:p>
          <a:p>
            <a:r>
              <a:rPr lang="en-AU" dirty="0"/>
              <a:t>Possible shapes:</a:t>
            </a:r>
          </a:p>
          <a:p>
            <a:r>
              <a:rPr lang="en-AU" dirty="0"/>
              <a:t>4333; 4432 and 5332</a:t>
            </a:r>
          </a:p>
        </p:txBody>
      </p:sp>
    </p:spTree>
    <p:extLst>
      <p:ext uri="{BB962C8B-B14F-4D97-AF65-F5344CB8AC3E}">
        <p14:creationId xmlns:p14="http://schemas.microsoft.com/office/powerpoint/2010/main" val="30014619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4AA5972A-A5C3-84CD-B5C4-37BA8800C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8E76EC-7AEB-FE47-ECDD-B79213AA4932}"/>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Ch5. Balanced hands: opening NT</a:t>
            </a:r>
          </a:p>
        </p:txBody>
      </p:sp>
      <p:pic>
        <p:nvPicPr>
          <p:cNvPr id="4" name="Picture 3">
            <a:extLst>
              <a:ext uri="{FF2B5EF4-FFF2-40B4-BE49-F238E27FC236}">
                <a16:creationId xmlns:a16="http://schemas.microsoft.com/office/drawing/2014/main" id="{EF221A0B-4D3D-83B2-6A62-40FC6F22EE64}"/>
              </a:ext>
            </a:extLst>
          </p:cNvPr>
          <p:cNvPicPr>
            <a:picLocks noChangeAspect="1"/>
          </p:cNvPicPr>
          <p:nvPr/>
        </p:nvPicPr>
        <p:blipFill>
          <a:blip r:embed="rId3"/>
          <a:stretch>
            <a:fillRect/>
          </a:stretch>
        </p:blipFill>
        <p:spPr>
          <a:xfrm>
            <a:off x="168625" y="1729592"/>
            <a:ext cx="449619" cy="3398815"/>
          </a:xfrm>
          <a:prstGeom prst="rect">
            <a:avLst/>
          </a:prstGeom>
        </p:spPr>
      </p:pic>
      <p:sp>
        <p:nvSpPr>
          <p:cNvPr id="3" name="TextBox 2">
            <a:extLst>
              <a:ext uri="{FF2B5EF4-FFF2-40B4-BE49-F238E27FC236}">
                <a16:creationId xmlns:a16="http://schemas.microsoft.com/office/drawing/2014/main" id="{3C1E4D0F-C014-725D-6D63-2F8600527556}"/>
              </a:ext>
            </a:extLst>
          </p:cNvPr>
          <p:cNvSpPr txBox="1"/>
          <p:nvPr/>
        </p:nvSpPr>
        <p:spPr>
          <a:xfrm>
            <a:off x="1247317" y="1135998"/>
            <a:ext cx="5755515"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Opening with a balanced hand (</a:t>
            </a:r>
            <a:r>
              <a:rPr lang="en-AU" b="1" dirty="0">
                <a:solidFill>
                  <a:prstClr val="black"/>
                </a:solidFill>
                <a:latin typeface="Calibri" panose="020F0502020204030204"/>
              </a:rPr>
              <a:t>why so many bids</a:t>
            </a:r>
            <a:r>
              <a:rPr lang="en-AU" dirty="0">
                <a:solidFill>
                  <a:prstClr val="black"/>
                </a:solidFill>
                <a:latin typeface="Calibri" panose="020F0502020204030204"/>
              </a:rPr>
              <a:t> ?) :</a:t>
            </a:r>
          </a:p>
        </p:txBody>
      </p:sp>
      <p:sp>
        <p:nvSpPr>
          <p:cNvPr id="5" name="TextBox 4">
            <a:extLst>
              <a:ext uri="{FF2B5EF4-FFF2-40B4-BE49-F238E27FC236}">
                <a16:creationId xmlns:a16="http://schemas.microsoft.com/office/drawing/2014/main" id="{0CA0FAC9-65BD-065F-B1B7-D10D65F4A5DE}"/>
              </a:ext>
            </a:extLst>
          </p:cNvPr>
          <p:cNvSpPr txBox="1"/>
          <p:nvPr/>
        </p:nvSpPr>
        <p:spPr>
          <a:xfrm>
            <a:off x="0" y="6488668"/>
            <a:ext cx="1167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p>
        </p:txBody>
      </p:sp>
      <p:graphicFrame>
        <p:nvGraphicFramePr>
          <p:cNvPr id="7" name="Table 6">
            <a:extLst>
              <a:ext uri="{FF2B5EF4-FFF2-40B4-BE49-F238E27FC236}">
                <a16:creationId xmlns:a16="http://schemas.microsoft.com/office/drawing/2014/main" id="{E662611C-70A6-6CB5-5FDF-5DE34E8DFEF0}"/>
              </a:ext>
            </a:extLst>
          </p:cNvPr>
          <p:cNvGraphicFramePr>
            <a:graphicFrameLocks noGrp="1"/>
          </p:cNvGraphicFramePr>
          <p:nvPr>
            <p:extLst>
              <p:ext uri="{D42A27DB-BD31-4B8C-83A1-F6EECF244321}">
                <p14:modId xmlns:p14="http://schemas.microsoft.com/office/powerpoint/2010/main" val="404073123"/>
              </p:ext>
            </p:extLst>
          </p:nvPr>
        </p:nvGraphicFramePr>
        <p:xfrm>
          <a:off x="1369595" y="1549457"/>
          <a:ext cx="5629155" cy="2316104"/>
        </p:xfrm>
        <a:graphic>
          <a:graphicData uri="http://schemas.openxmlformats.org/drawingml/2006/table">
            <a:tbl>
              <a:tblPr firstRow="1" bandRow="1">
                <a:tableStyleId>{5C22544A-7EE6-4342-B048-85BDC9FD1C3A}</a:tableStyleId>
              </a:tblPr>
              <a:tblGrid>
                <a:gridCol w="1200080">
                  <a:extLst>
                    <a:ext uri="{9D8B030D-6E8A-4147-A177-3AD203B41FA5}">
                      <a16:colId xmlns:a16="http://schemas.microsoft.com/office/drawing/2014/main" val="3537582556"/>
                    </a:ext>
                  </a:extLst>
                </a:gridCol>
                <a:gridCol w="3346786">
                  <a:extLst>
                    <a:ext uri="{9D8B030D-6E8A-4147-A177-3AD203B41FA5}">
                      <a16:colId xmlns:a16="http://schemas.microsoft.com/office/drawing/2014/main" val="142826992"/>
                    </a:ext>
                  </a:extLst>
                </a:gridCol>
                <a:gridCol w="1082289">
                  <a:extLst>
                    <a:ext uri="{9D8B030D-6E8A-4147-A177-3AD203B41FA5}">
                      <a16:colId xmlns:a16="http://schemas.microsoft.com/office/drawing/2014/main" val="3123372175"/>
                    </a:ext>
                  </a:extLst>
                </a:gridCol>
              </a:tblGrid>
              <a:tr h="313175">
                <a:tc>
                  <a:txBody>
                    <a:bodyPr/>
                    <a:lstStyle/>
                    <a:p>
                      <a:r>
                        <a:rPr lang="en-AU" dirty="0"/>
                        <a:t>HCP</a:t>
                      </a:r>
                    </a:p>
                  </a:txBody>
                  <a:tcPr/>
                </a:tc>
                <a:tc>
                  <a:txBody>
                    <a:bodyPr/>
                    <a:lstStyle/>
                    <a:p>
                      <a:r>
                        <a:rPr lang="en-AU" dirty="0"/>
                        <a:t>Opening Bid</a:t>
                      </a:r>
                    </a:p>
                  </a:txBody>
                  <a:tcPr/>
                </a:tc>
                <a:tc>
                  <a:txBody>
                    <a:bodyPr/>
                    <a:lstStyle/>
                    <a:p>
                      <a:r>
                        <a:rPr lang="en-AU" dirty="0"/>
                        <a:t>Rebid</a:t>
                      </a:r>
                    </a:p>
                  </a:txBody>
                  <a:tcPr/>
                </a:tc>
                <a:extLst>
                  <a:ext uri="{0D108BD9-81ED-4DB2-BD59-A6C34878D82A}">
                    <a16:rowId xmlns:a16="http://schemas.microsoft.com/office/drawing/2014/main" val="4180828440"/>
                  </a:ext>
                </a:extLst>
              </a:tr>
              <a:tr h="370840">
                <a:tc>
                  <a:txBody>
                    <a:bodyPr/>
                    <a:lstStyle/>
                    <a:p>
                      <a:r>
                        <a:rPr lang="en-AU" dirty="0"/>
                        <a:t>12-14</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305242579"/>
                  </a:ext>
                </a:extLst>
              </a:tr>
              <a:tr h="466984">
                <a:tc>
                  <a:txBody>
                    <a:bodyPr/>
                    <a:lstStyle/>
                    <a:p>
                      <a:r>
                        <a:rPr lang="en-AU" dirty="0"/>
                        <a:t>15-17</a:t>
                      </a:r>
                    </a:p>
                  </a:txBody>
                  <a:tcPr/>
                </a:tc>
                <a:tc>
                  <a:txBody>
                    <a:bodyPr/>
                    <a:lstStyle/>
                    <a:p>
                      <a:r>
                        <a:rPr lang="en-AU" dirty="0"/>
                        <a:t>1NT</a:t>
                      </a:r>
                    </a:p>
                  </a:txBody>
                  <a:tcPr/>
                </a:tc>
                <a:tc>
                  <a:txBody>
                    <a:bodyPr/>
                    <a:lstStyle/>
                    <a:p>
                      <a:endParaRPr lang="en-AU" dirty="0"/>
                    </a:p>
                  </a:txBody>
                  <a:tcPr/>
                </a:tc>
                <a:extLst>
                  <a:ext uri="{0D108BD9-81ED-4DB2-BD59-A6C34878D82A}">
                    <a16:rowId xmlns:a16="http://schemas.microsoft.com/office/drawing/2014/main" val="3409758323"/>
                  </a:ext>
                </a:extLst>
              </a:tr>
              <a:tr h="370840">
                <a:tc>
                  <a:txBody>
                    <a:bodyPr/>
                    <a:lstStyle/>
                    <a:p>
                      <a:r>
                        <a:rPr lang="en-AU" dirty="0"/>
                        <a:t>18-19</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914321784"/>
                  </a:ext>
                </a:extLst>
              </a:tr>
              <a:tr h="370840">
                <a:tc>
                  <a:txBody>
                    <a:bodyPr/>
                    <a:lstStyle/>
                    <a:p>
                      <a:r>
                        <a:rPr lang="en-AU" dirty="0"/>
                        <a:t>20-21</a:t>
                      </a:r>
                    </a:p>
                  </a:txBody>
                  <a:tcPr/>
                </a:tc>
                <a:tc>
                  <a:txBody>
                    <a:bodyPr/>
                    <a:lstStyle/>
                    <a:p>
                      <a:r>
                        <a:rPr lang="en-AU" dirty="0"/>
                        <a:t>Week 8</a:t>
                      </a:r>
                    </a:p>
                  </a:txBody>
                  <a:tcPr/>
                </a:tc>
                <a:tc>
                  <a:txBody>
                    <a:bodyPr/>
                    <a:lstStyle/>
                    <a:p>
                      <a:endParaRPr lang="en-AU" dirty="0"/>
                    </a:p>
                  </a:txBody>
                  <a:tcPr/>
                </a:tc>
                <a:extLst>
                  <a:ext uri="{0D108BD9-81ED-4DB2-BD59-A6C34878D82A}">
                    <a16:rowId xmlns:a16="http://schemas.microsoft.com/office/drawing/2014/main" val="3020021203"/>
                  </a:ext>
                </a:extLst>
              </a:tr>
              <a:tr h="370840">
                <a:tc>
                  <a:txBody>
                    <a:bodyPr/>
                    <a:lstStyle/>
                    <a:p>
                      <a:r>
                        <a:rPr lang="en-AU" dirty="0"/>
                        <a:t>22+</a:t>
                      </a:r>
                    </a:p>
                  </a:txBody>
                  <a:tcPr/>
                </a:tc>
                <a:tc>
                  <a:txBody>
                    <a:bodyPr/>
                    <a:lstStyle/>
                    <a:p>
                      <a:r>
                        <a:rPr lang="en-AU" dirty="0"/>
                        <a:t>Week 8</a:t>
                      </a:r>
                    </a:p>
                  </a:txBody>
                  <a:tcPr/>
                </a:tc>
                <a:tc>
                  <a:txBody>
                    <a:bodyPr/>
                    <a:lstStyle/>
                    <a:p>
                      <a:endParaRPr lang="en-AU" dirty="0"/>
                    </a:p>
                  </a:txBody>
                  <a:tcPr/>
                </a:tc>
                <a:extLst>
                  <a:ext uri="{0D108BD9-81ED-4DB2-BD59-A6C34878D82A}">
                    <a16:rowId xmlns:a16="http://schemas.microsoft.com/office/drawing/2014/main" val="451661019"/>
                  </a:ext>
                </a:extLst>
              </a:tr>
            </a:tbl>
          </a:graphicData>
        </a:graphic>
      </p:graphicFrame>
      <p:sp>
        <p:nvSpPr>
          <p:cNvPr id="9" name="TextBox 8">
            <a:extLst>
              <a:ext uri="{FF2B5EF4-FFF2-40B4-BE49-F238E27FC236}">
                <a16:creationId xmlns:a16="http://schemas.microsoft.com/office/drawing/2014/main" id="{1DA1CB6A-ECA0-C4F1-E3DF-3297CB762947}"/>
              </a:ext>
            </a:extLst>
          </p:cNvPr>
          <p:cNvSpPr txBox="1"/>
          <p:nvPr/>
        </p:nvSpPr>
        <p:spPr>
          <a:xfrm>
            <a:off x="1167884" y="4617847"/>
            <a:ext cx="2713236"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What do you open with these hands </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a:t>
            </a:r>
            <a:r>
              <a:rPr lang="en-AU" dirty="0" err="1">
                <a:solidFill>
                  <a:prstClr val="black"/>
                </a:solidFill>
                <a:latin typeface="Calibri" panose="020F0502020204030204"/>
              </a:rPr>
              <a:t>pg</a:t>
            </a:r>
            <a:r>
              <a:rPr lang="en-AU" b="1" dirty="0">
                <a:solidFill>
                  <a:prstClr val="black"/>
                </a:solidFill>
                <a:latin typeface="Calibri" panose="020F0502020204030204"/>
              </a:rPr>
              <a:t> 55. 5.1</a:t>
            </a:r>
            <a:r>
              <a:rPr lang="en-AU" dirty="0">
                <a:solidFill>
                  <a:prstClr val="black"/>
                </a:solidFill>
                <a:latin typeface="Calibri" panose="020F0502020204030204"/>
              </a:rPr>
              <a:t>)</a:t>
            </a:r>
          </a:p>
        </p:txBody>
      </p:sp>
      <p:graphicFrame>
        <p:nvGraphicFramePr>
          <p:cNvPr id="11" name="Table 10">
            <a:extLst>
              <a:ext uri="{FF2B5EF4-FFF2-40B4-BE49-F238E27FC236}">
                <a16:creationId xmlns:a16="http://schemas.microsoft.com/office/drawing/2014/main" id="{65B5C75D-4AD0-335F-789C-82C1A4188E23}"/>
              </a:ext>
            </a:extLst>
          </p:cNvPr>
          <p:cNvGraphicFramePr>
            <a:graphicFrameLocks noGrp="1"/>
          </p:cNvGraphicFramePr>
          <p:nvPr/>
        </p:nvGraphicFramePr>
        <p:xfrm>
          <a:off x="3881120" y="4450797"/>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0">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 7 6 4 2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7</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7</a:t>
                      </a:r>
                      <a:endParaRPr lang="en-AU" sz="1800" dirty="0">
                        <a:latin typeface="+mn-lt"/>
                      </a:endParaRPr>
                    </a:p>
                  </a:txBody>
                  <a:tcPr/>
                </a:tc>
                <a:tc>
                  <a:txBody>
                    <a:bodyPr/>
                    <a:lstStyle/>
                    <a:p>
                      <a:r>
                        <a:rPr lang="en-AU" sz="1800" dirty="0">
                          <a:latin typeface="+mn-lt"/>
                          <a:cs typeface="Arial" panose="020B0604020202020204" pitchFamily="34" charset="0"/>
                        </a:rPr>
                        <a:t>♠ 8 7 6</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Q</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 9 8</a:t>
                      </a:r>
                    </a:p>
                    <a:p>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8 4</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9</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3 2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7</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9 6 5 4</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8 5</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8 7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10 3</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3 2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2" name="TextBox 11">
            <a:extLst>
              <a:ext uri="{FF2B5EF4-FFF2-40B4-BE49-F238E27FC236}">
                <a16:creationId xmlns:a16="http://schemas.microsoft.com/office/drawing/2014/main" id="{F6533E10-36AD-6621-B895-41CE31E8F93B}"/>
              </a:ext>
            </a:extLst>
          </p:cNvPr>
          <p:cNvSpPr txBox="1"/>
          <p:nvPr/>
        </p:nvSpPr>
        <p:spPr>
          <a:xfrm>
            <a:off x="1184138" y="5971212"/>
            <a:ext cx="1662186" cy="369332"/>
          </a:xfrm>
          <a:prstGeom prst="rect">
            <a:avLst/>
          </a:prstGeom>
          <a:noFill/>
        </p:spPr>
        <p:txBody>
          <a:bodyPr wrap="none" rtlCol="0">
            <a:spAutoFit/>
          </a:bodyPr>
          <a:lstStyle/>
          <a:p>
            <a:r>
              <a:rPr lang="en-AU" dirty="0"/>
              <a:t>Any questions ?</a:t>
            </a:r>
          </a:p>
        </p:txBody>
      </p:sp>
      <p:sp>
        <p:nvSpPr>
          <p:cNvPr id="10" name="TextBox 9">
            <a:extLst>
              <a:ext uri="{FF2B5EF4-FFF2-40B4-BE49-F238E27FC236}">
                <a16:creationId xmlns:a16="http://schemas.microsoft.com/office/drawing/2014/main" id="{77DB474E-6A80-D2DA-EC83-67B8BBD957EF}"/>
              </a:ext>
            </a:extLst>
          </p:cNvPr>
          <p:cNvSpPr txBox="1"/>
          <p:nvPr/>
        </p:nvSpPr>
        <p:spPr>
          <a:xfrm>
            <a:off x="8007828" y="1024808"/>
            <a:ext cx="3592813" cy="2123658"/>
          </a:xfrm>
          <a:prstGeom prst="rect">
            <a:avLst/>
          </a:prstGeom>
          <a:noFill/>
        </p:spPr>
        <p:txBody>
          <a:bodyPr wrap="square" rtlCol="0">
            <a:spAutoFit/>
          </a:bodyPr>
          <a:lstStyle/>
          <a:p>
            <a:r>
              <a:rPr lang="en-AU" sz="2400" b="1" dirty="0"/>
              <a:t>Balanced hands:</a:t>
            </a:r>
          </a:p>
          <a:p>
            <a:pPr marL="285750" indent="-285750">
              <a:buFontTx/>
              <a:buChar char="-"/>
            </a:pPr>
            <a:r>
              <a:rPr lang="en-AU" dirty="0"/>
              <a:t>No voids</a:t>
            </a:r>
          </a:p>
          <a:p>
            <a:pPr marL="285750" indent="-285750">
              <a:buFontTx/>
              <a:buChar char="-"/>
            </a:pPr>
            <a:r>
              <a:rPr lang="en-AU" dirty="0"/>
              <a:t>No singletons</a:t>
            </a:r>
          </a:p>
          <a:p>
            <a:pPr marL="285750" indent="-285750">
              <a:buFontTx/>
              <a:buChar char="-"/>
            </a:pPr>
            <a:r>
              <a:rPr lang="en-AU" dirty="0"/>
              <a:t>No more than one doubleton</a:t>
            </a:r>
          </a:p>
          <a:p>
            <a:endParaRPr lang="en-AU" dirty="0"/>
          </a:p>
          <a:p>
            <a:r>
              <a:rPr lang="en-AU" dirty="0"/>
              <a:t>Possible shapes:</a:t>
            </a:r>
          </a:p>
          <a:p>
            <a:r>
              <a:rPr lang="en-AU" dirty="0"/>
              <a:t>4333; 4432 and 5332</a:t>
            </a:r>
          </a:p>
        </p:txBody>
      </p:sp>
    </p:spTree>
    <p:extLst>
      <p:ext uri="{BB962C8B-B14F-4D97-AF65-F5344CB8AC3E}">
        <p14:creationId xmlns:p14="http://schemas.microsoft.com/office/powerpoint/2010/main" val="37468247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4AA5972A-A5C3-84CD-B5C4-37BA8800C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8E76EC-7AEB-FE47-ECDD-B79213AA4932}"/>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Ch5. Balanced hands: open NT</a:t>
            </a:r>
          </a:p>
        </p:txBody>
      </p:sp>
      <p:pic>
        <p:nvPicPr>
          <p:cNvPr id="4" name="Picture 3">
            <a:extLst>
              <a:ext uri="{FF2B5EF4-FFF2-40B4-BE49-F238E27FC236}">
                <a16:creationId xmlns:a16="http://schemas.microsoft.com/office/drawing/2014/main" id="{EF221A0B-4D3D-83B2-6A62-40FC6F22EE64}"/>
              </a:ext>
            </a:extLst>
          </p:cNvPr>
          <p:cNvPicPr>
            <a:picLocks noChangeAspect="1"/>
          </p:cNvPicPr>
          <p:nvPr/>
        </p:nvPicPr>
        <p:blipFill>
          <a:blip r:embed="rId3"/>
          <a:stretch>
            <a:fillRect/>
          </a:stretch>
        </p:blipFill>
        <p:spPr>
          <a:xfrm>
            <a:off x="168625" y="1729592"/>
            <a:ext cx="449619" cy="3398815"/>
          </a:xfrm>
          <a:prstGeom prst="rect">
            <a:avLst/>
          </a:prstGeom>
        </p:spPr>
      </p:pic>
      <p:sp>
        <p:nvSpPr>
          <p:cNvPr id="3" name="TextBox 2">
            <a:extLst>
              <a:ext uri="{FF2B5EF4-FFF2-40B4-BE49-F238E27FC236}">
                <a16:creationId xmlns:a16="http://schemas.microsoft.com/office/drawing/2014/main" id="{3C1E4D0F-C014-725D-6D63-2F8600527556}"/>
              </a:ext>
            </a:extLst>
          </p:cNvPr>
          <p:cNvSpPr txBox="1"/>
          <p:nvPr/>
        </p:nvSpPr>
        <p:spPr>
          <a:xfrm>
            <a:off x="1247317" y="1135998"/>
            <a:ext cx="5755515"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Opening with a balanced hand (</a:t>
            </a:r>
            <a:r>
              <a:rPr lang="en-AU" b="1" dirty="0">
                <a:solidFill>
                  <a:prstClr val="black"/>
                </a:solidFill>
                <a:latin typeface="Calibri" panose="020F0502020204030204"/>
              </a:rPr>
              <a:t>why so many bids</a:t>
            </a:r>
            <a:r>
              <a:rPr lang="en-AU" dirty="0">
                <a:solidFill>
                  <a:prstClr val="black"/>
                </a:solidFill>
                <a:latin typeface="Calibri" panose="020F0502020204030204"/>
              </a:rPr>
              <a:t> ?) :</a:t>
            </a:r>
          </a:p>
        </p:txBody>
      </p:sp>
      <p:sp>
        <p:nvSpPr>
          <p:cNvPr id="5" name="TextBox 4">
            <a:extLst>
              <a:ext uri="{FF2B5EF4-FFF2-40B4-BE49-F238E27FC236}">
                <a16:creationId xmlns:a16="http://schemas.microsoft.com/office/drawing/2014/main" id="{0CA0FAC9-65BD-065F-B1B7-D10D65F4A5DE}"/>
              </a:ext>
            </a:extLst>
          </p:cNvPr>
          <p:cNvSpPr txBox="1"/>
          <p:nvPr/>
        </p:nvSpPr>
        <p:spPr>
          <a:xfrm>
            <a:off x="0" y="6488668"/>
            <a:ext cx="1167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p>
        </p:txBody>
      </p:sp>
      <p:graphicFrame>
        <p:nvGraphicFramePr>
          <p:cNvPr id="7" name="Table 6">
            <a:extLst>
              <a:ext uri="{FF2B5EF4-FFF2-40B4-BE49-F238E27FC236}">
                <a16:creationId xmlns:a16="http://schemas.microsoft.com/office/drawing/2014/main" id="{E662611C-70A6-6CB5-5FDF-5DE34E8DFEF0}"/>
              </a:ext>
            </a:extLst>
          </p:cNvPr>
          <p:cNvGraphicFramePr>
            <a:graphicFrameLocks noGrp="1"/>
          </p:cNvGraphicFramePr>
          <p:nvPr>
            <p:extLst>
              <p:ext uri="{D42A27DB-BD31-4B8C-83A1-F6EECF244321}">
                <p14:modId xmlns:p14="http://schemas.microsoft.com/office/powerpoint/2010/main" val="1186110737"/>
              </p:ext>
            </p:extLst>
          </p:nvPr>
        </p:nvGraphicFramePr>
        <p:xfrm>
          <a:off x="1369595" y="1549457"/>
          <a:ext cx="5629155" cy="2316104"/>
        </p:xfrm>
        <a:graphic>
          <a:graphicData uri="http://schemas.openxmlformats.org/drawingml/2006/table">
            <a:tbl>
              <a:tblPr firstRow="1" bandRow="1">
                <a:tableStyleId>{5C22544A-7EE6-4342-B048-85BDC9FD1C3A}</a:tableStyleId>
              </a:tblPr>
              <a:tblGrid>
                <a:gridCol w="1200080">
                  <a:extLst>
                    <a:ext uri="{9D8B030D-6E8A-4147-A177-3AD203B41FA5}">
                      <a16:colId xmlns:a16="http://schemas.microsoft.com/office/drawing/2014/main" val="3537582556"/>
                    </a:ext>
                  </a:extLst>
                </a:gridCol>
                <a:gridCol w="3346786">
                  <a:extLst>
                    <a:ext uri="{9D8B030D-6E8A-4147-A177-3AD203B41FA5}">
                      <a16:colId xmlns:a16="http://schemas.microsoft.com/office/drawing/2014/main" val="142826992"/>
                    </a:ext>
                  </a:extLst>
                </a:gridCol>
                <a:gridCol w="1082289">
                  <a:extLst>
                    <a:ext uri="{9D8B030D-6E8A-4147-A177-3AD203B41FA5}">
                      <a16:colId xmlns:a16="http://schemas.microsoft.com/office/drawing/2014/main" val="3123372175"/>
                    </a:ext>
                  </a:extLst>
                </a:gridCol>
              </a:tblGrid>
              <a:tr h="313175">
                <a:tc>
                  <a:txBody>
                    <a:bodyPr/>
                    <a:lstStyle/>
                    <a:p>
                      <a:r>
                        <a:rPr lang="en-AU" dirty="0"/>
                        <a:t>HCP</a:t>
                      </a:r>
                    </a:p>
                  </a:txBody>
                  <a:tcPr/>
                </a:tc>
                <a:tc>
                  <a:txBody>
                    <a:bodyPr/>
                    <a:lstStyle/>
                    <a:p>
                      <a:r>
                        <a:rPr lang="en-AU" dirty="0"/>
                        <a:t>Opening Bid</a:t>
                      </a:r>
                    </a:p>
                  </a:txBody>
                  <a:tcPr/>
                </a:tc>
                <a:tc>
                  <a:txBody>
                    <a:bodyPr/>
                    <a:lstStyle/>
                    <a:p>
                      <a:r>
                        <a:rPr lang="en-AU" dirty="0"/>
                        <a:t>Rebid</a:t>
                      </a:r>
                    </a:p>
                  </a:txBody>
                  <a:tcPr/>
                </a:tc>
                <a:extLst>
                  <a:ext uri="{0D108BD9-81ED-4DB2-BD59-A6C34878D82A}">
                    <a16:rowId xmlns:a16="http://schemas.microsoft.com/office/drawing/2014/main" val="4180828440"/>
                  </a:ext>
                </a:extLst>
              </a:tr>
              <a:tr h="370840">
                <a:tc>
                  <a:txBody>
                    <a:bodyPr/>
                    <a:lstStyle/>
                    <a:p>
                      <a:r>
                        <a:rPr lang="en-AU" dirty="0"/>
                        <a:t>12-14</a:t>
                      </a:r>
                    </a:p>
                  </a:txBody>
                  <a:tcPr/>
                </a:tc>
                <a:tc>
                  <a:txBody>
                    <a:bodyPr/>
                    <a:lstStyle/>
                    <a:p>
                      <a:r>
                        <a:rPr lang="en-AU" dirty="0"/>
                        <a:t>Bid your longest suit at the 1 level</a:t>
                      </a:r>
                    </a:p>
                  </a:txBody>
                  <a:tcPr/>
                </a:tc>
                <a:tc>
                  <a:txBody>
                    <a:bodyPr/>
                    <a:lstStyle/>
                    <a:p>
                      <a:r>
                        <a:rPr lang="en-AU" dirty="0"/>
                        <a:t>1NT</a:t>
                      </a:r>
                    </a:p>
                  </a:txBody>
                  <a:tcPr/>
                </a:tc>
                <a:extLst>
                  <a:ext uri="{0D108BD9-81ED-4DB2-BD59-A6C34878D82A}">
                    <a16:rowId xmlns:a16="http://schemas.microsoft.com/office/drawing/2014/main" val="3305242579"/>
                  </a:ext>
                </a:extLst>
              </a:tr>
              <a:tr h="466984">
                <a:tc>
                  <a:txBody>
                    <a:bodyPr/>
                    <a:lstStyle/>
                    <a:p>
                      <a:r>
                        <a:rPr lang="en-AU" dirty="0"/>
                        <a:t>15-17</a:t>
                      </a:r>
                    </a:p>
                  </a:txBody>
                  <a:tcPr/>
                </a:tc>
                <a:tc>
                  <a:txBody>
                    <a:bodyPr/>
                    <a:lstStyle/>
                    <a:p>
                      <a:r>
                        <a:rPr lang="en-AU" dirty="0"/>
                        <a:t>1NT</a:t>
                      </a:r>
                    </a:p>
                  </a:txBody>
                  <a:tcPr/>
                </a:tc>
                <a:tc>
                  <a:txBody>
                    <a:bodyPr/>
                    <a:lstStyle/>
                    <a:p>
                      <a:endParaRPr lang="en-AU" dirty="0"/>
                    </a:p>
                  </a:txBody>
                  <a:tcPr/>
                </a:tc>
                <a:extLst>
                  <a:ext uri="{0D108BD9-81ED-4DB2-BD59-A6C34878D82A}">
                    <a16:rowId xmlns:a16="http://schemas.microsoft.com/office/drawing/2014/main" val="3409758323"/>
                  </a:ext>
                </a:extLst>
              </a:tr>
              <a:tr h="370840">
                <a:tc>
                  <a:txBody>
                    <a:bodyPr/>
                    <a:lstStyle/>
                    <a:p>
                      <a:r>
                        <a:rPr lang="en-AU" dirty="0"/>
                        <a:t>18-19</a:t>
                      </a:r>
                    </a:p>
                  </a:txBody>
                  <a:tcPr/>
                </a:tc>
                <a:tc>
                  <a:txBody>
                    <a:bodyPr/>
                    <a:lstStyle/>
                    <a:p>
                      <a:r>
                        <a:rPr lang="en-AU" dirty="0"/>
                        <a:t>Bid your longest suit at the 1 level</a:t>
                      </a:r>
                    </a:p>
                  </a:txBody>
                  <a:tcPr/>
                </a:tc>
                <a:tc>
                  <a:txBody>
                    <a:bodyPr/>
                    <a:lstStyle/>
                    <a:p>
                      <a:r>
                        <a:rPr lang="en-AU" dirty="0"/>
                        <a:t>2NT</a:t>
                      </a:r>
                    </a:p>
                  </a:txBody>
                  <a:tcPr/>
                </a:tc>
                <a:extLst>
                  <a:ext uri="{0D108BD9-81ED-4DB2-BD59-A6C34878D82A}">
                    <a16:rowId xmlns:a16="http://schemas.microsoft.com/office/drawing/2014/main" val="3914321784"/>
                  </a:ext>
                </a:extLst>
              </a:tr>
              <a:tr h="370840">
                <a:tc>
                  <a:txBody>
                    <a:bodyPr/>
                    <a:lstStyle/>
                    <a:p>
                      <a:r>
                        <a:rPr lang="en-AU" dirty="0"/>
                        <a:t>20-21</a:t>
                      </a:r>
                    </a:p>
                  </a:txBody>
                  <a:tcPr/>
                </a:tc>
                <a:tc>
                  <a:txBody>
                    <a:bodyPr/>
                    <a:lstStyle/>
                    <a:p>
                      <a:r>
                        <a:rPr lang="en-AU" dirty="0"/>
                        <a:t>Week 8</a:t>
                      </a:r>
                    </a:p>
                  </a:txBody>
                  <a:tcPr/>
                </a:tc>
                <a:tc>
                  <a:txBody>
                    <a:bodyPr/>
                    <a:lstStyle/>
                    <a:p>
                      <a:endParaRPr lang="en-AU" dirty="0"/>
                    </a:p>
                  </a:txBody>
                  <a:tcPr/>
                </a:tc>
                <a:extLst>
                  <a:ext uri="{0D108BD9-81ED-4DB2-BD59-A6C34878D82A}">
                    <a16:rowId xmlns:a16="http://schemas.microsoft.com/office/drawing/2014/main" val="3020021203"/>
                  </a:ext>
                </a:extLst>
              </a:tr>
              <a:tr h="370840">
                <a:tc>
                  <a:txBody>
                    <a:bodyPr/>
                    <a:lstStyle/>
                    <a:p>
                      <a:r>
                        <a:rPr lang="en-AU" dirty="0"/>
                        <a:t>22+</a:t>
                      </a:r>
                    </a:p>
                  </a:txBody>
                  <a:tcPr/>
                </a:tc>
                <a:tc>
                  <a:txBody>
                    <a:bodyPr/>
                    <a:lstStyle/>
                    <a:p>
                      <a:r>
                        <a:rPr lang="en-AU" dirty="0"/>
                        <a:t>Week 8</a:t>
                      </a:r>
                    </a:p>
                  </a:txBody>
                  <a:tcPr/>
                </a:tc>
                <a:tc>
                  <a:txBody>
                    <a:bodyPr/>
                    <a:lstStyle/>
                    <a:p>
                      <a:endParaRPr lang="en-AU" dirty="0"/>
                    </a:p>
                  </a:txBody>
                  <a:tcPr/>
                </a:tc>
                <a:extLst>
                  <a:ext uri="{0D108BD9-81ED-4DB2-BD59-A6C34878D82A}">
                    <a16:rowId xmlns:a16="http://schemas.microsoft.com/office/drawing/2014/main" val="451661019"/>
                  </a:ext>
                </a:extLst>
              </a:tr>
            </a:tbl>
          </a:graphicData>
        </a:graphic>
      </p:graphicFrame>
      <p:sp>
        <p:nvSpPr>
          <p:cNvPr id="9" name="TextBox 8">
            <a:extLst>
              <a:ext uri="{FF2B5EF4-FFF2-40B4-BE49-F238E27FC236}">
                <a16:creationId xmlns:a16="http://schemas.microsoft.com/office/drawing/2014/main" id="{1DA1CB6A-ECA0-C4F1-E3DF-3297CB762947}"/>
              </a:ext>
            </a:extLst>
          </p:cNvPr>
          <p:cNvSpPr txBox="1"/>
          <p:nvPr/>
        </p:nvSpPr>
        <p:spPr>
          <a:xfrm>
            <a:off x="1167884" y="4617847"/>
            <a:ext cx="2713236"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What do you open with these hands </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a:t>
            </a:r>
            <a:r>
              <a:rPr lang="en-AU" dirty="0" err="1">
                <a:solidFill>
                  <a:prstClr val="black"/>
                </a:solidFill>
                <a:latin typeface="Calibri" panose="020F0502020204030204"/>
              </a:rPr>
              <a:t>pg</a:t>
            </a:r>
            <a:r>
              <a:rPr lang="en-AU" b="1" dirty="0">
                <a:solidFill>
                  <a:prstClr val="black"/>
                </a:solidFill>
                <a:latin typeface="Calibri" panose="020F0502020204030204"/>
              </a:rPr>
              <a:t> 55. 5.1</a:t>
            </a:r>
            <a:r>
              <a:rPr lang="en-AU" dirty="0">
                <a:solidFill>
                  <a:prstClr val="black"/>
                </a:solidFill>
                <a:latin typeface="Calibri" panose="020F0502020204030204"/>
              </a:rPr>
              <a:t>)</a:t>
            </a:r>
          </a:p>
        </p:txBody>
      </p:sp>
      <p:graphicFrame>
        <p:nvGraphicFramePr>
          <p:cNvPr id="11" name="Table 10">
            <a:extLst>
              <a:ext uri="{FF2B5EF4-FFF2-40B4-BE49-F238E27FC236}">
                <a16:creationId xmlns:a16="http://schemas.microsoft.com/office/drawing/2014/main" id="{65B5C75D-4AD0-335F-789C-82C1A4188E23}"/>
              </a:ext>
            </a:extLst>
          </p:cNvPr>
          <p:cNvGraphicFramePr>
            <a:graphicFrameLocks noGrp="1"/>
          </p:cNvGraphicFramePr>
          <p:nvPr/>
        </p:nvGraphicFramePr>
        <p:xfrm>
          <a:off x="3881120" y="4450797"/>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0">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 7 6 4 2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7</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7</a:t>
                      </a:r>
                      <a:endParaRPr lang="en-AU" sz="1800" dirty="0">
                        <a:latin typeface="+mn-lt"/>
                      </a:endParaRPr>
                    </a:p>
                  </a:txBody>
                  <a:tcPr/>
                </a:tc>
                <a:tc>
                  <a:txBody>
                    <a:bodyPr/>
                    <a:lstStyle/>
                    <a:p>
                      <a:r>
                        <a:rPr lang="en-AU" sz="1800" dirty="0">
                          <a:latin typeface="+mn-lt"/>
                          <a:cs typeface="Arial" panose="020B0604020202020204" pitchFamily="34" charset="0"/>
                        </a:rPr>
                        <a:t>♠ 8 7 6</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Q</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 9 8</a:t>
                      </a:r>
                    </a:p>
                    <a:p>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8 4</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9</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3 2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7</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9 6 5 4</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8 5</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8 7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10 3</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3 2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2" name="TextBox 11">
            <a:extLst>
              <a:ext uri="{FF2B5EF4-FFF2-40B4-BE49-F238E27FC236}">
                <a16:creationId xmlns:a16="http://schemas.microsoft.com/office/drawing/2014/main" id="{F6533E10-36AD-6621-B895-41CE31E8F93B}"/>
              </a:ext>
            </a:extLst>
          </p:cNvPr>
          <p:cNvSpPr txBox="1"/>
          <p:nvPr/>
        </p:nvSpPr>
        <p:spPr>
          <a:xfrm>
            <a:off x="1184138" y="5971212"/>
            <a:ext cx="1662186" cy="369332"/>
          </a:xfrm>
          <a:prstGeom prst="rect">
            <a:avLst/>
          </a:prstGeom>
          <a:noFill/>
        </p:spPr>
        <p:txBody>
          <a:bodyPr wrap="none" rtlCol="0">
            <a:spAutoFit/>
          </a:bodyPr>
          <a:lstStyle/>
          <a:p>
            <a:r>
              <a:rPr lang="en-AU" dirty="0"/>
              <a:t>Any questions ?</a:t>
            </a:r>
          </a:p>
        </p:txBody>
      </p:sp>
      <p:sp>
        <p:nvSpPr>
          <p:cNvPr id="10" name="TextBox 9">
            <a:extLst>
              <a:ext uri="{FF2B5EF4-FFF2-40B4-BE49-F238E27FC236}">
                <a16:creationId xmlns:a16="http://schemas.microsoft.com/office/drawing/2014/main" id="{77DB474E-6A80-D2DA-EC83-67B8BBD957EF}"/>
              </a:ext>
            </a:extLst>
          </p:cNvPr>
          <p:cNvSpPr txBox="1"/>
          <p:nvPr/>
        </p:nvSpPr>
        <p:spPr>
          <a:xfrm>
            <a:off x="8007828" y="1024808"/>
            <a:ext cx="3592813" cy="2123658"/>
          </a:xfrm>
          <a:prstGeom prst="rect">
            <a:avLst/>
          </a:prstGeom>
          <a:noFill/>
        </p:spPr>
        <p:txBody>
          <a:bodyPr wrap="square" rtlCol="0">
            <a:spAutoFit/>
          </a:bodyPr>
          <a:lstStyle/>
          <a:p>
            <a:r>
              <a:rPr lang="en-AU" sz="2400" b="1" dirty="0"/>
              <a:t>Balanced hands:</a:t>
            </a:r>
          </a:p>
          <a:p>
            <a:pPr marL="285750" indent="-285750">
              <a:buFontTx/>
              <a:buChar char="-"/>
            </a:pPr>
            <a:r>
              <a:rPr lang="en-AU" dirty="0"/>
              <a:t>No voids</a:t>
            </a:r>
          </a:p>
          <a:p>
            <a:pPr marL="285750" indent="-285750">
              <a:buFontTx/>
              <a:buChar char="-"/>
            </a:pPr>
            <a:r>
              <a:rPr lang="en-AU" dirty="0"/>
              <a:t>No singletons</a:t>
            </a:r>
          </a:p>
          <a:p>
            <a:pPr marL="285750" indent="-285750">
              <a:buFontTx/>
              <a:buChar char="-"/>
            </a:pPr>
            <a:r>
              <a:rPr lang="en-AU" dirty="0"/>
              <a:t>No more than one doubleton</a:t>
            </a:r>
          </a:p>
          <a:p>
            <a:endParaRPr lang="en-AU" dirty="0"/>
          </a:p>
          <a:p>
            <a:r>
              <a:rPr lang="en-AU" dirty="0"/>
              <a:t>Possible shapes:</a:t>
            </a:r>
          </a:p>
          <a:p>
            <a:r>
              <a:rPr lang="en-AU" dirty="0"/>
              <a:t>4333; 4432 and 5332</a:t>
            </a:r>
          </a:p>
        </p:txBody>
      </p:sp>
    </p:spTree>
    <p:extLst>
      <p:ext uri="{BB962C8B-B14F-4D97-AF65-F5344CB8AC3E}">
        <p14:creationId xmlns:p14="http://schemas.microsoft.com/office/powerpoint/2010/main" val="1893747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CF7752C3-6EE6-9088-75EF-89ED75C12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FB9C8-AE33-4EFA-AB9E-508D3FBB6D37}"/>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Ch5. Balanced hands: responder’s bids</a:t>
            </a:r>
          </a:p>
        </p:txBody>
      </p:sp>
      <p:pic>
        <p:nvPicPr>
          <p:cNvPr id="4" name="Picture 3">
            <a:extLst>
              <a:ext uri="{FF2B5EF4-FFF2-40B4-BE49-F238E27FC236}">
                <a16:creationId xmlns:a16="http://schemas.microsoft.com/office/drawing/2014/main" id="{E7B61464-4AB9-BE46-3B1E-B019CFAC06BF}"/>
              </a:ext>
            </a:extLst>
          </p:cNvPr>
          <p:cNvPicPr>
            <a:picLocks noChangeAspect="1"/>
          </p:cNvPicPr>
          <p:nvPr/>
        </p:nvPicPr>
        <p:blipFill>
          <a:blip r:embed="rId3"/>
          <a:stretch>
            <a:fillRect/>
          </a:stretch>
        </p:blipFill>
        <p:spPr>
          <a:xfrm>
            <a:off x="11657517" y="1729592"/>
            <a:ext cx="449619" cy="3398815"/>
          </a:xfrm>
          <a:prstGeom prst="rect">
            <a:avLst/>
          </a:prstGeom>
        </p:spPr>
      </p:pic>
      <p:sp>
        <p:nvSpPr>
          <p:cNvPr id="5" name="TextBox 4">
            <a:extLst>
              <a:ext uri="{FF2B5EF4-FFF2-40B4-BE49-F238E27FC236}">
                <a16:creationId xmlns:a16="http://schemas.microsoft.com/office/drawing/2014/main" id="{5960D902-21B5-2DD4-B80D-EE71890DBA49}"/>
              </a:ext>
            </a:extLst>
          </p:cNvPr>
          <p:cNvSpPr txBox="1"/>
          <p:nvPr/>
        </p:nvSpPr>
        <p:spPr>
          <a:xfrm>
            <a:off x="0" y="6488668"/>
            <a:ext cx="1167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p>
        </p:txBody>
      </p:sp>
      <p:graphicFrame>
        <p:nvGraphicFramePr>
          <p:cNvPr id="8" name="Table 7">
            <a:extLst>
              <a:ext uri="{FF2B5EF4-FFF2-40B4-BE49-F238E27FC236}">
                <a16:creationId xmlns:a16="http://schemas.microsoft.com/office/drawing/2014/main" id="{66A19BDF-02BA-C3DA-EDB5-CFD04D8AACC2}"/>
              </a:ext>
            </a:extLst>
          </p:cNvPr>
          <p:cNvGraphicFramePr>
            <a:graphicFrameLocks noGrp="1"/>
          </p:cNvGraphicFramePr>
          <p:nvPr>
            <p:extLst>
              <p:ext uri="{D42A27DB-BD31-4B8C-83A1-F6EECF244321}">
                <p14:modId xmlns:p14="http://schemas.microsoft.com/office/powerpoint/2010/main" val="1756670649"/>
              </p:ext>
            </p:extLst>
          </p:nvPr>
        </p:nvGraphicFramePr>
        <p:xfrm>
          <a:off x="5457343" y="812909"/>
          <a:ext cx="2344610" cy="1478280"/>
        </p:xfrm>
        <a:graphic>
          <a:graphicData uri="http://schemas.openxmlformats.org/drawingml/2006/table">
            <a:tbl>
              <a:tblPr firstRow="1" bandRow="1">
                <a:tableStyleId>{5C22544A-7EE6-4342-B048-85BDC9FD1C3A}</a:tableStyleId>
              </a:tblPr>
              <a:tblGrid>
                <a:gridCol w="1251305">
                  <a:extLst>
                    <a:ext uri="{9D8B030D-6E8A-4147-A177-3AD203B41FA5}">
                      <a16:colId xmlns:a16="http://schemas.microsoft.com/office/drawing/2014/main" val="3537582556"/>
                    </a:ext>
                  </a:extLst>
                </a:gridCol>
                <a:gridCol w="1093305">
                  <a:extLst>
                    <a:ext uri="{9D8B030D-6E8A-4147-A177-3AD203B41FA5}">
                      <a16:colId xmlns:a16="http://schemas.microsoft.com/office/drawing/2014/main" val="142826992"/>
                    </a:ext>
                  </a:extLst>
                </a:gridCol>
              </a:tblGrid>
              <a:tr h="333528">
                <a:tc>
                  <a:txBody>
                    <a:bodyPr/>
                    <a:lstStyle/>
                    <a:p>
                      <a:r>
                        <a:rPr lang="en-AU" dirty="0"/>
                        <a:t>HCP range</a:t>
                      </a:r>
                    </a:p>
                  </a:txBody>
                  <a:tcPr/>
                </a:tc>
                <a:tc>
                  <a:txBody>
                    <a:bodyPr/>
                    <a:lstStyle/>
                    <a:p>
                      <a:r>
                        <a:rPr lang="en-AU" dirty="0"/>
                        <a:t>Bid</a:t>
                      </a:r>
                    </a:p>
                  </a:txBody>
                  <a:tcPr/>
                </a:tc>
                <a:extLst>
                  <a:ext uri="{0D108BD9-81ED-4DB2-BD59-A6C34878D82A}">
                    <a16:rowId xmlns:a16="http://schemas.microsoft.com/office/drawing/2014/main" val="4180828440"/>
                  </a:ext>
                </a:extLst>
              </a:tr>
              <a:tr h="370840">
                <a:tc>
                  <a:txBody>
                    <a:bodyPr/>
                    <a:lstStyle/>
                    <a:p>
                      <a:r>
                        <a:rPr lang="en-AU" dirty="0"/>
                        <a:t>0-7</a:t>
                      </a:r>
                    </a:p>
                  </a:txBody>
                  <a:tcPr/>
                </a:tc>
                <a:tc>
                  <a:txBody>
                    <a:bodyPr/>
                    <a:lstStyle/>
                    <a:p>
                      <a:r>
                        <a:rPr lang="en-AU" dirty="0"/>
                        <a:t>Pass</a:t>
                      </a:r>
                    </a:p>
                  </a:txBody>
                  <a:tcPr/>
                </a:tc>
                <a:extLst>
                  <a:ext uri="{0D108BD9-81ED-4DB2-BD59-A6C34878D82A}">
                    <a16:rowId xmlns:a16="http://schemas.microsoft.com/office/drawing/2014/main" val="3305242579"/>
                  </a:ext>
                </a:extLst>
              </a:tr>
              <a:tr h="370840">
                <a:tc>
                  <a:txBody>
                    <a:bodyPr/>
                    <a:lstStyle/>
                    <a:p>
                      <a:r>
                        <a:rPr lang="en-AU" dirty="0"/>
                        <a:t>8-9 (invite)</a:t>
                      </a:r>
                    </a:p>
                  </a:txBody>
                  <a:tcPr/>
                </a:tc>
                <a:tc>
                  <a:txBody>
                    <a:bodyPr/>
                    <a:lstStyle/>
                    <a:p>
                      <a:r>
                        <a:rPr lang="en-AU" dirty="0"/>
                        <a:t>2NT</a:t>
                      </a:r>
                    </a:p>
                  </a:txBody>
                  <a:tcPr/>
                </a:tc>
                <a:extLst>
                  <a:ext uri="{0D108BD9-81ED-4DB2-BD59-A6C34878D82A}">
                    <a16:rowId xmlns:a16="http://schemas.microsoft.com/office/drawing/2014/main" val="3409758323"/>
                  </a:ext>
                </a:extLst>
              </a:tr>
              <a:tr h="370840">
                <a:tc>
                  <a:txBody>
                    <a:bodyPr/>
                    <a:lstStyle/>
                    <a:p>
                      <a:r>
                        <a:rPr lang="en-AU" dirty="0"/>
                        <a:t>10+</a:t>
                      </a:r>
                    </a:p>
                  </a:txBody>
                  <a:tcPr/>
                </a:tc>
                <a:tc>
                  <a:txBody>
                    <a:bodyPr/>
                    <a:lstStyle/>
                    <a:p>
                      <a:r>
                        <a:rPr lang="en-AU" dirty="0"/>
                        <a:t>3NT</a:t>
                      </a:r>
                    </a:p>
                  </a:txBody>
                  <a:tcPr/>
                </a:tc>
                <a:extLst>
                  <a:ext uri="{0D108BD9-81ED-4DB2-BD59-A6C34878D82A}">
                    <a16:rowId xmlns:a16="http://schemas.microsoft.com/office/drawing/2014/main" val="3914321784"/>
                  </a:ext>
                </a:extLst>
              </a:tr>
            </a:tbl>
          </a:graphicData>
        </a:graphic>
      </p:graphicFrame>
      <p:sp>
        <p:nvSpPr>
          <p:cNvPr id="9" name="TextBox 8">
            <a:extLst>
              <a:ext uri="{FF2B5EF4-FFF2-40B4-BE49-F238E27FC236}">
                <a16:creationId xmlns:a16="http://schemas.microsoft.com/office/drawing/2014/main" id="{494003E6-644A-450A-9702-9BB150E38B14}"/>
              </a:ext>
            </a:extLst>
          </p:cNvPr>
          <p:cNvSpPr txBox="1"/>
          <p:nvPr/>
        </p:nvSpPr>
        <p:spPr>
          <a:xfrm>
            <a:off x="2134937" y="1083388"/>
            <a:ext cx="3235059"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Responding to opener’s 1NT opening call (15-17 HCP) with a balanced hand:</a:t>
            </a:r>
          </a:p>
        </p:txBody>
      </p:sp>
      <p:graphicFrame>
        <p:nvGraphicFramePr>
          <p:cNvPr id="6" name="Table 5">
            <a:extLst>
              <a:ext uri="{FF2B5EF4-FFF2-40B4-BE49-F238E27FC236}">
                <a16:creationId xmlns:a16="http://schemas.microsoft.com/office/drawing/2014/main" id="{95622F72-ADBE-330F-4950-278F8563E07A}"/>
              </a:ext>
            </a:extLst>
          </p:cNvPr>
          <p:cNvGraphicFramePr>
            <a:graphicFrameLocks noGrp="1"/>
          </p:cNvGraphicFramePr>
          <p:nvPr>
            <p:extLst>
              <p:ext uri="{D42A27DB-BD31-4B8C-83A1-F6EECF244321}">
                <p14:modId xmlns:p14="http://schemas.microsoft.com/office/powerpoint/2010/main" val="489942185"/>
              </p:ext>
            </p:extLst>
          </p:nvPr>
        </p:nvGraphicFramePr>
        <p:xfrm>
          <a:off x="501266" y="2673943"/>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0">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3 2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9 6 3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7 2</a:t>
                      </a:r>
                    </a:p>
                    <a:p>
                      <a:r>
                        <a:rPr lang="en-AU" sz="1800" dirty="0">
                          <a:latin typeface="+mn-lt"/>
                          <a:cs typeface="Arial" panose="020B0604020202020204" pitchFamily="34" charset="0"/>
                        </a:rPr>
                        <a:t>♣ 8 5 4</a:t>
                      </a:r>
                      <a:endParaRPr lang="en-AU" sz="1800" dirty="0">
                        <a:latin typeface="+mn-lt"/>
                      </a:endParaRPr>
                    </a:p>
                  </a:txBody>
                  <a:tcPr/>
                </a:tc>
                <a:tc>
                  <a:txBody>
                    <a:bodyPr/>
                    <a:lstStyle/>
                    <a:p>
                      <a:r>
                        <a:rPr lang="en-AU" sz="1800" dirty="0">
                          <a:latin typeface="+mn-lt"/>
                          <a:cs typeface="Arial" panose="020B0604020202020204" pitchFamily="34" charset="0"/>
                        </a:rPr>
                        <a:t>♠ 9 7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a:t>
                      </a:r>
                      <a:r>
                        <a:rPr lang="en-AU" sz="1800" dirty="0">
                          <a:latin typeface="+mn-lt"/>
                          <a:cs typeface="Arial" panose="020B0604020202020204" pitchFamily="34" charset="0"/>
                        </a:rPr>
                        <a:t>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7 6 3</a:t>
                      </a:r>
                    </a:p>
                    <a:p>
                      <a:r>
                        <a:rPr lang="en-AU" sz="1800" dirty="0">
                          <a:latin typeface="+mn-lt"/>
                          <a:cs typeface="Arial" panose="020B0604020202020204" pitchFamily="34" charset="0"/>
                        </a:rPr>
                        <a:t>♣ 9 5 3</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 6 2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J  </a:t>
                      </a:r>
                      <a:r>
                        <a:rPr lang="en-AU" sz="1800" dirty="0">
                          <a:latin typeface="+mn-lt"/>
                          <a:cs typeface="Arial" panose="020B0604020202020204" pitchFamily="34" charset="0"/>
                        </a:rPr>
                        <a:t>8 4</a:t>
                      </a:r>
                    </a:p>
                    <a:p>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9 3</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9 8 7 2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8 5</a:t>
                      </a:r>
                    </a:p>
                    <a:p>
                      <a:r>
                        <a:rPr lang="en-AU" sz="1800" dirty="0">
                          <a:latin typeface="+mn-lt"/>
                          <a:cs typeface="Arial" panose="020B0604020202020204" pitchFamily="34" charset="0"/>
                        </a:rPr>
                        <a:t>♣ 7 6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0" name="TextBox 9">
            <a:extLst>
              <a:ext uri="{FF2B5EF4-FFF2-40B4-BE49-F238E27FC236}">
                <a16:creationId xmlns:a16="http://schemas.microsoft.com/office/drawing/2014/main" id="{DB9D2E1B-7739-C8CF-E709-C8C78C90B4DB}"/>
              </a:ext>
            </a:extLst>
          </p:cNvPr>
          <p:cNvSpPr txBox="1"/>
          <p:nvPr/>
        </p:nvSpPr>
        <p:spPr>
          <a:xfrm>
            <a:off x="7045352" y="3305093"/>
            <a:ext cx="3187641"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Partner opens 1NT how do you respond with these hands? </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a:t>
            </a:r>
            <a:r>
              <a:rPr lang="en-AU" dirty="0" err="1">
                <a:solidFill>
                  <a:prstClr val="black"/>
                </a:solidFill>
                <a:latin typeface="Calibri" panose="020F0502020204030204"/>
              </a:rPr>
              <a:t>pg</a:t>
            </a:r>
            <a:r>
              <a:rPr lang="en-AU" dirty="0">
                <a:solidFill>
                  <a:prstClr val="black"/>
                </a:solidFill>
                <a:latin typeface="Calibri" panose="020F0502020204030204"/>
              </a:rPr>
              <a:t> </a:t>
            </a:r>
            <a:r>
              <a:rPr lang="en-AU" b="1" dirty="0">
                <a:solidFill>
                  <a:prstClr val="black"/>
                </a:solidFill>
                <a:latin typeface="Calibri" panose="020F0502020204030204"/>
              </a:rPr>
              <a:t>57. 5.2</a:t>
            </a:r>
            <a:r>
              <a:rPr lang="en-AU" dirty="0">
                <a:solidFill>
                  <a:prstClr val="black"/>
                </a:solidFill>
                <a:latin typeface="Calibri" panose="020F0502020204030204"/>
              </a:rPr>
              <a:t>)</a:t>
            </a:r>
          </a:p>
        </p:txBody>
      </p:sp>
      <p:sp>
        <p:nvSpPr>
          <p:cNvPr id="11" name="TextBox 10">
            <a:extLst>
              <a:ext uri="{FF2B5EF4-FFF2-40B4-BE49-F238E27FC236}">
                <a16:creationId xmlns:a16="http://schemas.microsoft.com/office/drawing/2014/main" id="{F63A9C3C-631C-47AC-3DBE-6BB2EA65D9E7}"/>
              </a:ext>
            </a:extLst>
          </p:cNvPr>
          <p:cNvSpPr txBox="1"/>
          <p:nvPr/>
        </p:nvSpPr>
        <p:spPr>
          <a:xfrm>
            <a:off x="326200" y="4932417"/>
            <a:ext cx="2936245"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Partner opens 1</a:t>
            </a:r>
            <a:r>
              <a:rPr lang="en-AU" sz="1800" dirty="0">
                <a:latin typeface="+mn-lt"/>
                <a:cs typeface="Arial" panose="020B0604020202020204" pitchFamily="34" charset="0"/>
              </a:rPr>
              <a:t>♣, you bid 1</a:t>
            </a:r>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and partner rebids 1NT.  What do you bid now</a:t>
            </a:r>
            <a:r>
              <a:rPr lang="en-AU" dirty="0">
                <a:solidFill>
                  <a:prstClr val="black"/>
                </a:solidFill>
                <a:latin typeface="Calibri" panose="020F0502020204030204"/>
              </a:rPr>
              <a:t>? </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a:t>
            </a:r>
            <a:r>
              <a:rPr lang="en-AU" dirty="0" err="1">
                <a:solidFill>
                  <a:prstClr val="black"/>
                </a:solidFill>
                <a:latin typeface="Calibri" panose="020F0502020204030204"/>
              </a:rPr>
              <a:t>pg</a:t>
            </a:r>
            <a:r>
              <a:rPr lang="en-AU" dirty="0">
                <a:solidFill>
                  <a:prstClr val="black"/>
                </a:solidFill>
                <a:latin typeface="Calibri" panose="020F0502020204030204"/>
              </a:rPr>
              <a:t> </a:t>
            </a:r>
            <a:r>
              <a:rPr lang="en-AU" b="1" dirty="0">
                <a:solidFill>
                  <a:prstClr val="black"/>
                </a:solidFill>
                <a:latin typeface="Calibri" panose="020F0502020204030204"/>
              </a:rPr>
              <a:t>60 #3</a:t>
            </a:r>
            <a:r>
              <a:rPr lang="en-AU" dirty="0">
                <a:solidFill>
                  <a:prstClr val="black"/>
                </a:solidFill>
                <a:latin typeface="Calibri" panose="020F0502020204030204"/>
              </a:rPr>
              <a:t>)</a:t>
            </a:r>
          </a:p>
        </p:txBody>
      </p:sp>
      <p:graphicFrame>
        <p:nvGraphicFramePr>
          <p:cNvPr id="12" name="Table 11">
            <a:extLst>
              <a:ext uri="{FF2B5EF4-FFF2-40B4-BE49-F238E27FC236}">
                <a16:creationId xmlns:a16="http://schemas.microsoft.com/office/drawing/2014/main" id="{CF57948D-5289-40E9-1294-5D874158F1C6}"/>
              </a:ext>
            </a:extLst>
          </p:cNvPr>
          <p:cNvGraphicFramePr>
            <a:graphicFrameLocks noGrp="1"/>
          </p:cNvGraphicFramePr>
          <p:nvPr>
            <p:extLst>
              <p:ext uri="{D42A27DB-BD31-4B8C-83A1-F6EECF244321}">
                <p14:modId xmlns:p14="http://schemas.microsoft.com/office/powerpoint/2010/main" val="3435700502"/>
              </p:ext>
            </p:extLst>
          </p:nvPr>
        </p:nvGraphicFramePr>
        <p:xfrm>
          <a:off x="3474720" y="4895648"/>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147893">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 4 3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 9 3 2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7</a:t>
                      </a:r>
                    </a:p>
                    <a:p>
                      <a:r>
                        <a:rPr lang="en-AU" sz="1800" dirty="0">
                          <a:latin typeface="+mn-lt"/>
                          <a:cs typeface="Arial" panose="020B0604020202020204" pitchFamily="34" charset="0"/>
                        </a:rPr>
                        <a:t>♣ 10 6 2</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10 7</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4 3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a:t>
                      </a:r>
                      <a:r>
                        <a:rPr lang="en-AU" sz="1800" dirty="0">
                          <a:latin typeface="+mn-lt"/>
                          <a:cs typeface="Arial" panose="020B0604020202020204" pitchFamily="34" charset="0"/>
                        </a:rPr>
                        <a:t>10</a:t>
                      </a:r>
                    </a:p>
                    <a:p>
                      <a:r>
                        <a:rPr lang="en-AU" sz="1800" dirty="0">
                          <a:latin typeface="+mn-lt"/>
                          <a:cs typeface="Arial" panose="020B0604020202020204" pitchFamily="34" charset="0"/>
                        </a:rPr>
                        <a:t>♣ 9 8 3</a:t>
                      </a:r>
                      <a:endParaRPr lang="en-AU" sz="1800" dirty="0">
                        <a:latin typeface="+mn-lt"/>
                      </a:endParaRPr>
                    </a:p>
                  </a:txBody>
                  <a:tcPr/>
                </a:tc>
                <a:tc>
                  <a:txBody>
                    <a:bodyPr/>
                    <a:lstStyle/>
                    <a:p>
                      <a:r>
                        <a:rPr lang="en-AU" sz="1800" dirty="0">
                          <a:latin typeface="+mn-lt"/>
                          <a:cs typeface="Arial" panose="020B0604020202020204" pitchFamily="34" charset="0"/>
                        </a:rPr>
                        <a:t>♠ 5 3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dirty="0">
                          <a:latin typeface="+mn-lt"/>
                          <a:cs typeface="Arial" panose="020B0604020202020204" pitchFamily="34" charset="0"/>
                        </a:rPr>
                        <a:t>8 7 6 2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7 2</a:t>
                      </a:r>
                    </a:p>
                    <a:p>
                      <a:r>
                        <a:rPr lang="en-AU" sz="1800" dirty="0">
                          <a:latin typeface="+mn-lt"/>
                          <a:cs typeface="Arial" panose="020B0604020202020204" pitchFamily="34" charset="0"/>
                        </a:rPr>
                        <a:t>♣ 2</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7 3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K  </a:t>
                      </a:r>
                      <a:r>
                        <a:rPr lang="en-AU" sz="1800" dirty="0">
                          <a:latin typeface="+mn-lt"/>
                          <a:cs typeface="Arial" panose="020B0604020202020204" pitchFamily="34" charset="0"/>
                        </a:rPr>
                        <a:t>9 7 3 2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7</a:t>
                      </a:r>
                    </a:p>
                    <a:p>
                      <a:r>
                        <a:rPr lang="en-AU" sz="1800" dirty="0">
                          <a:latin typeface="+mn-lt"/>
                          <a:cs typeface="Arial" panose="020B0604020202020204" pitchFamily="34" charset="0"/>
                        </a:rPr>
                        <a:t>♣ </a:t>
                      </a:r>
                      <a:r>
                        <a:rPr lang="en-AU" sz="1800" b="1" dirty="0">
                          <a:latin typeface="+mn-lt"/>
                          <a:cs typeface="Arial" panose="020B0604020202020204" pitchFamily="34" charset="0"/>
                        </a:rPr>
                        <a:t>Q </a:t>
                      </a:r>
                      <a:r>
                        <a:rPr lang="en-AU" sz="1800" dirty="0">
                          <a:latin typeface="+mn-lt"/>
                          <a:cs typeface="Arial" panose="020B0604020202020204" pitchFamily="34" charset="0"/>
                        </a:rPr>
                        <a:t> 10 2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3" name="Table 2">
            <a:extLst>
              <a:ext uri="{FF2B5EF4-FFF2-40B4-BE49-F238E27FC236}">
                <a16:creationId xmlns:a16="http://schemas.microsoft.com/office/drawing/2014/main" id="{1BD9A993-E606-5539-60D9-E304685B8A3E}"/>
              </a:ext>
            </a:extLst>
          </p:cNvPr>
          <p:cNvGraphicFramePr>
            <a:graphicFrameLocks noGrp="1"/>
          </p:cNvGraphicFramePr>
          <p:nvPr>
            <p:extLst>
              <p:ext uri="{D42A27DB-BD31-4B8C-83A1-F6EECF244321}">
                <p14:modId xmlns:p14="http://schemas.microsoft.com/office/powerpoint/2010/main" val="2983127268"/>
              </p:ext>
            </p:extLst>
          </p:nvPr>
        </p:nvGraphicFramePr>
        <p:xfrm>
          <a:off x="7976646" y="767200"/>
          <a:ext cx="2823839" cy="2083420"/>
        </p:xfrm>
        <a:graphic>
          <a:graphicData uri="http://schemas.openxmlformats.org/drawingml/2006/table">
            <a:tbl>
              <a:tblPr/>
              <a:tblGrid>
                <a:gridCol w="682339">
                  <a:extLst>
                    <a:ext uri="{9D8B030D-6E8A-4147-A177-3AD203B41FA5}">
                      <a16:colId xmlns:a16="http://schemas.microsoft.com/office/drawing/2014/main" val="415989446"/>
                    </a:ext>
                  </a:extLst>
                </a:gridCol>
                <a:gridCol w="535375">
                  <a:extLst>
                    <a:ext uri="{9D8B030D-6E8A-4147-A177-3AD203B41FA5}">
                      <a16:colId xmlns:a16="http://schemas.microsoft.com/office/drawing/2014/main" val="4093466044"/>
                    </a:ext>
                  </a:extLst>
                </a:gridCol>
                <a:gridCol w="535375">
                  <a:extLst>
                    <a:ext uri="{9D8B030D-6E8A-4147-A177-3AD203B41FA5}">
                      <a16:colId xmlns:a16="http://schemas.microsoft.com/office/drawing/2014/main" val="874229568"/>
                    </a:ext>
                  </a:extLst>
                </a:gridCol>
                <a:gridCol w="535375">
                  <a:extLst>
                    <a:ext uri="{9D8B030D-6E8A-4147-A177-3AD203B41FA5}">
                      <a16:colId xmlns:a16="http://schemas.microsoft.com/office/drawing/2014/main" val="960968790"/>
                    </a:ext>
                  </a:extLst>
                </a:gridCol>
                <a:gridCol w="535375">
                  <a:extLst>
                    <a:ext uri="{9D8B030D-6E8A-4147-A177-3AD203B41FA5}">
                      <a16:colId xmlns:a16="http://schemas.microsoft.com/office/drawing/2014/main" val="3962702362"/>
                    </a:ext>
                  </a:extLst>
                </a:gridCol>
              </a:tblGrid>
              <a:tr h="520855">
                <a:tc>
                  <a:txBody>
                    <a:bodyPr/>
                    <a:lstStyle/>
                    <a:p>
                      <a:pPr algn="ctr" fontAlgn="ctr"/>
                      <a:r>
                        <a:rPr lang="en-AU" sz="2400" b="0" i="0" u="none" strike="noStrike">
                          <a:solidFill>
                            <a:srgbClr val="000000"/>
                          </a:solidFill>
                          <a:effectLst/>
                          <a:latin typeface="+mn-lt"/>
                        </a:rPr>
                        <a:t> </a:t>
                      </a:r>
                    </a:p>
                  </a:txBody>
                  <a:tcPr marL="7620" marR="7620" marT="7620" marB="0" anchor="ctr">
                    <a:lnL>
                      <a:noFill/>
                    </a:lnL>
                    <a:lnR w="12700" cap="flat" cmpd="sng" algn="ctr">
                      <a:solidFill>
                        <a:srgbClr val="00B050"/>
                      </a:solidFill>
                      <a:prstDash val="solid"/>
                      <a:round/>
                      <a:headEnd type="none" w="med" len="med"/>
                      <a:tailEnd type="none" w="med" len="med"/>
                    </a:lnR>
                    <a:lnT>
                      <a:noFill/>
                    </a:lnT>
                    <a:lnB w="6350" cap="flat" cmpd="sng" algn="ctr">
                      <a:solidFill>
                        <a:srgbClr val="00B050"/>
                      </a:solidFill>
                      <a:prstDash val="solid"/>
                      <a:round/>
                      <a:headEnd type="none" w="med" len="med"/>
                      <a:tailEnd type="none" w="med" len="med"/>
                    </a:lnB>
                    <a:noFill/>
                  </a:tcPr>
                </a:tc>
                <a:tc>
                  <a:txBody>
                    <a:bodyPr/>
                    <a:lstStyle/>
                    <a:p>
                      <a:pPr algn="ctr" fontAlgn="ctr"/>
                      <a:r>
                        <a:rPr lang="en-AU" sz="2400" b="0" i="0" u="none" strike="noStrike" dirty="0">
                          <a:solidFill>
                            <a:srgbClr val="000000"/>
                          </a:solidFill>
                          <a:effectLst/>
                          <a:latin typeface="+mn-lt"/>
                        </a:rPr>
                        <a:t>7</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B w="6350" cap="flat" cmpd="sng" algn="ctr">
                      <a:solidFill>
                        <a:srgbClr val="00B050"/>
                      </a:solidFill>
                      <a:prstDash val="solid"/>
                      <a:round/>
                      <a:headEnd type="none" w="med" len="med"/>
                      <a:tailEnd type="none" w="med" len="med"/>
                    </a:lnB>
                    <a:solidFill>
                      <a:srgbClr val="CCCCFF"/>
                    </a:solidFill>
                  </a:tcPr>
                </a:tc>
                <a:tc>
                  <a:txBody>
                    <a:bodyPr/>
                    <a:lstStyle/>
                    <a:p>
                      <a:pPr algn="ctr" fontAlgn="ctr"/>
                      <a:r>
                        <a:rPr lang="en-AU" sz="2400" b="0" i="0" u="none" strike="noStrike" dirty="0">
                          <a:solidFill>
                            <a:srgbClr val="000000"/>
                          </a:solidFill>
                          <a:effectLst/>
                          <a:latin typeface="+mn-lt"/>
                        </a:rPr>
                        <a:t>8</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CCFF"/>
                    </a:solidFill>
                  </a:tcPr>
                </a:tc>
                <a:tc>
                  <a:txBody>
                    <a:bodyPr/>
                    <a:lstStyle/>
                    <a:p>
                      <a:pPr algn="ctr" fontAlgn="ctr"/>
                      <a:r>
                        <a:rPr lang="en-AU" sz="2400" b="0" i="0" u="none" strike="noStrike" dirty="0">
                          <a:solidFill>
                            <a:srgbClr val="000000"/>
                          </a:solidFill>
                          <a:effectLst/>
                          <a:latin typeface="+mn-lt"/>
                        </a:rPr>
                        <a:t>9</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CCFF"/>
                    </a:solidFill>
                  </a:tcPr>
                </a:tc>
                <a:tc>
                  <a:txBody>
                    <a:bodyPr/>
                    <a:lstStyle/>
                    <a:p>
                      <a:pPr algn="ctr" fontAlgn="ctr"/>
                      <a:r>
                        <a:rPr lang="en-AU" sz="2400" b="0" i="0" u="none" strike="noStrike" dirty="0">
                          <a:solidFill>
                            <a:srgbClr val="000000"/>
                          </a:solidFill>
                          <a:effectLst/>
                          <a:latin typeface="+mn-lt"/>
                        </a:rPr>
                        <a:t>10</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CCFF"/>
                    </a:solidFill>
                  </a:tcPr>
                </a:tc>
                <a:extLst>
                  <a:ext uri="{0D108BD9-81ED-4DB2-BD59-A6C34878D82A}">
                    <a16:rowId xmlns:a16="http://schemas.microsoft.com/office/drawing/2014/main" val="2488453816"/>
                  </a:ext>
                </a:extLst>
              </a:tr>
              <a:tr h="520855">
                <a:tc>
                  <a:txBody>
                    <a:bodyPr/>
                    <a:lstStyle/>
                    <a:p>
                      <a:pPr algn="ctr" fontAlgn="ctr"/>
                      <a:r>
                        <a:rPr lang="en-AU" sz="2400" b="0" i="0" u="none" strike="noStrike" dirty="0">
                          <a:solidFill>
                            <a:srgbClr val="000000"/>
                          </a:solidFill>
                          <a:effectLst/>
                          <a:latin typeface="+mn-lt"/>
                        </a:rPr>
                        <a:t>15</a:t>
                      </a:r>
                    </a:p>
                  </a:txBody>
                  <a:tcPr marL="7620" marR="7620" marT="7620" marB="0" anchor="ctr">
                    <a:lnL w="19050" cap="flat" cmpd="sng" algn="ctr">
                      <a:solidFill>
                        <a:srgbClr val="0070C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CCFF"/>
                    </a:solidFill>
                  </a:tcPr>
                </a:tc>
                <a:tc>
                  <a:txBody>
                    <a:bodyPr/>
                    <a:lstStyle/>
                    <a:p>
                      <a:pPr algn="ctr" fontAlgn="ctr"/>
                      <a:r>
                        <a:rPr lang="en-AU" sz="2400" b="0" i="0" u="none" strike="noStrike" dirty="0">
                          <a:solidFill>
                            <a:srgbClr val="000000"/>
                          </a:solidFill>
                          <a:effectLst/>
                          <a:latin typeface="+mn-lt"/>
                        </a:rPr>
                        <a:t>22</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FF99CC"/>
                    </a:solidFill>
                  </a:tcPr>
                </a:tc>
                <a:tc>
                  <a:txBody>
                    <a:bodyPr/>
                    <a:lstStyle/>
                    <a:p>
                      <a:pPr algn="ctr" fontAlgn="ctr"/>
                      <a:r>
                        <a:rPr lang="en-AU" sz="2400" b="0" i="0" u="none" strike="noStrike" dirty="0">
                          <a:solidFill>
                            <a:srgbClr val="000000"/>
                          </a:solidFill>
                          <a:effectLst/>
                          <a:latin typeface="+mn-lt"/>
                        </a:rPr>
                        <a:t>23</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FF99CC"/>
                    </a:solidFill>
                  </a:tcPr>
                </a:tc>
                <a:tc>
                  <a:txBody>
                    <a:bodyPr/>
                    <a:lstStyle/>
                    <a:p>
                      <a:pPr algn="ctr" fontAlgn="ctr"/>
                      <a:r>
                        <a:rPr lang="en-AU" sz="2400" b="0" i="0" u="none" strike="noStrike" dirty="0">
                          <a:solidFill>
                            <a:srgbClr val="000000"/>
                          </a:solidFill>
                          <a:effectLst/>
                          <a:latin typeface="+mn-lt"/>
                        </a:rPr>
                        <a:t>24</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FFCCCC"/>
                    </a:solidFill>
                  </a:tcPr>
                </a:tc>
                <a:tc>
                  <a:txBody>
                    <a:bodyPr/>
                    <a:lstStyle/>
                    <a:p>
                      <a:pPr algn="ctr" fontAlgn="ctr"/>
                      <a:r>
                        <a:rPr lang="en-AU" sz="2400" b="0" i="0" u="none" strike="noStrike" dirty="0">
                          <a:solidFill>
                            <a:srgbClr val="000000"/>
                          </a:solidFill>
                          <a:effectLst/>
                          <a:latin typeface="+mn-lt"/>
                        </a:rPr>
                        <a:t>25</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extLst>
                  <a:ext uri="{0D108BD9-81ED-4DB2-BD59-A6C34878D82A}">
                    <a16:rowId xmlns:a16="http://schemas.microsoft.com/office/drawing/2014/main" val="1383869845"/>
                  </a:ext>
                </a:extLst>
              </a:tr>
              <a:tr h="520855">
                <a:tc>
                  <a:txBody>
                    <a:bodyPr/>
                    <a:lstStyle/>
                    <a:p>
                      <a:pPr algn="ctr" fontAlgn="ctr"/>
                      <a:r>
                        <a:rPr lang="en-AU" sz="2400" b="0" i="0" u="none" strike="noStrike" dirty="0">
                          <a:solidFill>
                            <a:srgbClr val="000000"/>
                          </a:solidFill>
                          <a:effectLst/>
                          <a:latin typeface="+mn-lt"/>
                        </a:rPr>
                        <a:t>16</a:t>
                      </a:r>
                    </a:p>
                  </a:txBody>
                  <a:tcPr marL="7620" marR="7620" marT="7620" marB="0" anchor="ctr">
                    <a:lnL w="19050" cap="flat" cmpd="sng" algn="ctr">
                      <a:solidFill>
                        <a:srgbClr val="0070C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CCFF"/>
                    </a:solidFill>
                  </a:tcPr>
                </a:tc>
                <a:tc>
                  <a:txBody>
                    <a:bodyPr/>
                    <a:lstStyle/>
                    <a:p>
                      <a:pPr algn="ctr" fontAlgn="ctr"/>
                      <a:r>
                        <a:rPr lang="en-AU" sz="2400" b="0" i="0" u="none" strike="noStrike" dirty="0">
                          <a:solidFill>
                            <a:srgbClr val="000000"/>
                          </a:solidFill>
                          <a:effectLst/>
                          <a:latin typeface="+mn-lt"/>
                        </a:rPr>
                        <a:t>23</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FF99CC"/>
                    </a:solidFill>
                  </a:tcPr>
                </a:tc>
                <a:tc>
                  <a:txBody>
                    <a:bodyPr/>
                    <a:lstStyle/>
                    <a:p>
                      <a:pPr algn="ctr" fontAlgn="ctr"/>
                      <a:r>
                        <a:rPr lang="en-AU" sz="2400" b="0" i="0" u="none" strike="noStrike" dirty="0">
                          <a:solidFill>
                            <a:srgbClr val="000000"/>
                          </a:solidFill>
                          <a:effectLst/>
                          <a:latin typeface="+mn-lt"/>
                        </a:rPr>
                        <a:t>24</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FFCCCC"/>
                    </a:solidFill>
                  </a:tcPr>
                </a:tc>
                <a:tc>
                  <a:txBody>
                    <a:bodyPr/>
                    <a:lstStyle/>
                    <a:p>
                      <a:pPr algn="ctr" fontAlgn="ctr"/>
                      <a:r>
                        <a:rPr lang="en-AU" sz="2400" b="0" i="0" u="none" strike="noStrike" dirty="0">
                          <a:solidFill>
                            <a:srgbClr val="000000"/>
                          </a:solidFill>
                          <a:effectLst/>
                          <a:latin typeface="+mn-lt"/>
                        </a:rPr>
                        <a:t>25</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fontAlgn="ctr"/>
                      <a:r>
                        <a:rPr lang="en-AU" sz="2400" b="0" i="0" u="none" strike="noStrike" dirty="0">
                          <a:solidFill>
                            <a:srgbClr val="000000"/>
                          </a:solidFill>
                          <a:effectLst/>
                          <a:latin typeface="+mn-lt"/>
                        </a:rPr>
                        <a:t>26</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extLst>
                  <a:ext uri="{0D108BD9-81ED-4DB2-BD59-A6C34878D82A}">
                    <a16:rowId xmlns:a16="http://schemas.microsoft.com/office/drawing/2014/main" val="1838641773"/>
                  </a:ext>
                </a:extLst>
              </a:tr>
              <a:tr h="520855">
                <a:tc>
                  <a:txBody>
                    <a:bodyPr/>
                    <a:lstStyle/>
                    <a:p>
                      <a:pPr algn="ctr" fontAlgn="ctr"/>
                      <a:r>
                        <a:rPr lang="en-AU" sz="2400" b="0" i="0" u="none" strike="noStrike" dirty="0">
                          <a:solidFill>
                            <a:srgbClr val="000000"/>
                          </a:solidFill>
                          <a:effectLst/>
                          <a:latin typeface="+mn-lt"/>
                        </a:rPr>
                        <a:t>17</a:t>
                      </a:r>
                    </a:p>
                  </a:txBody>
                  <a:tcPr marL="7620" marR="7620" marT="7620" marB="0" anchor="ctr">
                    <a:lnL w="19050" cap="flat" cmpd="sng" algn="ctr">
                      <a:solidFill>
                        <a:srgbClr val="0070C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CCFF"/>
                    </a:solidFill>
                  </a:tcPr>
                </a:tc>
                <a:tc>
                  <a:txBody>
                    <a:bodyPr/>
                    <a:lstStyle/>
                    <a:p>
                      <a:pPr algn="ctr" fontAlgn="ctr"/>
                      <a:r>
                        <a:rPr lang="en-AU" sz="2400" b="0" i="0" u="none" strike="noStrike" dirty="0">
                          <a:solidFill>
                            <a:srgbClr val="000000"/>
                          </a:solidFill>
                          <a:effectLst/>
                          <a:latin typeface="+mn-lt"/>
                        </a:rPr>
                        <a:t>24</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FFCCCC"/>
                    </a:solidFill>
                  </a:tcPr>
                </a:tc>
                <a:tc>
                  <a:txBody>
                    <a:bodyPr/>
                    <a:lstStyle/>
                    <a:p>
                      <a:pPr algn="ctr" fontAlgn="ctr"/>
                      <a:r>
                        <a:rPr lang="en-AU" sz="2400" b="0" i="0" u="none" strike="noStrike" dirty="0">
                          <a:solidFill>
                            <a:srgbClr val="000000"/>
                          </a:solidFill>
                          <a:effectLst/>
                          <a:latin typeface="+mn-lt"/>
                        </a:rPr>
                        <a:t>25</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fontAlgn="ctr"/>
                      <a:r>
                        <a:rPr lang="en-AU" sz="2400" b="0" i="0" u="none" strike="noStrike" dirty="0">
                          <a:solidFill>
                            <a:srgbClr val="000000"/>
                          </a:solidFill>
                          <a:effectLst/>
                          <a:latin typeface="+mn-lt"/>
                        </a:rPr>
                        <a:t>26</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fontAlgn="ctr"/>
                      <a:r>
                        <a:rPr lang="en-AU" sz="2400" b="0" i="0" u="none" strike="noStrike" dirty="0">
                          <a:solidFill>
                            <a:srgbClr val="000000"/>
                          </a:solidFill>
                          <a:effectLst/>
                          <a:latin typeface="+mn-lt"/>
                        </a:rPr>
                        <a:t>27</a:t>
                      </a:r>
                    </a:p>
                  </a:txBody>
                  <a:tcPr marL="7620" marR="7620" marT="762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extLst>
                  <a:ext uri="{0D108BD9-81ED-4DB2-BD59-A6C34878D82A}">
                    <a16:rowId xmlns:a16="http://schemas.microsoft.com/office/drawing/2014/main" val="1180424440"/>
                  </a:ext>
                </a:extLst>
              </a:tr>
            </a:tbl>
          </a:graphicData>
        </a:graphic>
      </p:graphicFrame>
    </p:spTree>
    <p:extLst>
      <p:ext uri="{BB962C8B-B14F-4D97-AF65-F5344CB8AC3E}">
        <p14:creationId xmlns:p14="http://schemas.microsoft.com/office/powerpoint/2010/main" val="32853313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9B497ED6-008F-D03F-A490-14D015E621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43146-5E9D-55EF-EAFF-AF7051F64F34}"/>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Ch5. Balanced hands:  overview</a:t>
            </a:r>
          </a:p>
        </p:txBody>
      </p:sp>
      <p:sp>
        <p:nvSpPr>
          <p:cNvPr id="5" name="TextBox 4">
            <a:extLst>
              <a:ext uri="{FF2B5EF4-FFF2-40B4-BE49-F238E27FC236}">
                <a16:creationId xmlns:a16="http://schemas.microsoft.com/office/drawing/2014/main" id="{4020205E-E09B-3BC6-481D-FD1E8054A874}"/>
              </a:ext>
            </a:extLst>
          </p:cNvPr>
          <p:cNvSpPr txBox="1"/>
          <p:nvPr/>
        </p:nvSpPr>
        <p:spPr>
          <a:xfrm>
            <a:off x="-1" y="6488668"/>
            <a:ext cx="74662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18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Or lowest biddable NT</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aphicFrame>
        <p:nvGraphicFramePr>
          <p:cNvPr id="13" name="Table 12">
            <a:extLst>
              <a:ext uri="{FF2B5EF4-FFF2-40B4-BE49-F238E27FC236}">
                <a16:creationId xmlns:a16="http://schemas.microsoft.com/office/drawing/2014/main" id="{13D86B72-DF05-AF71-9C83-31C0CECB0D0A}"/>
              </a:ext>
            </a:extLst>
          </p:cNvPr>
          <p:cNvGraphicFramePr>
            <a:graphicFrameLocks noGrp="1"/>
          </p:cNvGraphicFramePr>
          <p:nvPr>
            <p:extLst>
              <p:ext uri="{D42A27DB-BD31-4B8C-83A1-F6EECF244321}">
                <p14:modId xmlns:p14="http://schemas.microsoft.com/office/powerpoint/2010/main" val="660575370"/>
              </p:ext>
            </p:extLst>
          </p:nvPr>
        </p:nvGraphicFramePr>
        <p:xfrm>
          <a:off x="302005" y="1325461"/>
          <a:ext cx="11702640" cy="4941115"/>
        </p:xfrm>
        <a:graphic>
          <a:graphicData uri="http://schemas.openxmlformats.org/drawingml/2006/table">
            <a:tbl>
              <a:tblPr firstRow="1" firstCol="1" bandRow="1"/>
              <a:tblGrid>
                <a:gridCol w="627540">
                  <a:extLst>
                    <a:ext uri="{9D8B030D-6E8A-4147-A177-3AD203B41FA5}">
                      <a16:colId xmlns:a16="http://schemas.microsoft.com/office/drawing/2014/main" val="392300427"/>
                    </a:ext>
                  </a:extLst>
                </a:gridCol>
                <a:gridCol w="2020920">
                  <a:extLst>
                    <a:ext uri="{9D8B030D-6E8A-4147-A177-3AD203B41FA5}">
                      <a16:colId xmlns:a16="http://schemas.microsoft.com/office/drawing/2014/main" val="2294349699"/>
                    </a:ext>
                  </a:extLst>
                </a:gridCol>
                <a:gridCol w="728255">
                  <a:extLst>
                    <a:ext uri="{9D8B030D-6E8A-4147-A177-3AD203B41FA5}">
                      <a16:colId xmlns:a16="http://schemas.microsoft.com/office/drawing/2014/main" val="210150226"/>
                    </a:ext>
                  </a:extLst>
                </a:gridCol>
                <a:gridCol w="3511051">
                  <a:extLst>
                    <a:ext uri="{9D8B030D-6E8A-4147-A177-3AD203B41FA5}">
                      <a16:colId xmlns:a16="http://schemas.microsoft.com/office/drawing/2014/main" val="3658859883"/>
                    </a:ext>
                  </a:extLst>
                </a:gridCol>
                <a:gridCol w="469960">
                  <a:extLst>
                    <a:ext uri="{9D8B030D-6E8A-4147-A177-3AD203B41FA5}">
                      <a16:colId xmlns:a16="http://schemas.microsoft.com/office/drawing/2014/main" val="70937855"/>
                    </a:ext>
                  </a:extLst>
                </a:gridCol>
                <a:gridCol w="4344914">
                  <a:extLst>
                    <a:ext uri="{9D8B030D-6E8A-4147-A177-3AD203B41FA5}">
                      <a16:colId xmlns:a16="http://schemas.microsoft.com/office/drawing/2014/main" val="3993143623"/>
                    </a:ext>
                  </a:extLst>
                </a:gridCol>
              </a:tblGrid>
              <a:tr h="295488">
                <a:tc gridSpan="2">
                  <a:txBody>
                    <a:bodyPr/>
                    <a:lstStyle/>
                    <a:p>
                      <a:pPr algn="ctr">
                        <a:lnSpc>
                          <a:spcPct val="107000"/>
                        </a:lnSpc>
                        <a:spcAft>
                          <a:spcPts val="800"/>
                        </a:spcAft>
                      </a:pPr>
                      <a:r>
                        <a:rPr lang="en-AU" sz="1400" b="1" kern="100">
                          <a:effectLst/>
                          <a:latin typeface="Calibri" panose="020F0502020204030204" pitchFamily="34" charset="0"/>
                          <a:ea typeface="Calibri" panose="020F0502020204030204" pitchFamily="34" charset="0"/>
                          <a:cs typeface="Times New Roman" panose="02020603050405020304" pitchFamily="18" charset="0"/>
                        </a:rPr>
                        <a:t>Opener</a:t>
                      </a:r>
                      <a:endParaRPr lang="en-AU"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3840" marR="43840"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hMerge="1">
                  <a:txBody>
                    <a:bodyPr/>
                    <a:lstStyle/>
                    <a:p>
                      <a:endParaRPr lang="en-AU"/>
                    </a:p>
                  </a:txBody>
                  <a:tcPr/>
                </a:tc>
                <a:tc gridSpan="2">
                  <a:txBody>
                    <a:bodyPr/>
                    <a:lstStyle/>
                    <a:p>
                      <a:pPr algn="ctr">
                        <a:lnSpc>
                          <a:spcPct val="107000"/>
                        </a:lnSpc>
                        <a:spcAft>
                          <a:spcPts val="800"/>
                        </a:spcAft>
                      </a:pPr>
                      <a:r>
                        <a:rPr lang="en-AU" sz="1400" b="1" kern="100" dirty="0">
                          <a:effectLst/>
                          <a:latin typeface="Calibri" panose="020F0502020204030204" pitchFamily="34" charset="0"/>
                          <a:ea typeface="Calibri" panose="020F0502020204030204" pitchFamily="34" charset="0"/>
                          <a:cs typeface="Times New Roman" panose="02020603050405020304" pitchFamily="18" charset="0"/>
                        </a:rPr>
                        <a:t>Responder</a:t>
                      </a:r>
                      <a:endParaRPr lang="en-AU"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840" marR="43840"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hMerge="1">
                  <a:txBody>
                    <a:bodyPr/>
                    <a:lstStyle/>
                    <a:p>
                      <a:endParaRPr lang="en-AU"/>
                    </a:p>
                  </a:txBody>
                  <a:tcPr/>
                </a:tc>
                <a:tc gridSpan="2">
                  <a:txBody>
                    <a:bodyPr/>
                    <a:lstStyle/>
                    <a:p>
                      <a:pPr algn="ctr">
                        <a:lnSpc>
                          <a:spcPct val="107000"/>
                        </a:lnSpc>
                        <a:spcAft>
                          <a:spcPts val="800"/>
                        </a:spcAft>
                      </a:pPr>
                      <a:r>
                        <a:rPr lang="en-AU" sz="1400" b="1" kern="100">
                          <a:effectLst/>
                          <a:latin typeface="Calibri" panose="020F0502020204030204" pitchFamily="34" charset="0"/>
                          <a:ea typeface="Calibri" panose="020F0502020204030204" pitchFamily="34" charset="0"/>
                          <a:cs typeface="Times New Roman" panose="02020603050405020304" pitchFamily="18" charset="0"/>
                        </a:rPr>
                        <a:t>Opener’s Rebid</a:t>
                      </a:r>
                      <a:endParaRPr lang="en-AU"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3840" marR="43840"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hMerge="1">
                  <a:txBody>
                    <a:bodyPr/>
                    <a:lstStyle/>
                    <a:p>
                      <a:endParaRPr lang="en-AU"/>
                    </a:p>
                  </a:txBody>
                  <a:tcPr/>
                </a:tc>
                <a:extLst>
                  <a:ext uri="{0D108BD9-81ED-4DB2-BD59-A6C34878D82A}">
                    <a16:rowId xmlns:a16="http://schemas.microsoft.com/office/drawing/2014/main" val="4182325836"/>
                  </a:ext>
                </a:extLst>
              </a:tr>
              <a:tr h="295488">
                <a:tc>
                  <a:txBody>
                    <a:bodyPr/>
                    <a:lstStyle/>
                    <a:p>
                      <a:pPr>
                        <a:lnSpc>
                          <a:spcPct val="107000"/>
                        </a:lnSpc>
                        <a:spcAft>
                          <a:spcPts val="80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HCP</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AU" sz="1600" kern="100">
                          <a:effectLst/>
                          <a:latin typeface="Calibri" panose="020F0502020204030204" pitchFamily="34" charset="0"/>
                          <a:ea typeface="Calibri" panose="020F0502020204030204" pitchFamily="34" charset="0"/>
                          <a:cs typeface="Times New Roman" panose="02020603050405020304" pitchFamily="18" charset="0"/>
                        </a:rPr>
                        <a:t>Bidding</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HCP</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AU" sz="1600" kern="100">
                          <a:effectLst/>
                          <a:latin typeface="Calibri" panose="020F0502020204030204" pitchFamily="34" charset="0"/>
                          <a:ea typeface="Calibri" panose="020F0502020204030204" pitchFamily="34" charset="0"/>
                          <a:cs typeface="Times New Roman" panose="02020603050405020304" pitchFamily="18" charset="0"/>
                        </a:rPr>
                        <a:t>Bidding</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HCP</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AU" sz="1600" kern="100">
                          <a:effectLst/>
                          <a:latin typeface="Calibri" panose="020F0502020204030204" pitchFamily="34" charset="0"/>
                          <a:ea typeface="Calibri" panose="020F0502020204030204" pitchFamily="34" charset="0"/>
                          <a:cs typeface="Times New Roman" panose="02020603050405020304" pitchFamily="18" charset="0"/>
                        </a:rPr>
                        <a:t>Bidding</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2991393"/>
                  </a:ext>
                </a:extLst>
              </a:tr>
              <a:tr h="1313217">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12-14</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Open 1 of suit (per above).  Rebid NT at the lowest level</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0-10</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11-12</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13+</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AU" sz="1600" b="1" kern="100" dirty="0">
                          <a:effectLst/>
                          <a:latin typeface="Calibri" panose="020F0502020204030204" pitchFamily="34" charset="0"/>
                          <a:ea typeface="Calibri" panose="020F0502020204030204" pitchFamily="34" charset="0"/>
                          <a:cs typeface="Times New Roman" panose="02020603050405020304" pitchFamily="18" charset="0"/>
                        </a:rPr>
                        <a:t>First Bid</a:t>
                      </a: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As usual.  </a:t>
                      </a:r>
                      <a:r>
                        <a:rPr lang="en-AU" sz="1600" b="1" kern="100" dirty="0">
                          <a:effectLst/>
                          <a:latin typeface="Calibri" panose="020F0502020204030204" pitchFamily="34" charset="0"/>
                          <a:ea typeface="Calibri" panose="020F0502020204030204" pitchFamily="34" charset="0"/>
                          <a:cs typeface="Times New Roman" panose="02020603050405020304" pitchFamily="18" charset="0"/>
                        </a:rPr>
                        <a:t>Rebid</a:t>
                      </a: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en-AU" sz="1400" kern="100" dirty="0">
                          <a:effectLst/>
                          <a:latin typeface="Calibri" panose="020F0502020204030204" pitchFamily="34" charset="0"/>
                          <a:ea typeface="Calibri" panose="020F0502020204030204" pitchFamily="34" charset="0"/>
                          <a:cs typeface="Times New Roman" panose="02020603050405020304" pitchFamily="18" charset="0"/>
                        </a:rPr>
                        <a:t>after </a:t>
                      </a:r>
                      <a:r>
                        <a:rPr lang="en-AU" sz="1400" kern="100" dirty="0" err="1">
                          <a:effectLst/>
                          <a:latin typeface="Calibri" panose="020F0502020204030204" pitchFamily="34" charset="0"/>
                          <a:ea typeface="Calibri" panose="020F0502020204030204" pitchFamily="34" charset="0"/>
                          <a:cs typeface="Times New Roman" panose="02020603050405020304" pitchFamily="18" charset="0"/>
                        </a:rPr>
                        <a:t>opnrs</a:t>
                      </a:r>
                      <a:r>
                        <a:rPr lang="en-AU" sz="1400" kern="100" dirty="0">
                          <a:effectLst/>
                          <a:latin typeface="Calibri" panose="020F0502020204030204" pitchFamily="34" charset="0"/>
                          <a:ea typeface="Calibri" panose="020F0502020204030204" pitchFamily="34" charset="0"/>
                          <a:cs typeface="Times New Roman" panose="02020603050405020304" pitchFamily="18" charset="0"/>
                        </a:rPr>
                        <a:t> 1NT):</a:t>
                      </a:r>
                    </a:p>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Pass</a:t>
                      </a:r>
                    </a:p>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Bid 2NT (</a:t>
                      </a:r>
                      <a:r>
                        <a:rPr lang="en-AU" sz="1600" kern="100">
                          <a:effectLst/>
                          <a:latin typeface="Calibri" panose="020F0502020204030204" pitchFamily="34" charset="0"/>
                          <a:ea typeface="Calibri" panose="020F0502020204030204" pitchFamily="34" charset="0"/>
                          <a:cs typeface="Times New Roman" panose="02020603050405020304" pitchFamily="18" charset="0"/>
                        </a:rPr>
                        <a:t>invitational) =&gt;</a:t>
                      </a:r>
                      <a:endParaRPr lang="en-AU"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Bid 3NT</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12</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13</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14</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 NT</a:t>
                      </a:r>
                      <a:r>
                        <a:rPr lang="en-AU" sz="1600" kern="1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If </a:t>
                      </a:r>
                      <a:r>
                        <a:rPr lang="en-AU" sz="1600" b="1" kern="100" dirty="0">
                          <a:effectLst/>
                          <a:latin typeface="Calibri" panose="020F0502020204030204" pitchFamily="34" charset="0"/>
                          <a:ea typeface="Calibri" panose="020F0502020204030204" pitchFamily="34" charset="0"/>
                          <a:cs typeface="Times New Roman" panose="02020603050405020304" pitchFamily="18" charset="0"/>
                        </a:rPr>
                        <a:t>Invited </a:t>
                      </a:r>
                      <a:r>
                        <a:rPr lang="en-AU" sz="1600" b="0" kern="100" dirty="0">
                          <a:effectLst/>
                          <a:latin typeface="Calibri" panose="020F0502020204030204" pitchFamily="34" charset="0"/>
                          <a:ea typeface="Calibri" panose="020F0502020204030204" pitchFamily="34" charset="0"/>
                          <a:cs typeface="Times New Roman" panose="02020603050405020304" pitchFamily="18" charset="0"/>
                        </a:rPr>
                        <a:t>(</a:t>
                      </a:r>
                      <a:r>
                        <a:rPr lang="en-AU" sz="1600" b="0" kern="100" dirty="0" err="1">
                          <a:effectLst/>
                          <a:latin typeface="Calibri" panose="020F0502020204030204" pitchFamily="34" charset="0"/>
                          <a:ea typeface="Calibri" panose="020F0502020204030204" pitchFamily="34" charset="0"/>
                          <a:cs typeface="Times New Roman" panose="02020603050405020304" pitchFamily="18" charset="0"/>
                        </a:rPr>
                        <a:t>ie</a:t>
                      </a:r>
                      <a:r>
                        <a:rPr lang="en-AU" sz="1600" b="0" kern="100" dirty="0">
                          <a:effectLst/>
                          <a:latin typeface="Calibri" panose="020F0502020204030204" pitchFamily="34" charset="0"/>
                          <a:ea typeface="Calibri" panose="020F0502020204030204" pitchFamily="34" charset="0"/>
                          <a:cs typeface="Times New Roman" panose="02020603050405020304" pitchFamily="18" charset="0"/>
                        </a:rPr>
                        <a:t> 2NT response)</a:t>
                      </a: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Pass</a:t>
                      </a:r>
                    </a:p>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Bid 3NT</a:t>
                      </a:r>
                    </a:p>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Bid 3NT</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4627034"/>
                  </a:ext>
                </a:extLst>
              </a:tr>
              <a:tr h="1222973">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15-17</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1NT </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0-7</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8-9</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10+</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Pass</a:t>
                      </a:r>
                    </a:p>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Bid 2NT (invitational) =&gt;</a:t>
                      </a:r>
                    </a:p>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Bid 3NT</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15</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16</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17</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If </a:t>
                      </a:r>
                      <a:r>
                        <a:rPr lang="en-AU" sz="1600" b="1" kern="100" dirty="0">
                          <a:effectLst/>
                          <a:latin typeface="Calibri" panose="020F0502020204030204" pitchFamily="34" charset="0"/>
                          <a:ea typeface="Calibri" panose="020F0502020204030204" pitchFamily="34" charset="0"/>
                          <a:cs typeface="Times New Roman" panose="02020603050405020304" pitchFamily="18" charset="0"/>
                        </a:rPr>
                        <a:t>Invited</a:t>
                      </a: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en-AU" sz="1600" kern="100" dirty="0" err="1">
                          <a:effectLst/>
                          <a:latin typeface="Calibri" panose="020F0502020204030204" pitchFamily="34" charset="0"/>
                          <a:ea typeface="Calibri" panose="020F0502020204030204" pitchFamily="34" charset="0"/>
                          <a:cs typeface="Times New Roman" panose="02020603050405020304" pitchFamily="18" charset="0"/>
                        </a:rPr>
                        <a:t>ie</a:t>
                      </a: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2 NT response):</a:t>
                      </a:r>
                    </a:p>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Pass – stay in 2NT</a:t>
                      </a:r>
                    </a:p>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Bid 3NT </a:t>
                      </a:r>
                    </a:p>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Bid 3NT</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95016683"/>
                  </a:ext>
                </a:extLst>
              </a:tr>
              <a:tr h="913811">
                <a:tc>
                  <a:txBody>
                    <a:bodyPr/>
                    <a:lstStyle/>
                    <a:p>
                      <a:pPr>
                        <a:lnSpc>
                          <a:spcPct val="107000"/>
                        </a:lnSpc>
                        <a:spcAft>
                          <a:spcPts val="800"/>
                        </a:spcAft>
                      </a:pPr>
                      <a:r>
                        <a:rPr lang="en-AU" sz="1600" kern="100">
                          <a:effectLst/>
                          <a:latin typeface="Calibri" panose="020F0502020204030204" pitchFamily="34" charset="0"/>
                          <a:ea typeface="Calibri" panose="020F0502020204030204" pitchFamily="34" charset="0"/>
                          <a:cs typeface="Times New Roman" panose="02020603050405020304" pitchFamily="18" charset="0"/>
                        </a:rPr>
                        <a:t>18-19</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Open 1 of suit.  Jump rebid NT</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0-5</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6+</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AU" sz="1600" b="1" kern="100" dirty="0">
                          <a:effectLst/>
                          <a:latin typeface="Calibri" panose="020F0502020204030204" pitchFamily="34" charset="0"/>
                          <a:ea typeface="Calibri" panose="020F0502020204030204" pitchFamily="34" charset="0"/>
                          <a:cs typeface="Times New Roman" panose="02020603050405020304" pitchFamily="18" charset="0"/>
                        </a:rPr>
                        <a:t>First Bid</a:t>
                      </a: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As usual.  </a:t>
                      </a:r>
                      <a:r>
                        <a:rPr lang="en-AU" sz="1600" b="1" kern="100" dirty="0">
                          <a:effectLst/>
                          <a:latin typeface="Calibri" panose="020F0502020204030204" pitchFamily="34" charset="0"/>
                          <a:ea typeface="Calibri" panose="020F0502020204030204" pitchFamily="34" charset="0"/>
                          <a:cs typeface="Times New Roman" panose="02020603050405020304" pitchFamily="18" charset="0"/>
                        </a:rPr>
                        <a:t>Rebid</a:t>
                      </a: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en-AU" sz="1400" kern="100" dirty="0">
                          <a:effectLst/>
                          <a:latin typeface="Calibri" panose="020F0502020204030204" pitchFamily="34" charset="0"/>
                          <a:ea typeface="Calibri" panose="020F0502020204030204" pitchFamily="34" charset="0"/>
                          <a:cs typeface="Times New Roman" panose="02020603050405020304" pitchFamily="18" charset="0"/>
                        </a:rPr>
                        <a:t>(after </a:t>
                      </a:r>
                      <a:r>
                        <a:rPr lang="en-AU" sz="1400" kern="100" dirty="0" err="1">
                          <a:effectLst/>
                          <a:latin typeface="Calibri" panose="020F0502020204030204" pitchFamily="34" charset="0"/>
                          <a:ea typeface="Calibri" panose="020F0502020204030204" pitchFamily="34" charset="0"/>
                          <a:cs typeface="Times New Roman" panose="02020603050405020304" pitchFamily="18" charset="0"/>
                        </a:rPr>
                        <a:t>opnrs</a:t>
                      </a:r>
                      <a:r>
                        <a:rPr lang="en-AU" sz="1400" kern="100" dirty="0">
                          <a:effectLst/>
                          <a:latin typeface="Calibri" panose="020F0502020204030204" pitchFamily="34" charset="0"/>
                          <a:ea typeface="Calibri" panose="020F0502020204030204" pitchFamily="34" charset="0"/>
                          <a:cs typeface="Times New Roman" panose="02020603050405020304" pitchFamily="18" charset="0"/>
                        </a:rPr>
                        <a:t> 2NT):</a:t>
                      </a:r>
                    </a:p>
                    <a:p>
                      <a:pPr marL="342900" lvl="0" indent="-342900">
                        <a:lnSpc>
                          <a:spcPct val="107000"/>
                        </a:lnSpc>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Pass</a:t>
                      </a:r>
                    </a:p>
                    <a:p>
                      <a:pPr marL="342900" lvl="0" indent="-342900">
                        <a:lnSpc>
                          <a:spcPct val="107000"/>
                        </a:lnSpc>
                        <a:spcAft>
                          <a:spcPts val="80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Bid 3NT</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AU" sz="1600" kern="100">
                          <a:effectLst/>
                          <a:latin typeface="Calibri" panose="020F0502020204030204" pitchFamily="34" charset="0"/>
                          <a:ea typeface="Calibri" panose="020F0502020204030204" pitchFamily="34" charset="0"/>
                          <a:cs typeface="Times New Roman" panose="02020603050405020304" pitchFamily="18" charset="0"/>
                        </a:rPr>
                        <a:t> </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2 NT</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9001476"/>
                  </a:ext>
                </a:extLst>
              </a:tr>
              <a:tr h="604650">
                <a:tc>
                  <a:txBody>
                    <a:bodyPr/>
                    <a:lstStyle/>
                    <a:p>
                      <a:pPr>
                        <a:lnSpc>
                          <a:spcPct val="107000"/>
                        </a:lnSpc>
                        <a:spcAft>
                          <a:spcPts val="0"/>
                        </a:spcAft>
                      </a:pPr>
                      <a:r>
                        <a:rPr lang="en-AU" sz="1600" kern="100">
                          <a:effectLst/>
                          <a:latin typeface="Calibri" panose="020F0502020204030204" pitchFamily="34" charset="0"/>
                          <a:ea typeface="Calibri" panose="020F0502020204030204" pitchFamily="34" charset="0"/>
                          <a:cs typeface="Times New Roman" panose="02020603050405020304" pitchFamily="18" charset="0"/>
                        </a:rPr>
                        <a:t>20-21</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nSpc>
                          <a:spcPct val="107000"/>
                        </a:lnSpc>
                        <a:spcAft>
                          <a:spcPts val="0"/>
                        </a:spcAft>
                      </a:pPr>
                      <a:r>
                        <a:rPr lang="en-AU" sz="1600" kern="100">
                          <a:effectLst/>
                          <a:latin typeface="Calibri" panose="020F0502020204030204" pitchFamily="34" charset="0"/>
                          <a:ea typeface="Calibri" panose="020F0502020204030204" pitchFamily="34" charset="0"/>
                          <a:cs typeface="Times New Roman" panose="02020603050405020304" pitchFamily="18" charset="0"/>
                        </a:rPr>
                        <a:t>2NT</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0-3</a:t>
                      </a:r>
                    </a:p>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4+</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Pass</a:t>
                      </a:r>
                    </a:p>
                    <a:p>
                      <a:pPr marL="342900" lvl="0" indent="-342900">
                        <a:lnSpc>
                          <a:spcPct val="107000"/>
                        </a:lnSpc>
                        <a:spcAft>
                          <a:spcPts val="0"/>
                        </a:spcAft>
                        <a:buFont typeface="Symbol" panose="05050102010706020507" pitchFamily="18" charset="2"/>
                        <a:buChar cha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Bid 3NT</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nSpc>
                          <a:spcPct val="107000"/>
                        </a:lnSpc>
                        <a:spcAft>
                          <a:spcPts val="0"/>
                        </a:spcAft>
                      </a:pPr>
                      <a:r>
                        <a:rPr lang="en-AU" sz="1600" kern="100">
                          <a:effectLst/>
                          <a:latin typeface="Calibri" panose="020F0502020204030204" pitchFamily="34" charset="0"/>
                          <a:ea typeface="Calibri" panose="020F0502020204030204" pitchFamily="34" charset="0"/>
                          <a:cs typeface="Times New Roman" panose="02020603050405020304" pitchFamily="18" charset="0"/>
                        </a:rPr>
                        <a:t> </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087236163"/>
                  </a:ext>
                </a:extLst>
              </a:tr>
              <a:tr h="295488">
                <a:tc>
                  <a:txBody>
                    <a:bodyPr/>
                    <a:lstStyle/>
                    <a:p>
                      <a:pPr>
                        <a:lnSpc>
                          <a:spcPct val="107000"/>
                        </a:lnSpc>
                        <a:spcAft>
                          <a:spcPts val="0"/>
                        </a:spcAft>
                      </a:pPr>
                      <a:r>
                        <a:rPr lang="en-AU" sz="1600" kern="100">
                          <a:effectLst/>
                          <a:latin typeface="Calibri" panose="020F0502020204030204" pitchFamily="34" charset="0"/>
                          <a:ea typeface="Calibri" panose="020F0502020204030204" pitchFamily="34" charset="0"/>
                          <a:cs typeface="Times New Roman" panose="02020603050405020304" pitchFamily="18" charset="0"/>
                        </a:rPr>
                        <a:t>22+</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2C</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AU" sz="1600" kern="100">
                          <a:effectLst/>
                          <a:latin typeface="Calibri" panose="020F0502020204030204" pitchFamily="34" charset="0"/>
                          <a:ea typeface="Calibri" panose="020F0502020204030204" pitchFamily="34" charset="0"/>
                          <a:cs typeface="Times New Roman" panose="02020603050405020304" pitchFamily="18" charset="0"/>
                        </a:rPr>
                        <a:t> </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AU" sz="1600" kern="100">
                          <a:effectLst/>
                          <a:latin typeface="Calibri" panose="020F0502020204030204" pitchFamily="34" charset="0"/>
                          <a:ea typeface="Calibri" panose="020F0502020204030204" pitchFamily="34" charset="0"/>
                          <a:cs typeface="Times New Roman" panose="02020603050405020304" pitchFamily="18" charset="0"/>
                        </a:rPr>
                        <a:t> </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AU" sz="1600" kern="100">
                          <a:effectLst/>
                          <a:latin typeface="Calibri" panose="020F0502020204030204" pitchFamily="34" charset="0"/>
                          <a:ea typeface="Calibri" panose="020F0502020204030204" pitchFamily="34" charset="0"/>
                          <a:cs typeface="Times New Roman" panose="02020603050405020304" pitchFamily="18" charset="0"/>
                        </a:rPr>
                        <a:t> </a:t>
                      </a:r>
                    </a:p>
                  </a:txBody>
                  <a:tcPr marL="43840" marR="4384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43840" marR="4384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8176337"/>
                  </a:ext>
                </a:extLst>
              </a:tr>
            </a:tbl>
          </a:graphicData>
        </a:graphic>
      </p:graphicFrame>
    </p:spTree>
    <p:extLst>
      <p:ext uri="{BB962C8B-B14F-4D97-AF65-F5344CB8AC3E}">
        <p14:creationId xmlns:p14="http://schemas.microsoft.com/office/powerpoint/2010/main" val="41830189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3BBA39AB-7753-A6D1-0434-E1FF1E85F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DB6814-2554-95F8-3380-E8D6ED355855}"/>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No Trumps pt 2</a:t>
            </a:r>
            <a:endParaRPr lang="en-AU" sz="2800" dirty="0"/>
          </a:p>
        </p:txBody>
      </p:sp>
      <p:pic>
        <p:nvPicPr>
          <p:cNvPr id="4" name="Picture 3">
            <a:extLst>
              <a:ext uri="{FF2B5EF4-FFF2-40B4-BE49-F238E27FC236}">
                <a16:creationId xmlns:a16="http://schemas.microsoft.com/office/drawing/2014/main" id="{D74B60BD-6172-8F61-FD9A-B9C33E78D9A5}"/>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8" name="TextBox 7">
            <a:extLst>
              <a:ext uri="{FF2B5EF4-FFF2-40B4-BE49-F238E27FC236}">
                <a16:creationId xmlns:a16="http://schemas.microsoft.com/office/drawing/2014/main" id="{CA48A1B6-A4B1-C33D-350B-F23FB81BF146}"/>
              </a:ext>
            </a:extLst>
          </p:cNvPr>
          <p:cNvSpPr txBox="1"/>
          <p:nvPr/>
        </p:nvSpPr>
        <p:spPr>
          <a:xfrm>
            <a:off x="557977" y="1028343"/>
            <a:ext cx="72932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Contract is 3NT by South.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West leads the 2C. What is the plan ?</a:t>
            </a:r>
          </a:p>
        </p:txBody>
      </p:sp>
      <p:pic>
        <p:nvPicPr>
          <p:cNvPr id="5" name="Picture 4">
            <a:extLst>
              <a:ext uri="{FF2B5EF4-FFF2-40B4-BE49-F238E27FC236}">
                <a16:creationId xmlns:a16="http://schemas.microsoft.com/office/drawing/2014/main" id="{EA3BC8EF-DA02-E0F9-CEE1-FA439E72F045}"/>
              </a:ext>
            </a:extLst>
          </p:cNvPr>
          <p:cNvPicPr>
            <a:picLocks noChangeAspect="1"/>
          </p:cNvPicPr>
          <p:nvPr/>
        </p:nvPicPr>
        <p:blipFill>
          <a:blip r:embed="rId4"/>
          <a:stretch>
            <a:fillRect/>
          </a:stretch>
        </p:blipFill>
        <p:spPr>
          <a:xfrm>
            <a:off x="8428725" y="1497133"/>
            <a:ext cx="2674852" cy="4534293"/>
          </a:xfrm>
          <a:prstGeom prst="rect">
            <a:avLst/>
          </a:prstGeom>
        </p:spPr>
      </p:pic>
    </p:spTree>
    <p:extLst>
      <p:ext uri="{BB962C8B-B14F-4D97-AF65-F5344CB8AC3E}">
        <p14:creationId xmlns:p14="http://schemas.microsoft.com/office/powerpoint/2010/main" val="23181490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40CA2FF6-0A5E-6A1E-9356-0529E0FB4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C3B2E-E467-BBAD-65EB-6E04CAFAA512}"/>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No Trumps pt 2</a:t>
            </a:r>
            <a:endParaRPr lang="en-AU" sz="2800" dirty="0"/>
          </a:p>
        </p:txBody>
      </p:sp>
      <p:pic>
        <p:nvPicPr>
          <p:cNvPr id="4" name="Picture 3">
            <a:extLst>
              <a:ext uri="{FF2B5EF4-FFF2-40B4-BE49-F238E27FC236}">
                <a16:creationId xmlns:a16="http://schemas.microsoft.com/office/drawing/2014/main" id="{48C5C862-C637-C465-716C-17374A8F025C}"/>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8" name="TextBox 7">
            <a:extLst>
              <a:ext uri="{FF2B5EF4-FFF2-40B4-BE49-F238E27FC236}">
                <a16:creationId xmlns:a16="http://schemas.microsoft.com/office/drawing/2014/main" id="{7F392B48-3F0D-04D6-0F3E-C9D5623C908B}"/>
              </a:ext>
            </a:extLst>
          </p:cNvPr>
          <p:cNvSpPr txBox="1"/>
          <p:nvPr/>
        </p:nvSpPr>
        <p:spPr>
          <a:xfrm>
            <a:off x="557977" y="1028343"/>
            <a:ext cx="7293249"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Trumps – let’s count our tricks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So using North’s hand we have: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spades we can win five tricks (after losing to AK)</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hearts we can win two definite tricks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diamonds we can win two tricks (after losing to 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And in clubs we can win two ? definite tricks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If things go our way, we can make ten definite tricks – can you see any potential problems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We need to establish those spades as our absolute first priority.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Our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plan</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is: win in south hand with Q; lead JS to low spade; keep winning in south and keep leading spades till AK are both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Why lead the JS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Where is the KC ?</a:t>
            </a:r>
          </a:p>
        </p:txBody>
      </p:sp>
      <p:pic>
        <p:nvPicPr>
          <p:cNvPr id="5" name="Picture 4">
            <a:extLst>
              <a:ext uri="{FF2B5EF4-FFF2-40B4-BE49-F238E27FC236}">
                <a16:creationId xmlns:a16="http://schemas.microsoft.com/office/drawing/2014/main" id="{B47C60EC-CE34-B04A-23A0-1E25B7EB5306}"/>
              </a:ext>
            </a:extLst>
          </p:cNvPr>
          <p:cNvPicPr>
            <a:picLocks noChangeAspect="1"/>
          </p:cNvPicPr>
          <p:nvPr/>
        </p:nvPicPr>
        <p:blipFill>
          <a:blip r:embed="rId4"/>
          <a:stretch>
            <a:fillRect/>
          </a:stretch>
        </p:blipFill>
        <p:spPr>
          <a:xfrm>
            <a:off x="8428725" y="1497133"/>
            <a:ext cx="2674852" cy="4534293"/>
          </a:xfrm>
          <a:prstGeom prst="rect">
            <a:avLst/>
          </a:prstGeom>
        </p:spPr>
      </p:pic>
    </p:spTree>
    <p:extLst>
      <p:ext uri="{BB962C8B-B14F-4D97-AF65-F5344CB8AC3E}">
        <p14:creationId xmlns:p14="http://schemas.microsoft.com/office/powerpoint/2010/main" val="41192632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78360E27-6916-ED4A-78A6-218CD0766C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21753-800C-491D-BA6C-312F8C6C4434}"/>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No Trumps pt 3</a:t>
            </a:r>
            <a:endParaRPr lang="en-AU" sz="2800" dirty="0"/>
          </a:p>
        </p:txBody>
      </p:sp>
      <p:pic>
        <p:nvPicPr>
          <p:cNvPr id="4" name="Picture 3">
            <a:extLst>
              <a:ext uri="{FF2B5EF4-FFF2-40B4-BE49-F238E27FC236}">
                <a16:creationId xmlns:a16="http://schemas.microsoft.com/office/drawing/2014/main" id="{A0F8FEE1-4D4F-98C3-E609-B9A9A7DBAA57}"/>
              </a:ext>
            </a:extLst>
          </p:cNvPr>
          <p:cNvPicPr>
            <a:picLocks noChangeAspect="1"/>
          </p:cNvPicPr>
          <p:nvPr/>
        </p:nvPicPr>
        <p:blipFill>
          <a:blip r:embed="rId3"/>
          <a:stretch>
            <a:fillRect/>
          </a:stretch>
        </p:blipFill>
        <p:spPr>
          <a:xfrm>
            <a:off x="241991" y="1729592"/>
            <a:ext cx="449619" cy="3398815"/>
          </a:xfrm>
          <a:prstGeom prst="rect">
            <a:avLst/>
          </a:prstGeom>
        </p:spPr>
      </p:pic>
      <p:sp>
        <p:nvSpPr>
          <p:cNvPr id="5" name="TextBox 4">
            <a:extLst>
              <a:ext uri="{FF2B5EF4-FFF2-40B4-BE49-F238E27FC236}">
                <a16:creationId xmlns:a16="http://schemas.microsoft.com/office/drawing/2014/main" id="{F591506E-B2C7-7FC7-2D15-08EB197A00C1}"/>
              </a:ext>
            </a:extLst>
          </p:cNvPr>
          <p:cNvSpPr txBox="1"/>
          <p:nvPr/>
        </p:nvSpPr>
        <p:spPr>
          <a:xfrm>
            <a:off x="0" y="6488668"/>
            <a:ext cx="1632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plan.</a:t>
            </a:r>
          </a:p>
        </p:txBody>
      </p:sp>
      <p:sp>
        <p:nvSpPr>
          <p:cNvPr id="8" name="TextBox 7">
            <a:extLst>
              <a:ext uri="{FF2B5EF4-FFF2-40B4-BE49-F238E27FC236}">
                <a16:creationId xmlns:a16="http://schemas.microsoft.com/office/drawing/2014/main" id="{D4A815AF-7393-D457-D3A3-B68DB5EB433E}"/>
              </a:ext>
            </a:extLst>
          </p:cNvPr>
          <p:cNvSpPr txBox="1"/>
          <p:nvPr/>
        </p:nvSpPr>
        <p:spPr>
          <a:xfrm>
            <a:off x="3629221" y="1028342"/>
            <a:ext cx="80845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Cotract</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is 3NT by South.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West leads the 5C.   What is the plan ?</a:t>
            </a:r>
          </a:p>
        </p:txBody>
      </p:sp>
      <p:pic>
        <p:nvPicPr>
          <p:cNvPr id="6" name="Picture 5">
            <a:extLst>
              <a:ext uri="{FF2B5EF4-FFF2-40B4-BE49-F238E27FC236}">
                <a16:creationId xmlns:a16="http://schemas.microsoft.com/office/drawing/2014/main" id="{E543C88C-F3AC-65D5-8DF6-D97B7FCD8991}"/>
              </a:ext>
            </a:extLst>
          </p:cNvPr>
          <p:cNvPicPr>
            <a:picLocks noChangeAspect="1"/>
          </p:cNvPicPr>
          <p:nvPr/>
        </p:nvPicPr>
        <p:blipFill>
          <a:blip r:embed="rId4"/>
          <a:stretch>
            <a:fillRect/>
          </a:stretch>
        </p:blipFill>
        <p:spPr>
          <a:xfrm>
            <a:off x="891575" y="1203766"/>
            <a:ext cx="2537680" cy="4450466"/>
          </a:xfrm>
          <a:prstGeom prst="rect">
            <a:avLst/>
          </a:prstGeom>
        </p:spPr>
      </p:pic>
    </p:spTree>
    <p:extLst>
      <p:ext uri="{BB962C8B-B14F-4D97-AF65-F5344CB8AC3E}">
        <p14:creationId xmlns:p14="http://schemas.microsoft.com/office/powerpoint/2010/main" val="26848494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EB18DB59-64A3-C44C-7ECE-B039298A2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1DF2F-FA4E-73D4-F6B0-DE3009F93D4C}"/>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Play of the Cards. No Trumps pt 3</a:t>
            </a:r>
            <a:endParaRPr lang="en-AU" sz="2800" dirty="0"/>
          </a:p>
        </p:txBody>
      </p:sp>
      <p:pic>
        <p:nvPicPr>
          <p:cNvPr id="4" name="Picture 3">
            <a:extLst>
              <a:ext uri="{FF2B5EF4-FFF2-40B4-BE49-F238E27FC236}">
                <a16:creationId xmlns:a16="http://schemas.microsoft.com/office/drawing/2014/main" id="{CF3C1D7A-0146-9AE1-6C82-90D7B58198D8}"/>
              </a:ext>
            </a:extLst>
          </p:cNvPr>
          <p:cNvPicPr>
            <a:picLocks noChangeAspect="1"/>
          </p:cNvPicPr>
          <p:nvPr/>
        </p:nvPicPr>
        <p:blipFill>
          <a:blip r:embed="rId3"/>
          <a:stretch>
            <a:fillRect/>
          </a:stretch>
        </p:blipFill>
        <p:spPr>
          <a:xfrm>
            <a:off x="241991" y="1729592"/>
            <a:ext cx="449619" cy="3398815"/>
          </a:xfrm>
          <a:prstGeom prst="rect">
            <a:avLst/>
          </a:prstGeom>
        </p:spPr>
      </p:pic>
      <p:sp>
        <p:nvSpPr>
          <p:cNvPr id="5" name="TextBox 4">
            <a:extLst>
              <a:ext uri="{FF2B5EF4-FFF2-40B4-BE49-F238E27FC236}">
                <a16:creationId xmlns:a16="http://schemas.microsoft.com/office/drawing/2014/main" id="{52E1DD6F-9646-A660-F9C0-14BEC2AD89A2}"/>
              </a:ext>
            </a:extLst>
          </p:cNvPr>
          <p:cNvSpPr txBox="1"/>
          <p:nvPr/>
        </p:nvSpPr>
        <p:spPr>
          <a:xfrm>
            <a:off x="0" y="6488668"/>
            <a:ext cx="1632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plan.</a:t>
            </a:r>
          </a:p>
        </p:txBody>
      </p:sp>
      <p:sp>
        <p:nvSpPr>
          <p:cNvPr id="8" name="TextBox 7">
            <a:extLst>
              <a:ext uri="{FF2B5EF4-FFF2-40B4-BE49-F238E27FC236}">
                <a16:creationId xmlns:a16="http://schemas.microsoft.com/office/drawing/2014/main" id="{2FB2CE4C-B0A1-25AE-DF00-AE7045B96EB8}"/>
              </a:ext>
            </a:extLst>
          </p:cNvPr>
          <p:cNvSpPr txBox="1"/>
          <p:nvPr/>
        </p:nvSpPr>
        <p:spPr>
          <a:xfrm>
            <a:off x="3629221" y="1028342"/>
            <a:ext cx="8084558"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Make a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trumps again – count our tricks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So using North’s hand we have: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spades we can win five tricks (after losing to 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hearts we can win three definite tricks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diamonds we can win three definite tricks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And in clubs we can win one trick</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So if things go our way, we can make 12 tricks.  What can go wrong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West leads the 5C.  On any other lead we definitely make 12 tricks.  How many clubs are out.  How do you think they are likely to split ?  East plays the JC.  What do you play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Plan = it looks like West may have five clubs and East may have three.  So duck the first two rounds of clubs then win with the ace; then play my jack of spades and pray that east has the Ace and not West – because if East has the ace, she cant lead back to West’s two extra club winners</a:t>
            </a:r>
          </a:p>
        </p:txBody>
      </p:sp>
      <p:pic>
        <p:nvPicPr>
          <p:cNvPr id="6" name="Picture 5">
            <a:extLst>
              <a:ext uri="{FF2B5EF4-FFF2-40B4-BE49-F238E27FC236}">
                <a16:creationId xmlns:a16="http://schemas.microsoft.com/office/drawing/2014/main" id="{592F4A69-D8AF-0D2E-CB85-C6A36F036986}"/>
              </a:ext>
            </a:extLst>
          </p:cNvPr>
          <p:cNvPicPr>
            <a:picLocks noChangeAspect="1"/>
          </p:cNvPicPr>
          <p:nvPr/>
        </p:nvPicPr>
        <p:blipFill>
          <a:blip r:embed="rId4"/>
          <a:stretch>
            <a:fillRect/>
          </a:stretch>
        </p:blipFill>
        <p:spPr>
          <a:xfrm>
            <a:off x="891575" y="1203766"/>
            <a:ext cx="2537680" cy="4450466"/>
          </a:xfrm>
          <a:prstGeom prst="rect">
            <a:avLst/>
          </a:prstGeom>
        </p:spPr>
      </p:pic>
    </p:spTree>
    <p:extLst>
      <p:ext uri="{BB962C8B-B14F-4D97-AF65-F5344CB8AC3E}">
        <p14:creationId xmlns:p14="http://schemas.microsoft.com/office/powerpoint/2010/main" val="8563380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4706E992-EDF6-1D18-C09E-93CA3ED6CE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CCA1DD-0717-75C1-0A61-CCC22773BFB2}"/>
              </a:ext>
            </a:extLst>
          </p:cNvPr>
          <p:cNvSpPr>
            <a:spLocks noGrp="1"/>
          </p:cNvSpPr>
          <p:nvPr>
            <p:ph type="title"/>
          </p:nvPr>
        </p:nvSpPr>
        <p:spPr>
          <a:xfrm>
            <a:off x="-1" y="0"/>
            <a:ext cx="12192001" cy="769620"/>
          </a:xfrm>
        </p:spPr>
        <p:txBody>
          <a:bodyPr>
            <a:normAutofit fontScale="90000"/>
          </a:bodyPr>
          <a:lstStyle/>
          <a:p>
            <a:r>
              <a:rPr lang="en-AU" dirty="0"/>
              <a:t>MBC Introduction to Bridge </a:t>
            </a:r>
            <a:r>
              <a:rPr lang="en-AU" sz="2700" dirty="0"/>
              <a:t>– </a:t>
            </a:r>
            <a:r>
              <a:rPr lang="en-AU" sz="2400" b="1" dirty="0"/>
              <a:t>Ch5</a:t>
            </a:r>
            <a:r>
              <a:rPr lang="en-AU" sz="2700" dirty="0"/>
              <a:t>. Balanced hands:  additional resources</a:t>
            </a:r>
          </a:p>
        </p:txBody>
      </p:sp>
      <p:pic>
        <p:nvPicPr>
          <p:cNvPr id="4" name="Picture 3">
            <a:extLst>
              <a:ext uri="{FF2B5EF4-FFF2-40B4-BE49-F238E27FC236}">
                <a16:creationId xmlns:a16="http://schemas.microsoft.com/office/drawing/2014/main" id="{C5139C06-B5A9-B85A-883C-A149F5B756D4}"/>
              </a:ext>
            </a:extLst>
          </p:cNvPr>
          <p:cNvPicPr>
            <a:picLocks noChangeAspect="1"/>
          </p:cNvPicPr>
          <p:nvPr/>
        </p:nvPicPr>
        <p:blipFill>
          <a:blip r:embed="rId3"/>
          <a:stretch>
            <a:fillRect/>
          </a:stretch>
        </p:blipFill>
        <p:spPr>
          <a:xfrm>
            <a:off x="282144" y="1729592"/>
            <a:ext cx="449619" cy="3398815"/>
          </a:xfrm>
          <a:prstGeom prst="rect">
            <a:avLst/>
          </a:prstGeom>
        </p:spPr>
      </p:pic>
      <p:sp>
        <p:nvSpPr>
          <p:cNvPr id="3" name="TextBox 2">
            <a:extLst>
              <a:ext uri="{FF2B5EF4-FFF2-40B4-BE49-F238E27FC236}">
                <a16:creationId xmlns:a16="http://schemas.microsoft.com/office/drawing/2014/main" id="{44F84FC3-00AB-87F8-E8AF-707B6506BC87}"/>
              </a:ext>
            </a:extLst>
          </p:cNvPr>
          <p:cNvSpPr txBox="1"/>
          <p:nvPr/>
        </p:nvSpPr>
        <p:spPr>
          <a:xfrm>
            <a:off x="1184138" y="1047529"/>
            <a:ext cx="9995877"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Any questions ?</a:t>
            </a:r>
          </a:p>
          <a:p>
            <a:pPr marR="0" lvl="0" algn="l" defTabSz="914400" rtl="0" eaLnBrk="1" fontAlgn="auto" latinLnBrk="0" hangingPunct="1">
              <a:lnSpc>
                <a:spcPct val="100000"/>
              </a:lnSpc>
              <a:spcBef>
                <a:spcPts val="0"/>
              </a:spcBef>
              <a:spcAft>
                <a:spcPts val="0"/>
              </a:spcAft>
              <a:buClrTx/>
              <a:buSzTx/>
              <a:tabLst/>
              <a:defRPr/>
            </a:pPr>
            <a:endParaRPr lang="en-AU"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Lets play some hands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endParaRPr lang="en-AU"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74156AA3-2856-009A-CC3D-E633D3A25A07}"/>
              </a:ext>
            </a:extLst>
          </p:cNvPr>
          <p:cNvSpPr txBox="1"/>
          <p:nvPr/>
        </p:nvSpPr>
        <p:spPr>
          <a:xfrm>
            <a:off x="0" y="6488668"/>
            <a:ext cx="1167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p>
        </p:txBody>
      </p:sp>
      <p:sp>
        <p:nvSpPr>
          <p:cNvPr id="6" name="TextBox 5">
            <a:extLst>
              <a:ext uri="{FF2B5EF4-FFF2-40B4-BE49-F238E27FC236}">
                <a16:creationId xmlns:a16="http://schemas.microsoft.com/office/drawing/2014/main" id="{009EE9C6-D736-567E-1D20-8BFF6B30E6D0}"/>
              </a:ext>
            </a:extLst>
          </p:cNvPr>
          <p:cNvSpPr txBox="1"/>
          <p:nvPr/>
        </p:nvSpPr>
        <p:spPr>
          <a:xfrm>
            <a:off x="937250" y="4624614"/>
            <a:ext cx="1007664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All About No Trumps by Paul Marston – in library.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No Trump Strategy: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https://www.youtube.com/watch?v=Qqfrs3LcWhc</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How Not to play No Trumps by Tony </a:t>
            </a:r>
            <a:r>
              <a:rPr lang="en-AU" dirty="0" err="1">
                <a:solidFill>
                  <a:prstClr val="black"/>
                </a:solidFill>
                <a:latin typeface="Calibri" panose="020F0502020204030204"/>
              </a:rPr>
              <a:t>Staw</a:t>
            </a:r>
            <a:r>
              <a:rPr lang="en-AU" dirty="0">
                <a:solidFill>
                  <a:prstClr val="black"/>
                </a:solidFill>
                <a:latin typeface="Calibri" panose="020F0502020204030204"/>
              </a:rPr>
              <a:t>: </a:t>
            </a:r>
            <a:r>
              <a:rPr lang="en-AU" dirty="0">
                <a:solidFill>
                  <a:prstClr val="black"/>
                </a:solidFill>
                <a:latin typeface="Calibri" panose="020F0502020204030204"/>
                <a:hlinkClick r:id="rId5"/>
              </a:rPr>
              <a:t>https://www.youtube.com/watch?v=3V5f5eOmbws</a:t>
            </a:r>
            <a:endParaRPr lang="en-AU"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u="sng" dirty="0">
                <a:solidFill>
                  <a:srgbClr val="0563C1"/>
                </a:solidFill>
                <a:effectLst/>
                <a:latin typeface="Aptos"/>
                <a:ea typeface="Aptos"/>
                <a:cs typeface="Times New Roman" panose="02020603050405020304" pitchFamily="18" charset="0"/>
                <a:hlinkClick r:id="rId6"/>
              </a:rPr>
              <a:t>https://www.bridgewebs.com/olicana/Declarer%20play%20in%20NT.pdf</a:t>
            </a:r>
            <a:endParaRPr lang="en-AU" sz="1800" u="sng" dirty="0">
              <a:solidFill>
                <a:srgbClr val="0563C1"/>
              </a:solidFill>
              <a:effectLst/>
              <a:latin typeface="Aptos"/>
              <a:ea typeface="Aptos"/>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http://www.melbournebridge.com.au/Lessons/9_Play_of_the_Hand_in_No_Trump_Contracts.pdf</a:t>
            </a:r>
          </a:p>
        </p:txBody>
      </p:sp>
    </p:spTree>
    <p:extLst>
      <p:ext uri="{BB962C8B-B14F-4D97-AF65-F5344CB8AC3E}">
        <p14:creationId xmlns:p14="http://schemas.microsoft.com/office/powerpoint/2010/main" val="400420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5EA24F57-C747-AFB8-857E-219C22F80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B23D5-EEEB-DEE9-F7B2-30BAA6CBA755}"/>
              </a:ext>
            </a:extLst>
          </p:cNvPr>
          <p:cNvSpPr>
            <a:spLocks noGrp="1"/>
          </p:cNvSpPr>
          <p:nvPr>
            <p:ph type="title"/>
          </p:nvPr>
        </p:nvSpPr>
        <p:spPr>
          <a:xfrm>
            <a:off x="-2" y="0"/>
            <a:ext cx="12192001" cy="769620"/>
          </a:xfrm>
        </p:spPr>
        <p:txBody>
          <a:bodyPr>
            <a:normAutofit/>
          </a:bodyPr>
          <a:lstStyle/>
          <a:p>
            <a:r>
              <a:rPr lang="en-AU" sz="4000" dirty="0"/>
              <a:t>MBC Introduction to Bridge </a:t>
            </a:r>
            <a:r>
              <a:rPr lang="en-AU" sz="2800" dirty="0"/>
              <a:t>– Ch1. Play of the cards: pt 2</a:t>
            </a:r>
          </a:p>
        </p:txBody>
      </p:sp>
      <p:pic>
        <p:nvPicPr>
          <p:cNvPr id="4" name="Picture 3">
            <a:extLst>
              <a:ext uri="{FF2B5EF4-FFF2-40B4-BE49-F238E27FC236}">
                <a16:creationId xmlns:a16="http://schemas.microsoft.com/office/drawing/2014/main" id="{348F931F-800E-9197-7051-3B1ABA940198}"/>
              </a:ext>
            </a:extLst>
          </p:cNvPr>
          <p:cNvPicPr>
            <a:picLocks noChangeAspect="1"/>
          </p:cNvPicPr>
          <p:nvPr/>
        </p:nvPicPr>
        <p:blipFill>
          <a:blip r:embed="rId3"/>
          <a:stretch>
            <a:fillRect/>
          </a:stretch>
        </p:blipFill>
        <p:spPr>
          <a:xfrm>
            <a:off x="163881" y="1729592"/>
            <a:ext cx="449619" cy="3398815"/>
          </a:xfrm>
          <a:prstGeom prst="rect">
            <a:avLst/>
          </a:prstGeom>
        </p:spPr>
      </p:pic>
      <p:sp>
        <p:nvSpPr>
          <p:cNvPr id="3" name="TextBox 2">
            <a:extLst>
              <a:ext uri="{FF2B5EF4-FFF2-40B4-BE49-F238E27FC236}">
                <a16:creationId xmlns:a16="http://schemas.microsoft.com/office/drawing/2014/main" id="{604D5917-4822-1CEE-5C7A-142F32875D92}"/>
              </a:ext>
            </a:extLst>
          </p:cNvPr>
          <p:cNvSpPr txBox="1"/>
          <p:nvPr/>
        </p:nvSpPr>
        <p:spPr>
          <a:xfrm>
            <a:off x="1073912" y="790155"/>
            <a:ext cx="10425723" cy="5632311"/>
          </a:xfrm>
          <a:prstGeom prst="rect">
            <a:avLst/>
          </a:prstGeom>
          <a:noFill/>
        </p:spPr>
        <p:txBody>
          <a:bodyPr wrap="square" rtlCol="0">
            <a:spAutoFit/>
          </a:bodyPr>
          <a:lstStyle/>
          <a:p>
            <a:pPr marL="342900" indent="-342900">
              <a:buFont typeface="+mj-lt"/>
              <a:buAutoNum type="arabicPeriod" startAt="7"/>
            </a:pPr>
            <a:r>
              <a:rPr lang="en-AU" dirty="0"/>
              <a:t>Any questions before we proceed ?</a:t>
            </a:r>
          </a:p>
          <a:p>
            <a:pPr marL="342900" indent="-342900">
              <a:buFont typeface="+mj-lt"/>
              <a:buAutoNum type="arabicPeriod" startAt="7"/>
            </a:pPr>
            <a:r>
              <a:rPr lang="en-AU" dirty="0"/>
              <a:t>How is the winner of each trick determined ?</a:t>
            </a:r>
          </a:p>
          <a:p>
            <a:pPr lvl="1"/>
            <a:r>
              <a:rPr lang="en-AU" dirty="0"/>
              <a:t>- highest card of the suit led, or highest trump played if this is a trump contract</a:t>
            </a:r>
          </a:p>
          <a:p>
            <a:pPr lvl="1"/>
            <a:r>
              <a:rPr lang="en-AU" dirty="0"/>
              <a:t>- It doesn’t matter which partner wins – you play as a team</a:t>
            </a:r>
          </a:p>
          <a:p>
            <a:pPr lvl="1"/>
            <a:r>
              <a:rPr lang="en-AU" dirty="0"/>
              <a:t>- </a:t>
            </a:r>
            <a:r>
              <a:rPr lang="en-AU" b="1" dirty="0"/>
              <a:t>can</a:t>
            </a:r>
            <a:r>
              <a:rPr lang="en-AU" dirty="0"/>
              <a:t> one renege ?  Inevitably - but you </a:t>
            </a:r>
            <a:r>
              <a:rPr lang="en-AU" b="1" dirty="0"/>
              <a:t>may</a:t>
            </a:r>
            <a:r>
              <a:rPr lang="en-AU" dirty="0"/>
              <a:t> not :p</a:t>
            </a:r>
          </a:p>
          <a:p>
            <a:pPr lvl="1"/>
            <a:r>
              <a:rPr lang="en-AU" dirty="0"/>
              <a:t>- what if you can’t follow suit ?  Discard or trump.</a:t>
            </a:r>
          </a:p>
          <a:p>
            <a:pPr marL="342900" indent="-342900">
              <a:buAutoNum type="arabicPeriod" startAt="7"/>
            </a:pPr>
            <a:r>
              <a:rPr lang="en-AU" dirty="0"/>
              <a:t>What is </a:t>
            </a:r>
            <a:r>
              <a:rPr lang="en-AU" b="1" dirty="0"/>
              <a:t>the contract </a:t>
            </a:r>
            <a:r>
              <a:rPr lang="en-AU" dirty="0"/>
              <a:t>?</a:t>
            </a:r>
          </a:p>
          <a:p>
            <a:pPr lvl="1"/>
            <a:r>
              <a:rPr lang="en-AU" dirty="0"/>
              <a:t>- the final </a:t>
            </a:r>
            <a:r>
              <a:rPr lang="en-AU" b="1" dirty="0"/>
              <a:t>bid</a:t>
            </a:r>
            <a:r>
              <a:rPr lang="en-AU" dirty="0"/>
              <a:t> in an auction</a:t>
            </a:r>
          </a:p>
          <a:p>
            <a:pPr lvl="1"/>
            <a:r>
              <a:rPr lang="en-AU" dirty="0"/>
              <a:t>- determines the trump suit (or no trumps)</a:t>
            </a:r>
          </a:p>
          <a:p>
            <a:pPr lvl="1"/>
            <a:r>
              <a:rPr lang="en-AU" dirty="0"/>
              <a:t>- determines the minimum tricks declarer needs to win</a:t>
            </a:r>
          </a:p>
          <a:p>
            <a:pPr marL="342900" indent="-342900">
              <a:buAutoNum type="arabicPeriod" startAt="7"/>
            </a:pPr>
            <a:r>
              <a:rPr lang="en-AU" dirty="0"/>
              <a:t>What does it mean to </a:t>
            </a:r>
            <a:r>
              <a:rPr lang="en-AU" b="1" dirty="0"/>
              <a:t>establish one or more tricks</a:t>
            </a:r>
          </a:p>
          <a:p>
            <a:pPr marL="342900" indent="-342900">
              <a:buAutoNum type="arabicPeriod" startAt="7"/>
            </a:pPr>
            <a:r>
              <a:rPr lang="en-AU" dirty="0"/>
              <a:t>Generally which hand plays high and which plays low?</a:t>
            </a:r>
          </a:p>
          <a:p>
            <a:pPr marL="342900" indent="-342900">
              <a:buAutoNum type="arabicPeriod" startAt="7"/>
            </a:pPr>
            <a:r>
              <a:rPr lang="en-AU" dirty="0"/>
              <a:t>Hand evaluation</a:t>
            </a:r>
          </a:p>
          <a:p>
            <a:pPr lvl="1"/>
            <a:r>
              <a:rPr lang="en-AU" dirty="0"/>
              <a:t>- What is an honour ? What about a ten ?</a:t>
            </a:r>
          </a:p>
          <a:p>
            <a:pPr lvl="1"/>
            <a:r>
              <a:rPr lang="en-AU" dirty="0"/>
              <a:t>- Ace (4); King (3); Queen (2); Jack (1).  </a:t>
            </a:r>
          </a:p>
          <a:p>
            <a:pPr lvl="1"/>
            <a:r>
              <a:rPr lang="en-AU" dirty="0"/>
              <a:t>- Thus there are a total of 40 points in the deck</a:t>
            </a:r>
          </a:p>
          <a:p>
            <a:pPr lvl="1"/>
            <a:r>
              <a:rPr lang="en-AU" dirty="0"/>
              <a:t>- what is a good hand, no trumps vs trumps</a:t>
            </a:r>
          </a:p>
          <a:p>
            <a:pPr lvl="1"/>
            <a:r>
              <a:rPr lang="en-AU" dirty="0"/>
              <a:t>- A word about shape</a:t>
            </a:r>
          </a:p>
          <a:p>
            <a:pPr lvl="1"/>
            <a:endParaRPr lang="en-AU" dirty="0"/>
          </a:p>
          <a:p>
            <a:pPr marL="342900" indent="-342900">
              <a:buAutoNum type="arabicPeriod" startAt="7"/>
            </a:pPr>
            <a:endParaRPr lang="en-AU" dirty="0"/>
          </a:p>
        </p:txBody>
      </p:sp>
      <p:sp>
        <p:nvSpPr>
          <p:cNvPr id="5" name="TextBox 4">
            <a:extLst>
              <a:ext uri="{FF2B5EF4-FFF2-40B4-BE49-F238E27FC236}">
                <a16:creationId xmlns:a16="http://schemas.microsoft.com/office/drawing/2014/main" id="{B297A377-8255-F1F1-DD84-77752E319CA0}"/>
              </a:ext>
            </a:extLst>
          </p:cNvPr>
          <p:cNvSpPr txBox="1"/>
          <p:nvPr/>
        </p:nvSpPr>
        <p:spPr>
          <a:xfrm>
            <a:off x="-225" y="6488668"/>
            <a:ext cx="9573005" cy="369332"/>
          </a:xfrm>
          <a:prstGeom prst="rect">
            <a:avLst/>
          </a:prstGeom>
          <a:noFill/>
        </p:spPr>
        <p:txBody>
          <a:bodyPr wrap="none" rtlCol="0">
            <a:spAutoFit/>
          </a:bodyPr>
          <a:lstStyle/>
          <a:p>
            <a:r>
              <a:rPr lang="en-AU" dirty="0"/>
              <a:t>Concepts: Contract; Trumps; Declarer; Discards; HCP; Defenders; Hand evaluation; Dummy; Honours</a:t>
            </a:r>
          </a:p>
        </p:txBody>
      </p:sp>
      <p:pic>
        <p:nvPicPr>
          <p:cNvPr id="8" name="Picture 7">
            <a:extLst>
              <a:ext uri="{FF2B5EF4-FFF2-40B4-BE49-F238E27FC236}">
                <a16:creationId xmlns:a16="http://schemas.microsoft.com/office/drawing/2014/main" id="{798E844F-D3EB-C3D4-CF38-268E48FB0815}"/>
              </a:ext>
            </a:extLst>
          </p:cNvPr>
          <p:cNvPicPr>
            <a:picLocks noChangeAspect="1"/>
          </p:cNvPicPr>
          <p:nvPr/>
        </p:nvPicPr>
        <p:blipFill>
          <a:blip r:embed="rId4"/>
          <a:stretch>
            <a:fillRect/>
          </a:stretch>
        </p:blipFill>
        <p:spPr>
          <a:xfrm>
            <a:off x="7118844" y="1937657"/>
            <a:ext cx="4907872" cy="2982684"/>
          </a:xfrm>
          <a:prstGeom prst="rect">
            <a:avLst/>
          </a:prstGeom>
        </p:spPr>
      </p:pic>
      <p:sp>
        <p:nvSpPr>
          <p:cNvPr id="6" name="TextBox 5">
            <a:extLst>
              <a:ext uri="{FF2B5EF4-FFF2-40B4-BE49-F238E27FC236}">
                <a16:creationId xmlns:a16="http://schemas.microsoft.com/office/drawing/2014/main" id="{B60811A9-336A-64F4-AB94-2A155FCCFBE8}"/>
              </a:ext>
            </a:extLst>
          </p:cNvPr>
          <p:cNvSpPr txBox="1"/>
          <p:nvPr/>
        </p:nvSpPr>
        <p:spPr>
          <a:xfrm>
            <a:off x="7150694" y="4943741"/>
            <a:ext cx="4809353" cy="369332"/>
          </a:xfrm>
          <a:prstGeom prst="rect">
            <a:avLst/>
          </a:prstGeom>
          <a:noFill/>
        </p:spPr>
        <p:txBody>
          <a:bodyPr wrap="square" rtlCol="0">
            <a:spAutoFit/>
          </a:bodyPr>
          <a:lstStyle/>
          <a:p>
            <a:r>
              <a:rPr lang="en-AU" dirty="0"/>
              <a:t>What is the winning card in each of these tricks?</a:t>
            </a:r>
          </a:p>
        </p:txBody>
      </p:sp>
    </p:spTree>
    <p:extLst>
      <p:ext uri="{BB962C8B-B14F-4D97-AF65-F5344CB8AC3E}">
        <p14:creationId xmlns:p14="http://schemas.microsoft.com/office/powerpoint/2010/main" val="22354869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964C39AE-B254-014B-0C5D-341D46049A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0DD17-09CA-DCC1-0236-CBB46ECEAABA}"/>
              </a:ext>
            </a:extLst>
          </p:cNvPr>
          <p:cNvSpPr>
            <a:spLocks noGrp="1"/>
          </p:cNvSpPr>
          <p:nvPr>
            <p:ph type="title"/>
          </p:nvPr>
        </p:nvSpPr>
        <p:spPr>
          <a:xfrm>
            <a:off x="-2" y="0"/>
            <a:ext cx="12192001" cy="769620"/>
          </a:xfrm>
        </p:spPr>
        <p:txBody>
          <a:bodyPr>
            <a:normAutofit/>
          </a:bodyPr>
          <a:lstStyle/>
          <a:p>
            <a:r>
              <a:rPr lang="en-AU" sz="4000" dirty="0"/>
              <a:t>MBC Introduction to Bridge </a:t>
            </a:r>
            <a:r>
              <a:rPr lang="en-AU" sz="2800" dirty="0"/>
              <a:t>– Ch5. Balanced hands: review</a:t>
            </a:r>
          </a:p>
        </p:txBody>
      </p:sp>
      <p:pic>
        <p:nvPicPr>
          <p:cNvPr id="4" name="Picture 3">
            <a:extLst>
              <a:ext uri="{FF2B5EF4-FFF2-40B4-BE49-F238E27FC236}">
                <a16:creationId xmlns:a16="http://schemas.microsoft.com/office/drawing/2014/main" id="{09016003-D725-5604-5AC8-E56D9DACBFD6}"/>
              </a:ext>
            </a:extLst>
          </p:cNvPr>
          <p:cNvPicPr>
            <a:picLocks noChangeAspect="1"/>
          </p:cNvPicPr>
          <p:nvPr/>
        </p:nvPicPr>
        <p:blipFill>
          <a:blip r:embed="rId3"/>
          <a:stretch>
            <a:fillRect/>
          </a:stretch>
        </p:blipFill>
        <p:spPr>
          <a:xfrm>
            <a:off x="11613206" y="1729592"/>
            <a:ext cx="449619" cy="3398815"/>
          </a:xfrm>
          <a:prstGeom prst="rect">
            <a:avLst/>
          </a:prstGeom>
        </p:spPr>
      </p:pic>
      <p:sp>
        <p:nvSpPr>
          <p:cNvPr id="5" name="TextBox 4">
            <a:extLst>
              <a:ext uri="{FF2B5EF4-FFF2-40B4-BE49-F238E27FC236}">
                <a16:creationId xmlns:a16="http://schemas.microsoft.com/office/drawing/2014/main" id="{5A60104C-EA2F-64FE-D252-EB425E04D4BD}"/>
              </a:ext>
            </a:extLst>
          </p:cNvPr>
          <p:cNvSpPr txBox="1"/>
          <p:nvPr/>
        </p:nvSpPr>
        <p:spPr>
          <a:xfrm>
            <a:off x="-225" y="6488668"/>
            <a:ext cx="1114985" cy="369332"/>
          </a:xfrm>
          <a:prstGeom prst="rect">
            <a:avLst/>
          </a:prstGeom>
          <a:noFill/>
        </p:spPr>
        <p:txBody>
          <a:bodyPr wrap="none" rtlCol="0">
            <a:spAutoFit/>
          </a:bodyPr>
          <a:lstStyle/>
          <a:p>
            <a:r>
              <a:rPr lang="en-AU" dirty="0"/>
              <a:t>Concepts:</a:t>
            </a:r>
          </a:p>
        </p:txBody>
      </p:sp>
      <p:graphicFrame>
        <p:nvGraphicFramePr>
          <p:cNvPr id="6" name="Table 5">
            <a:extLst>
              <a:ext uri="{FF2B5EF4-FFF2-40B4-BE49-F238E27FC236}">
                <a16:creationId xmlns:a16="http://schemas.microsoft.com/office/drawing/2014/main" id="{977E294E-7565-120B-8CBB-3AE5CE18E1F6}"/>
              </a:ext>
            </a:extLst>
          </p:cNvPr>
          <p:cNvGraphicFramePr>
            <a:graphicFrameLocks noGrp="1"/>
          </p:cNvGraphicFramePr>
          <p:nvPr>
            <p:extLst>
              <p:ext uri="{D42A27DB-BD31-4B8C-83A1-F6EECF244321}">
                <p14:modId xmlns:p14="http://schemas.microsoft.com/office/powerpoint/2010/main" val="2266503129"/>
              </p:ext>
            </p:extLst>
          </p:nvPr>
        </p:nvGraphicFramePr>
        <p:xfrm>
          <a:off x="1191489" y="1729592"/>
          <a:ext cx="9809018" cy="2696730"/>
        </p:xfrm>
        <a:graphic>
          <a:graphicData uri="http://schemas.openxmlformats.org/drawingml/2006/table">
            <a:tbl>
              <a:tblPr firstRow="1" bandRow="1">
                <a:tableStyleId>{5C22544A-7EE6-4342-B048-85BDC9FD1C3A}</a:tableStyleId>
              </a:tblPr>
              <a:tblGrid>
                <a:gridCol w="1934096">
                  <a:extLst>
                    <a:ext uri="{9D8B030D-6E8A-4147-A177-3AD203B41FA5}">
                      <a16:colId xmlns:a16="http://schemas.microsoft.com/office/drawing/2014/main" val="137227163"/>
                    </a:ext>
                  </a:extLst>
                </a:gridCol>
                <a:gridCol w="2718262">
                  <a:extLst>
                    <a:ext uri="{9D8B030D-6E8A-4147-A177-3AD203B41FA5}">
                      <a16:colId xmlns:a16="http://schemas.microsoft.com/office/drawing/2014/main" val="1131472717"/>
                    </a:ext>
                  </a:extLst>
                </a:gridCol>
                <a:gridCol w="2415708">
                  <a:extLst>
                    <a:ext uri="{9D8B030D-6E8A-4147-A177-3AD203B41FA5}">
                      <a16:colId xmlns:a16="http://schemas.microsoft.com/office/drawing/2014/main" val="1001911906"/>
                    </a:ext>
                  </a:extLst>
                </a:gridCol>
                <a:gridCol w="2740952">
                  <a:extLst>
                    <a:ext uri="{9D8B030D-6E8A-4147-A177-3AD203B41FA5}">
                      <a16:colId xmlns:a16="http://schemas.microsoft.com/office/drawing/2014/main" val="1491538840"/>
                    </a:ext>
                  </a:extLst>
                </a:gridCol>
              </a:tblGrid>
              <a:tr h="380750">
                <a:tc>
                  <a:txBody>
                    <a:bodyPr/>
                    <a:lstStyle/>
                    <a:p>
                      <a:r>
                        <a:rPr lang="en-AU" dirty="0"/>
                        <a:t>Concept</a:t>
                      </a:r>
                    </a:p>
                  </a:txBody>
                  <a:tcPr/>
                </a:tc>
                <a:tc>
                  <a:txBody>
                    <a:bodyPr/>
                    <a:lstStyle/>
                    <a:p>
                      <a:r>
                        <a:rPr lang="en-AU" dirty="0"/>
                        <a:t>Comment</a:t>
                      </a:r>
                    </a:p>
                  </a:txBody>
                  <a:tcPr/>
                </a:tc>
                <a:tc>
                  <a:txBody>
                    <a:bodyPr/>
                    <a:lstStyle/>
                    <a:p>
                      <a:r>
                        <a:rPr lang="en-AU" dirty="0"/>
                        <a:t>Concept</a:t>
                      </a:r>
                    </a:p>
                  </a:txBody>
                  <a:tcPr/>
                </a:tc>
                <a:tc>
                  <a:txBody>
                    <a:bodyPr/>
                    <a:lstStyle/>
                    <a:p>
                      <a:r>
                        <a:rPr lang="en-AU" dirty="0"/>
                        <a:t>Comment</a:t>
                      </a:r>
                    </a:p>
                  </a:txBody>
                  <a:tcPr/>
                </a:tc>
                <a:extLst>
                  <a:ext uri="{0D108BD9-81ED-4DB2-BD59-A6C34878D82A}">
                    <a16:rowId xmlns:a16="http://schemas.microsoft.com/office/drawing/2014/main" val="3523849615"/>
                  </a:ext>
                </a:extLst>
              </a:tr>
              <a:tr h="380750">
                <a:tc>
                  <a:txBody>
                    <a:bodyPr/>
                    <a:lstStyle/>
                    <a:p>
                      <a:r>
                        <a:rPr lang="en-AU" dirty="0"/>
                        <a:t>Balanced Hand</a:t>
                      </a:r>
                    </a:p>
                  </a:txBody>
                  <a:tcPr/>
                </a:tc>
                <a:tc>
                  <a:txBody>
                    <a:bodyPr/>
                    <a:lstStyle/>
                    <a:p>
                      <a:r>
                        <a:rPr lang="en-AU" dirty="0"/>
                        <a:t>No void, no singleton, max of one doubleton</a:t>
                      </a:r>
                    </a:p>
                  </a:txBody>
                  <a:tcPr/>
                </a:tc>
                <a:tc>
                  <a:txBody>
                    <a:bodyPr/>
                    <a:lstStyle/>
                    <a:p>
                      <a:r>
                        <a:rPr lang="en-AU" dirty="0"/>
                        <a:t>1NT</a:t>
                      </a:r>
                    </a:p>
                  </a:txBody>
                  <a:tcPr/>
                </a:tc>
                <a:tc>
                  <a:txBody>
                    <a:bodyPr/>
                    <a:lstStyle/>
                    <a:p>
                      <a:r>
                        <a:rPr lang="en-AU" dirty="0"/>
                        <a:t>15-17 HCP</a:t>
                      </a:r>
                    </a:p>
                  </a:txBody>
                  <a:tcPr/>
                </a:tc>
                <a:extLst>
                  <a:ext uri="{0D108BD9-81ED-4DB2-BD59-A6C34878D82A}">
                    <a16:rowId xmlns:a16="http://schemas.microsoft.com/office/drawing/2014/main" val="3495950867"/>
                  </a:ext>
                </a:extLst>
              </a:tr>
              <a:tr h="380750">
                <a:tc>
                  <a:txBody>
                    <a:bodyPr/>
                    <a:lstStyle/>
                    <a:p>
                      <a:r>
                        <a:rPr lang="en-AU" dirty="0"/>
                        <a:t>2NT</a:t>
                      </a:r>
                    </a:p>
                  </a:txBody>
                  <a:tcPr/>
                </a:tc>
                <a:tc>
                  <a:txBody>
                    <a:bodyPr/>
                    <a:lstStyle/>
                    <a:p>
                      <a:r>
                        <a:rPr lang="en-AU" dirty="0"/>
                        <a:t>20-21 HCP</a:t>
                      </a:r>
                    </a:p>
                  </a:txBody>
                  <a:tcPr/>
                </a:tc>
                <a:tc>
                  <a:txBody>
                    <a:bodyPr/>
                    <a:lstStyle/>
                    <a:p>
                      <a:r>
                        <a:rPr lang="en-AU" dirty="0"/>
                        <a:t>With 12-14 or 18-19 </a:t>
                      </a:r>
                    </a:p>
                    <a:p>
                      <a:r>
                        <a:rPr lang="en-AU" dirty="0"/>
                        <a:t>Open a suit first then bid NT</a:t>
                      </a:r>
                    </a:p>
                  </a:txBody>
                  <a:tcPr/>
                </a:tc>
                <a:tc>
                  <a:txBody>
                    <a:bodyPr/>
                    <a:lstStyle/>
                    <a:p>
                      <a:r>
                        <a:rPr lang="en-AU" dirty="0"/>
                        <a:t>12 – 14 = rebid NT at lowest level</a:t>
                      </a:r>
                    </a:p>
                    <a:p>
                      <a:r>
                        <a:rPr lang="en-AU" dirty="0"/>
                        <a:t>18-19 = jump a level in NT</a:t>
                      </a:r>
                    </a:p>
                  </a:txBody>
                  <a:tcPr/>
                </a:tc>
                <a:extLst>
                  <a:ext uri="{0D108BD9-81ED-4DB2-BD59-A6C34878D82A}">
                    <a16:rowId xmlns:a16="http://schemas.microsoft.com/office/drawing/2014/main" val="3837922582"/>
                  </a:ext>
                </a:extLst>
              </a:tr>
              <a:tr h="380750">
                <a:tc>
                  <a:txBody>
                    <a:bodyPr/>
                    <a:lstStyle/>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373193758"/>
                  </a:ext>
                </a:extLst>
              </a:tr>
              <a:tr h="380750">
                <a:tc>
                  <a:txBody>
                    <a:bodyPr/>
                    <a:lstStyle/>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686174092"/>
                  </a:ext>
                </a:extLst>
              </a:tr>
            </a:tbl>
          </a:graphicData>
        </a:graphic>
      </p:graphicFrame>
      <p:pic>
        <p:nvPicPr>
          <p:cNvPr id="7" name="Picture 6">
            <a:extLst>
              <a:ext uri="{FF2B5EF4-FFF2-40B4-BE49-F238E27FC236}">
                <a16:creationId xmlns:a16="http://schemas.microsoft.com/office/drawing/2014/main" id="{A725F31A-CE4C-7F1E-67D5-FE3735F572F9}"/>
              </a:ext>
            </a:extLst>
          </p:cNvPr>
          <p:cNvPicPr>
            <a:picLocks noChangeAspect="1"/>
          </p:cNvPicPr>
          <p:nvPr/>
        </p:nvPicPr>
        <p:blipFill>
          <a:blip r:embed="rId3"/>
          <a:stretch>
            <a:fillRect/>
          </a:stretch>
        </p:blipFill>
        <p:spPr>
          <a:xfrm>
            <a:off x="28035" y="1729592"/>
            <a:ext cx="449619" cy="3398815"/>
          </a:xfrm>
          <a:prstGeom prst="rect">
            <a:avLst/>
          </a:prstGeom>
        </p:spPr>
      </p:pic>
    </p:spTree>
    <p:extLst>
      <p:ext uri="{BB962C8B-B14F-4D97-AF65-F5344CB8AC3E}">
        <p14:creationId xmlns:p14="http://schemas.microsoft.com/office/powerpoint/2010/main" val="34403396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01267FC1-BDC1-BA66-B65D-03E99B6F5C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95A2D-F67A-96BB-FEBC-434B2F746EB4}"/>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Ch6. The  </a:t>
            </a:r>
            <a:r>
              <a:rPr lang="en-AU" sz="2800" b="1" dirty="0"/>
              <a:t>Overcaller</a:t>
            </a:r>
            <a:r>
              <a:rPr lang="en-AU" sz="2800" dirty="0"/>
              <a:t>: overview</a:t>
            </a:r>
          </a:p>
        </p:txBody>
      </p:sp>
      <p:pic>
        <p:nvPicPr>
          <p:cNvPr id="4" name="Picture 3">
            <a:extLst>
              <a:ext uri="{FF2B5EF4-FFF2-40B4-BE49-F238E27FC236}">
                <a16:creationId xmlns:a16="http://schemas.microsoft.com/office/drawing/2014/main" id="{3898AD30-ADC4-76C4-A3D9-2407796A0873}"/>
              </a:ext>
            </a:extLst>
          </p:cNvPr>
          <p:cNvPicPr>
            <a:picLocks noChangeAspect="1"/>
          </p:cNvPicPr>
          <p:nvPr/>
        </p:nvPicPr>
        <p:blipFill>
          <a:blip r:embed="rId3"/>
          <a:stretch>
            <a:fillRect/>
          </a:stretch>
        </p:blipFill>
        <p:spPr>
          <a:xfrm>
            <a:off x="82593" y="1293347"/>
            <a:ext cx="449619" cy="3398815"/>
          </a:xfrm>
          <a:prstGeom prst="rect">
            <a:avLst/>
          </a:prstGeom>
        </p:spPr>
      </p:pic>
      <p:sp>
        <p:nvSpPr>
          <p:cNvPr id="3" name="TextBox 2">
            <a:extLst>
              <a:ext uri="{FF2B5EF4-FFF2-40B4-BE49-F238E27FC236}">
                <a16:creationId xmlns:a16="http://schemas.microsoft.com/office/drawing/2014/main" id="{A3B3CB2C-2A87-5DAF-6843-AD2724BFF0DD}"/>
              </a:ext>
            </a:extLst>
          </p:cNvPr>
          <p:cNvSpPr txBox="1"/>
          <p:nvPr/>
        </p:nvSpPr>
        <p:spPr>
          <a:xfrm>
            <a:off x="7206238" y="1158295"/>
            <a:ext cx="4453550" cy="313932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This week we look at </a:t>
            </a:r>
            <a:r>
              <a:rPr lang="en-AU" b="1" dirty="0">
                <a:solidFill>
                  <a:prstClr val="black"/>
                </a:solidFill>
                <a:latin typeface="Calibri" panose="020F0502020204030204"/>
              </a:rPr>
              <a:t>chapter 6</a:t>
            </a:r>
            <a:r>
              <a:rPr lang="en-AU" dirty="0">
                <a:solidFill>
                  <a:prstClr val="black"/>
                </a:solidFill>
                <a:latin typeface="Calibri" panose="020F0502020204030204"/>
              </a:rPr>
              <a:t> of the book - we talk about the </a:t>
            </a:r>
            <a:r>
              <a:rPr lang="en-AU" dirty="0" err="1">
                <a:solidFill>
                  <a:prstClr val="black"/>
                </a:solidFill>
                <a:latin typeface="Calibri" panose="020F0502020204030204"/>
              </a:rPr>
              <a:t>overcaller</a:t>
            </a:r>
            <a:endParaRPr lang="en-AU"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They open the bidding but we want to have a say.  We can: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Bid our own suit or no trumps;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Make a takeout double;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Pass </a:t>
            </a:r>
            <a:r>
              <a:rPr lang="en-AU" dirty="0">
                <a:solidFill>
                  <a:prstClr val="black"/>
                </a:solidFill>
                <a:latin typeface="Calibri" panose="020F0502020204030204"/>
                <a:sym typeface="Wingdings" panose="05000000000000000000" pitchFamily="2" charset="2"/>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sym typeface="Wingdings" panose="05000000000000000000" pitchFamily="2" charset="2"/>
              </a:rPr>
              <a:t>Disruption vs bidding a contract</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AU" dirty="0">
              <a:solidFill>
                <a:prstClr val="black"/>
              </a:solidFill>
              <a:latin typeface="Calibri" panose="020F0502020204030204"/>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sym typeface="Wingdings" panose="05000000000000000000" pitchFamily="2" charset="2"/>
              </a:rPr>
              <a:t>Complexity: Medium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sym typeface="Wingdings" panose="05000000000000000000" pitchFamily="2" charset="2"/>
              </a:rPr>
              <a:t>Importance: Medium</a:t>
            </a:r>
            <a:endParaRPr lang="en-AU"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AD6B02CF-B5E5-6D99-E2E0-C0F9A9ECA2EC}"/>
              </a:ext>
            </a:extLst>
          </p:cNvPr>
          <p:cNvSpPr txBox="1"/>
          <p:nvPr/>
        </p:nvSpPr>
        <p:spPr>
          <a:xfrm>
            <a:off x="0" y="6488668"/>
            <a:ext cx="34796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Double; Takeout Double </a:t>
            </a:r>
          </a:p>
        </p:txBody>
      </p:sp>
      <p:pic>
        <p:nvPicPr>
          <p:cNvPr id="7" name="Picture 6">
            <a:extLst>
              <a:ext uri="{FF2B5EF4-FFF2-40B4-BE49-F238E27FC236}">
                <a16:creationId xmlns:a16="http://schemas.microsoft.com/office/drawing/2014/main" id="{7E0F086E-9AAF-1243-9455-3CAEE06BB950}"/>
              </a:ext>
            </a:extLst>
          </p:cNvPr>
          <p:cNvPicPr>
            <a:picLocks noChangeAspect="1"/>
          </p:cNvPicPr>
          <p:nvPr/>
        </p:nvPicPr>
        <p:blipFill>
          <a:blip r:embed="rId4"/>
          <a:stretch>
            <a:fillRect/>
          </a:stretch>
        </p:blipFill>
        <p:spPr>
          <a:xfrm>
            <a:off x="532212" y="653198"/>
            <a:ext cx="5951893" cy="5951893"/>
          </a:xfrm>
          <a:prstGeom prst="rect">
            <a:avLst/>
          </a:prstGeom>
        </p:spPr>
      </p:pic>
    </p:spTree>
    <p:extLst>
      <p:ext uri="{BB962C8B-B14F-4D97-AF65-F5344CB8AC3E}">
        <p14:creationId xmlns:p14="http://schemas.microsoft.com/office/powerpoint/2010/main" val="121594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E5AF878C-0AC3-823E-026D-5BC8499E1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A6922-C47D-323C-BE1A-3B790A6B1890}"/>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Ch6. the </a:t>
            </a:r>
            <a:r>
              <a:rPr lang="en-AU" sz="2800" b="1" dirty="0"/>
              <a:t>Overcaller</a:t>
            </a:r>
            <a:r>
              <a:rPr lang="en-AU" sz="2800" dirty="0"/>
              <a:t>:  takeout doubles</a:t>
            </a:r>
          </a:p>
        </p:txBody>
      </p:sp>
      <p:pic>
        <p:nvPicPr>
          <p:cNvPr id="4" name="Picture 3">
            <a:extLst>
              <a:ext uri="{FF2B5EF4-FFF2-40B4-BE49-F238E27FC236}">
                <a16:creationId xmlns:a16="http://schemas.microsoft.com/office/drawing/2014/main" id="{DE2EB952-770F-FF28-3F11-40468C65D166}"/>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3" name="TextBox 2">
            <a:extLst>
              <a:ext uri="{FF2B5EF4-FFF2-40B4-BE49-F238E27FC236}">
                <a16:creationId xmlns:a16="http://schemas.microsoft.com/office/drawing/2014/main" id="{E8454E35-EB12-FC09-2CCA-1B608C60B203}"/>
              </a:ext>
            </a:extLst>
          </p:cNvPr>
          <p:cNvSpPr txBox="1"/>
          <p:nvPr/>
        </p:nvSpPr>
        <p:spPr>
          <a:xfrm>
            <a:off x="1167884" y="1033057"/>
            <a:ext cx="9995877" cy="175432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AutoNum type="arabicPeriod"/>
              <a:tabLst/>
              <a:defRPr/>
            </a:pPr>
            <a:r>
              <a:rPr lang="en-AU" dirty="0">
                <a:solidFill>
                  <a:prstClr val="black"/>
                </a:solidFill>
                <a:latin typeface="Calibri" panose="020F0502020204030204"/>
              </a:rPr>
              <a:t>Takeout Doubles</a:t>
            </a:r>
          </a:p>
          <a:p>
            <a:pPr lvl="1">
              <a:defRPr/>
            </a:pPr>
            <a:r>
              <a:rPr lang="en-AU" dirty="0">
                <a:solidFill>
                  <a:prstClr val="black"/>
                </a:solidFill>
                <a:latin typeface="Calibri" panose="020F0502020204030204"/>
              </a:rPr>
              <a:t>- declarer opens and you have opening pts and support for other suits (usually shortage in their bid suit); but no other legal bid (</a:t>
            </a:r>
            <a:r>
              <a:rPr lang="en-AU" dirty="0" err="1">
                <a:solidFill>
                  <a:prstClr val="black"/>
                </a:solidFill>
                <a:latin typeface="Calibri" panose="020F0502020204030204"/>
              </a:rPr>
              <a:t>ie</a:t>
            </a:r>
            <a:r>
              <a:rPr lang="en-AU" dirty="0">
                <a:solidFill>
                  <a:prstClr val="black"/>
                </a:solidFill>
                <a:latin typeface="Calibri" panose="020F0502020204030204"/>
              </a:rPr>
              <a:t> no five card suit or insufficient HCP for 1NT)</a:t>
            </a:r>
          </a:p>
          <a:p>
            <a:pPr lvl="1">
              <a:defRPr/>
            </a:pPr>
            <a:r>
              <a:rPr lang="en-AU" dirty="0">
                <a:solidFill>
                  <a:prstClr val="black"/>
                </a:solidFill>
                <a:latin typeface="Calibri" panose="020F0502020204030204"/>
              </a:rPr>
              <a:t>- advancer bids her longest suit (she can assume a fit – and thus may include distribution points)</a:t>
            </a:r>
          </a:p>
          <a:p>
            <a:pPr lvl="1">
              <a:defRPr/>
            </a:pPr>
            <a:r>
              <a:rPr lang="en-AU" dirty="0">
                <a:solidFill>
                  <a:prstClr val="black"/>
                </a:solidFill>
                <a:latin typeface="Calibri" panose="020F0502020204030204"/>
              </a:rPr>
              <a:t>- in almost all cases, advancer must make a bid (unless opponents make an intervening bid)  – if her strongest suit is the opponents’ suit – then 1NT may be the best response </a:t>
            </a:r>
          </a:p>
        </p:txBody>
      </p:sp>
      <p:sp>
        <p:nvSpPr>
          <p:cNvPr id="5" name="TextBox 4">
            <a:extLst>
              <a:ext uri="{FF2B5EF4-FFF2-40B4-BE49-F238E27FC236}">
                <a16:creationId xmlns:a16="http://schemas.microsoft.com/office/drawing/2014/main" id="{F7B563D5-83D9-AEF1-29CA-B67A3EE20FCE}"/>
              </a:ext>
            </a:extLst>
          </p:cNvPr>
          <p:cNvSpPr txBox="1"/>
          <p:nvPr/>
        </p:nvSpPr>
        <p:spPr>
          <a:xfrm>
            <a:off x="0" y="6488668"/>
            <a:ext cx="34796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Double; Takeout Double </a:t>
            </a:r>
          </a:p>
        </p:txBody>
      </p:sp>
      <p:graphicFrame>
        <p:nvGraphicFramePr>
          <p:cNvPr id="7" name="Table 6">
            <a:extLst>
              <a:ext uri="{FF2B5EF4-FFF2-40B4-BE49-F238E27FC236}">
                <a16:creationId xmlns:a16="http://schemas.microsoft.com/office/drawing/2014/main" id="{DFF05092-0AF7-170F-704D-3706CCFD1C63}"/>
              </a:ext>
            </a:extLst>
          </p:cNvPr>
          <p:cNvGraphicFramePr>
            <a:graphicFrameLocks noGrp="1"/>
          </p:cNvGraphicFramePr>
          <p:nvPr>
            <p:extLst>
              <p:ext uri="{D42A27DB-BD31-4B8C-83A1-F6EECF244321}">
                <p14:modId xmlns:p14="http://schemas.microsoft.com/office/powerpoint/2010/main" val="3755868893"/>
              </p:ext>
            </p:extLst>
          </p:nvPr>
        </p:nvGraphicFramePr>
        <p:xfrm>
          <a:off x="4110556" y="2958584"/>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0">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7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a:t>
                      </a:r>
                      <a:r>
                        <a:rPr lang="en-AU" sz="1800" dirty="0">
                          <a:latin typeface="+mn-lt"/>
                          <a:cs typeface="Arial" panose="020B0604020202020204" pitchFamily="34" charset="0"/>
                        </a:rPr>
                        <a:t>  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a:t>
                      </a:r>
                      <a:r>
                        <a:rPr lang="en-AU" sz="1800" dirty="0">
                          <a:latin typeface="+mn-lt"/>
                          <a:cs typeface="Arial" panose="020B0604020202020204" pitchFamily="34" charset="0"/>
                        </a:rPr>
                        <a:t> 9 8 6</a:t>
                      </a:r>
                    </a:p>
                    <a:p>
                      <a:r>
                        <a:rPr lang="en-AU" sz="1800" dirty="0">
                          <a:latin typeface="+mn-lt"/>
                          <a:cs typeface="Arial" panose="020B0604020202020204" pitchFamily="34" charset="0"/>
                        </a:rPr>
                        <a:t>♣ </a:t>
                      </a:r>
                      <a:r>
                        <a:rPr lang="en-AU" sz="1800" b="1" dirty="0">
                          <a:latin typeface="+mn-lt"/>
                          <a:cs typeface="Arial" panose="020B0604020202020204" pitchFamily="34" charset="0"/>
                        </a:rPr>
                        <a:t>Q  </a:t>
                      </a:r>
                      <a:r>
                        <a:rPr lang="en-AU" sz="1800" dirty="0">
                          <a:latin typeface="+mn-lt"/>
                          <a:cs typeface="Arial" panose="020B0604020202020204" pitchFamily="34" charset="0"/>
                        </a:rPr>
                        <a:t>7 6 4 3</a:t>
                      </a:r>
                      <a:endParaRPr lang="en-AU" sz="1800" dirty="0">
                        <a:latin typeface="+mn-lt"/>
                      </a:endParaRPr>
                    </a:p>
                  </a:txBody>
                  <a:tcPr/>
                </a:tc>
                <a:tc>
                  <a:txBody>
                    <a:bodyPr/>
                    <a:lstStyle/>
                    <a:p>
                      <a:r>
                        <a:rPr lang="en-AU" sz="1800" dirty="0">
                          <a:latin typeface="+mn-lt"/>
                          <a:cs typeface="Arial" panose="020B0604020202020204" pitchFamily="34" charset="0"/>
                        </a:rPr>
                        <a:t>♠ 7</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J  </a:t>
                      </a:r>
                      <a:r>
                        <a:rPr lang="en-AU" sz="1800" dirty="0">
                          <a:latin typeface="+mn-lt"/>
                          <a:cs typeface="Arial" panose="020B0604020202020204" pitchFamily="34" charset="0"/>
                        </a:rPr>
                        <a:t>7 6 4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7 3 2</a:t>
                      </a:r>
                    </a:p>
                    <a:p>
                      <a:r>
                        <a:rPr lang="en-AU" sz="1800" dirty="0">
                          <a:latin typeface="+mn-lt"/>
                          <a:cs typeface="Arial" panose="020B0604020202020204" pitchFamily="34" charset="0"/>
                        </a:rPr>
                        <a:t>♣ </a:t>
                      </a:r>
                      <a:r>
                        <a:rPr lang="en-AU" sz="1800" b="1" dirty="0">
                          <a:latin typeface="+mn-lt"/>
                          <a:cs typeface="Arial" panose="020B0604020202020204" pitchFamily="34" charset="0"/>
                        </a:rPr>
                        <a:t>A  </a:t>
                      </a:r>
                      <a:r>
                        <a:rPr lang="en-AU" sz="1800" dirty="0">
                          <a:latin typeface="+mn-lt"/>
                          <a:cs typeface="Arial" panose="020B0604020202020204" pitchFamily="34" charset="0"/>
                        </a:rPr>
                        <a:t>8 4</a:t>
                      </a:r>
                      <a:endParaRPr lang="en-AU" sz="1800" dirty="0">
                        <a:latin typeface="+mn-lt"/>
                      </a:endParaRPr>
                    </a:p>
                  </a:txBody>
                  <a:tcPr/>
                </a:tc>
                <a:tc>
                  <a:txBody>
                    <a:bodyPr/>
                    <a:lstStyle/>
                    <a:p>
                      <a:r>
                        <a:rPr lang="en-AU" sz="1800" dirty="0">
                          <a:latin typeface="+mn-lt"/>
                          <a:cs typeface="Arial" panose="020B0604020202020204" pitchFamily="34" charset="0"/>
                        </a:rPr>
                        <a:t>♠</a:t>
                      </a:r>
                      <a:r>
                        <a:rPr lang="en-AU" sz="1800" b="1" dirty="0">
                          <a:latin typeface="+mn-lt"/>
                          <a:cs typeface="Arial" panose="020B0604020202020204" pitchFamily="34" charset="0"/>
                        </a:rPr>
                        <a:t> J  </a:t>
                      </a:r>
                      <a:r>
                        <a:rPr lang="en-AU" sz="1800" dirty="0">
                          <a:latin typeface="+mn-lt"/>
                          <a:cs typeface="Arial" panose="020B0604020202020204" pitchFamily="34" charset="0"/>
                        </a:rPr>
                        <a:t>8 3 2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10 3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8 6</a:t>
                      </a: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4 3 2</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10 7 3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6 2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7</a:t>
                      </a:r>
                    </a:p>
                    <a:p>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8 5</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45BE3463-D868-4455-D323-5C47F3F792CA}"/>
              </a:ext>
            </a:extLst>
          </p:cNvPr>
          <p:cNvSpPr txBox="1"/>
          <p:nvPr/>
        </p:nvSpPr>
        <p:spPr>
          <a:xfrm>
            <a:off x="1069080" y="2958584"/>
            <a:ext cx="2995121"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Opponents open 1</a:t>
            </a:r>
            <a:r>
              <a:rPr lang="en-AU" sz="1800" dirty="0">
                <a:solidFill>
                  <a:srgbClr val="FF0000"/>
                </a:solidFill>
                <a:latin typeface="+mn-lt"/>
                <a:cs typeface="Arial" panose="020B0604020202020204" pitchFamily="34" charset="0"/>
              </a:rPr>
              <a:t>♦</a:t>
            </a:r>
            <a:r>
              <a:rPr lang="en-AU" dirty="0">
                <a:solidFill>
                  <a:prstClr val="black"/>
                </a:solidFill>
                <a:latin typeface="Calibri" panose="020F0502020204030204"/>
              </a:rPr>
              <a:t>, </a:t>
            </a:r>
            <a:r>
              <a:rPr lang="en-AU" b="1" dirty="0">
                <a:solidFill>
                  <a:prstClr val="black"/>
                </a:solidFill>
                <a:latin typeface="Calibri" panose="020F0502020204030204"/>
              </a:rPr>
              <a:t>partner doubles</a:t>
            </a:r>
            <a:r>
              <a:rPr lang="en-AU" dirty="0">
                <a:solidFill>
                  <a:prstClr val="black"/>
                </a:solidFill>
                <a:latin typeface="Calibri" panose="020F0502020204030204"/>
              </a:rPr>
              <a:t>.  What do you bid ? (</a:t>
            </a:r>
            <a:r>
              <a:rPr lang="en-AU" dirty="0" err="1">
                <a:solidFill>
                  <a:prstClr val="black"/>
                </a:solidFill>
                <a:latin typeface="Calibri" panose="020F0502020204030204"/>
              </a:rPr>
              <a:t>pg</a:t>
            </a:r>
            <a:r>
              <a:rPr lang="en-AU" dirty="0">
                <a:solidFill>
                  <a:prstClr val="black"/>
                </a:solidFill>
                <a:latin typeface="Calibri" panose="020F0502020204030204"/>
              </a:rPr>
              <a:t> </a:t>
            </a:r>
            <a:r>
              <a:rPr lang="en-AU" b="1" dirty="0">
                <a:solidFill>
                  <a:prstClr val="black"/>
                </a:solidFill>
                <a:latin typeface="Calibri" panose="020F0502020204030204"/>
              </a:rPr>
              <a:t>71 6.1</a:t>
            </a:r>
            <a:r>
              <a:rPr lang="en-AU" dirty="0">
                <a:solidFill>
                  <a:prstClr val="black"/>
                </a:solidFill>
                <a:latin typeface="Calibri" panose="020F0502020204030204"/>
              </a:rPr>
              <a:t>)</a:t>
            </a:r>
          </a:p>
        </p:txBody>
      </p:sp>
      <p:sp>
        <p:nvSpPr>
          <p:cNvPr id="9" name="TextBox 8">
            <a:extLst>
              <a:ext uri="{FF2B5EF4-FFF2-40B4-BE49-F238E27FC236}">
                <a16:creationId xmlns:a16="http://schemas.microsoft.com/office/drawing/2014/main" id="{B81BC56D-874A-7156-5745-445534586A20}"/>
              </a:ext>
            </a:extLst>
          </p:cNvPr>
          <p:cNvSpPr txBox="1"/>
          <p:nvPr/>
        </p:nvSpPr>
        <p:spPr>
          <a:xfrm>
            <a:off x="952676" y="4513064"/>
            <a:ext cx="9995877" cy="147732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en-AU" dirty="0">
                <a:solidFill>
                  <a:prstClr val="black"/>
                </a:solidFill>
                <a:latin typeface="Calibri" panose="020F0502020204030204"/>
              </a:rPr>
              <a:t>Doubler’s rebid</a:t>
            </a:r>
          </a:p>
          <a:p>
            <a:pPr lvl="1">
              <a:defRPr/>
            </a:pPr>
            <a:r>
              <a:rPr lang="en-AU" dirty="0">
                <a:solidFill>
                  <a:prstClr val="black"/>
                </a:solidFill>
                <a:latin typeface="Calibri" panose="020F0502020204030204"/>
              </a:rPr>
              <a:t>- when you double, you ask partner to choose the suit and contract.  You should NOT rebid unless you have significant values (16+ HCP) </a:t>
            </a:r>
          </a:p>
          <a:p>
            <a:pPr marL="342900" indent="-342900">
              <a:buFont typeface="+mj-lt"/>
              <a:buAutoNum type="arabicPeriod" startAt="3"/>
              <a:defRPr/>
            </a:pPr>
            <a:r>
              <a:rPr lang="en-AU" dirty="0">
                <a:solidFill>
                  <a:prstClr val="black"/>
                </a:solidFill>
                <a:latin typeface="Calibri" panose="020F0502020204030204"/>
              </a:rPr>
              <a:t>Overcaller can choose between passing, doubling or overcalling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endParaRPr lang="en-AU" dirty="0">
              <a:solidFill>
                <a:prstClr val="black"/>
              </a:solidFill>
              <a:latin typeface="Calibri" panose="020F0502020204030204"/>
            </a:endParaRPr>
          </a:p>
        </p:txBody>
      </p:sp>
    </p:spTree>
    <p:extLst>
      <p:ext uri="{BB962C8B-B14F-4D97-AF65-F5344CB8AC3E}">
        <p14:creationId xmlns:p14="http://schemas.microsoft.com/office/powerpoint/2010/main" val="11630420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92208DD4-42A7-B834-0BB3-6CA4742E06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62B37F-D0B3-A9D5-473A-51EDB698C2E2}"/>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Ch6. the </a:t>
            </a:r>
            <a:r>
              <a:rPr lang="en-AU" sz="2800" b="1" dirty="0"/>
              <a:t>Overcaller</a:t>
            </a:r>
            <a:r>
              <a:rPr lang="en-AU" sz="2800" dirty="0"/>
              <a:t>:  what to bid?</a:t>
            </a:r>
          </a:p>
        </p:txBody>
      </p:sp>
      <p:pic>
        <p:nvPicPr>
          <p:cNvPr id="4" name="Picture 3">
            <a:extLst>
              <a:ext uri="{FF2B5EF4-FFF2-40B4-BE49-F238E27FC236}">
                <a16:creationId xmlns:a16="http://schemas.microsoft.com/office/drawing/2014/main" id="{431B013F-BB41-5DD2-7560-AAAA1637F79D}"/>
              </a:ext>
            </a:extLst>
          </p:cNvPr>
          <p:cNvPicPr>
            <a:picLocks noChangeAspect="1"/>
          </p:cNvPicPr>
          <p:nvPr/>
        </p:nvPicPr>
        <p:blipFill>
          <a:blip r:embed="rId3"/>
          <a:stretch>
            <a:fillRect/>
          </a:stretch>
        </p:blipFill>
        <p:spPr>
          <a:xfrm>
            <a:off x="282144" y="1729592"/>
            <a:ext cx="449619" cy="3398815"/>
          </a:xfrm>
          <a:prstGeom prst="rect">
            <a:avLst/>
          </a:prstGeom>
        </p:spPr>
      </p:pic>
      <p:sp>
        <p:nvSpPr>
          <p:cNvPr id="5" name="TextBox 4">
            <a:extLst>
              <a:ext uri="{FF2B5EF4-FFF2-40B4-BE49-F238E27FC236}">
                <a16:creationId xmlns:a16="http://schemas.microsoft.com/office/drawing/2014/main" id="{B4F35587-95EB-7293-FB53-E1F4F45B1D13}"/>
              </a:ext>
            </a:extLst>
          </p:cNvPr>
          <p:cNvSpPr txBox="1"/>
          <p:nvPr/>
        </p:nvSpPr>
        <p:spPr>
          <a:xfrm>
            <a:off x="0" y="6488668"/>
            <a:ext cx="19437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stopper </a:t>
            </a:r>
          </a:p>
        </p:txBody>
      </p:sp>
      <p:graphicFrame>
        <p:nvGraphicFramePr>
          <p:cNvPr id="7" name="Table 6">
            <a:extLst>
              <a:ext uri="{FF2B5EF4-FFF2-40B4-BE49-F238E27FC236}">
                <a16:creationId xmlns:a16="http://schemas.microsoft.com/office/drawing/2014/main" id="{F5962A55-6B94-6667-4833-C34DACEA55FD}"/>
              </a:ext>
            </a:extLst>
          </p:cNvPr>
          <p:cNvGraphicFramePr>
            <a:graphicFrameLocks noGrp="1"/>
          </p:cNvGraphicFramePr>
          <p:nvPr>
            <p:extLst>
              <p:ext uri="{D42A27DB-BD31-4B8C-83A1-F6EECF244321}">
                <p14:modId xmlns:p14="http://schemas.microsoft.com/office/powerpoint/2010/main" val="1003684639"/>
              </p:ext>
            </p:extLst>
          </p:nvPr>
        </p:nvGraphicFramePr>
        <p:xfrm>
          <a:off x="4465345" y="897897"/>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0">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K J  </a:t>
                      </a:r>
                      <a:r>
                        <a:rPr lang="en-AU" sz="1800" dirty="0">
                          <a:latin typeface="+mn-lt"/>
                          <a:cs typeface="Arial" panose="020B0604020202020204" pitchFamily="34" charset="0"/>
                        </a:rPr>
                        <a:t>7 3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6 2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6</a:t>
                      </a:r>
                    </a:p>
                    <a:p>
                      <a:r>
                        <a:rPr lang="en-AU" sz="1800" dirty="0">
                          <a:latin typeface="+mn-lt"/>
                          <a:cs typeface="Arial" panose="020B0604020202020204" pitchFamily="34" charset="0"/>
                        </a:rPr>
                        <a:t>♣ 8 6 3</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5</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8 7 4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 8 7 3</a:t>
                      </a:r>
                    </a:p>
                    <a:p>
                      <a:r>
                        <a:rPr lang="en-AU" sz="1800" dirty="0">
                          <a:latin typeface="+mn-lt"/>
                          <a:cs typeface="Arial" panose="020B0604020202020204" pitchFamily="34" charset="0"/>
                        </a:rPr>
                        <a:t>♣ </a:t>
                      </a:r>
                      <a:r>
                        <a:rPr lang="en-AU" sz="1800" b="1" dirty="0">
                          <a:latin typeface="+mn-lt"/>
                          <a:cs typeface="Arial" panose="020B0604020202020204" pitchFamily="34" charset="0"/>
                        </a:rPr>
                        <a:t>Q J</a:t>
                      </a:r>
                      <a:endParaRPr lang="en-AU" sz="1800" b="1"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8 2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a:t>
                      </a:r>
                      <a:r>
                        <a:rPr lang="en-AU" sz="1800" dirty="0">
                          <a:latin typeface="+mn-lt"/>
                          <a:cs typeface="Arial" panose="020B0604020202020204" pitchFamily="34" charset="0"/>
                        </a:rPr>
                        <a:t>  8 6 4 3</a:t>
                      </a:r>
                    </a:p>
                    <a:p>
                      <a:r>
                        <a:rPr lang="en-AU" sz="1800" dirty="0">
                          <a:latin typeface="+mn-lt"/>
                          <a:cs typeface="Arial" panose="020B0604020202020204" pitchFamily="34" charset="0"/>
                        </a:rPr>
                        <a:t>♣ </a:t>
                      </a:r>
                      <a:r>
                        <a:rPr lang="en-AU" sz="1800" b="1" dirty="0">
                          <a:latin typeface="+mn-lt"/>
                          <a:cs typeface="Arial" panose="020B0604020202020204" pitchFamily="34" charset="0"/>
                        </a:rPr>
                        <a:t>A Q  </a:t>
                      </a:r>
                      <a:r>
                        <a:rPr lang="en-AU" sz="1800" dirty="0">
                          <a:latin typeface="+mn-lt"/>
                          <a:cs typeface="Arial" panose="020B0604020202020204" pitchFamily="34" charset="0"/>
                        </a:rPr>
                        <a:t>3</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Q J  </a:t>
                      </a:r>
                      <a:r>
                        <a:rPr lang="en-AU" sz="1800" dirty="0">
                          <a:latin typeface="+mn-lt"/>
                          <a:cs typeface="Arial" panose="020B0604020202020204" pitchFamily="34" charset="0"/>
                        </a:rPr>
                        <a:t>10</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9 6</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8 3</a:t>
                      </a:r>
                    </a:p>
                    <a:p>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10 8</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5CAD5306-C33A-1A8A-F7A2-1523CD6BAEE4}"/>
              </a:ext>
            </a:extLst>
          </p:cNvPr>
          <p:cNvSpPr txBox="1"/>
          <p:nvPr/>
        </p:nvSpPr>
        <p:spPr>
          <a:xfrm>
            <a:off x="962835" y="884804"/>
            <a:ext cx="3080845"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Overcall or double ? Opponent opens 1</a:t>
            </a:r>
            <a:r>
              <a:rPr lang="en-AU" sz="1800" dirty="0">
                <a:solidFill>
                  <a:srgbClr val="FF0000"/>
                </a:solidFill>
                <a:latin typeface="+mn-lt"/>
                <a:cs typeface="Arial" panose="020B0604020202020204" pitchFamily="34" charset="0"/>
              </a:rPr>
              <a:t>♥</a:t>
            </a:r>
            <a:r>
              <a:rPr lang="en-AU" dirty="0">
                <a:solidFill>
                  <a:prstClr val="black"/>
                </a:solidFill>
                <a:latin typeface="Calibri" panose="020F0502020204030204"/>
              </a:rPr>
              <a:t> – what do you do? (</a:t>
            </a:r>
            <a:r>
              <a:rPr lang="en-AU" dirty="0" err="1">
                <a:solidFill>
                  <a:prstClr val="black"/>
                </a:solidFill>
                <a:latin typeface="Calibri" panose="020F0502020204030204"/>
              </a:rPr>
              <a:t>pg</a:t>
            </a:r>
            <a:r>
              <a:rPr lang="en-AU" dirty="0">
                <a:solidFill>
                  <a:prstClr val="black"/>
                </a:solidFill>
                <a:latin typeface="Calibri" panose="020F0502020204030204"/>
              </a:rPr>
              <a:t> </a:t>
            </a:r>
            <a:r>
              <a:rPr lang="en-AU" b="1" dirty="0">
                <a:solidFill>
                  <a:prstClr val="black"/>
                </a:solidFill>
                <a:latin typeface="Calibri" panose="020F0502020204030204"/>
              </a:rPr>
              <a:t>73. 6.2</a:t>
            </a:r>
            <a:r>
              <a:rPr lang="en-AU" dirty="0">
                <a:solidFill>
                  <a:prstClr val="black"/>
                </a:solidFill>
                <a:latin typeface="Calibri" panose="020F0502020204030204"/>
              </a:rPr>
              <a:t>)</a:t>
            </a:r>
          </a:p>
        </p:txBody>
      </p:sp>
      <p:sp>
        <p:nvSpPr>
          <p:cNvPr id="9" name="TextBox 8">
            <a:extLst>
              <a:ext uri="{FF2B5EF4-FFF2-40B4-BE49-F238E27FC236}">
                <a16:creationId xmlns:a16="http://schemas.microsoft.com/office/drawing/2014/main" id="{4BC83478-F5C9-E8D6-340E-9D3CCF1D19B2}"/>
              </a:ext>
            </a:extLst>
          </p:cNvPr>
          <p:cNvSpPr txBox="1"/>
          <p:nvPr/>
        </p:nvSpPr>
        <p:spPr>
          <a:xfrm>
            <a:off x="962835" y="2704942"/>
            <a:ext cx="9995877"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lang="en-AU" dirty="0">
                <a:solidFill>
                  <a:prstClr val="black"/>
                </a:solidFill>
                <a:latin typeface="Calibri" panose="020F0502020204030204"/>
              </a:rPr>
              <a:t>To overcall opponents opening bid with 1NT, you still need 15-17 HCP, but you also need a stopper in the opponents bid suit(s)</a:t>
            </a:r>
          </a:p>
          <a:p>
            <a:pPr lvl="1">
              <a:defRPr/>
            </a:pPr>
            <a:r>
              <a:rPr lang="en-AU" dirty="0">
                <a:solidFill>
                  <a:prstClr val="black"/>
                </a:solidFill>
                <a:latin typeface="Calibri" panose="020F0502020204030204"/>
              </a:rPr>
              <a:t>- a stopper is an honour card with enough support cards that it can stop the opponents run of the suit (minimal stoppers: Ax; </a:t>
            </a:r>
            <a:r>
              <a:rPr lang="en-AU" dirty="0" err="1">
                <a:solidFill>
                  <a:prstClr val="black"/>
                </a:solidFill>
                <a:latin typeface="Calibri" panose="020F0502020204030204"/>
              </a:rPr>
              <a:t>Kxx</a:t>
            </a:r>
            <a:r>
              <a:rPr lang="en-AU" dirty="0">
                <a:solidFill>
                  <a:prstClr val="black"/>
                </a:solidFill>
                <a:latin typeface="Calibri" panose="020F0502020204030204"/>
              </a:rPr>
              <a:t>; </a:t>
            </a:r>
            <a:r>
              <a:rPr lang="en-AU" dirty="0" err="1">
                <a:solidFill>
                  <a:prstClr val="black"/>
                </a:solidFill>
                <a:latin typeface="Calibri" panose="020F0502020204030204"/>
              </a:rPr>
              <a:t>Qxx</a:t>
            </a:r>
            <a:r>
              <a:rPr lang="en-AU" dirty="0">
                <a:solidFill>
                  <a:prstClr val="black"/>
                </a:solidFill>
                <a:latin typeface="Calibri" panose="020F0502020204030204"/>
              </a:rPr>
              <a:t>; </a:t>
            </a:r>
            <a:r>
              <a:rPr lang="en-AU" dirty="0" err="1">
                <a:solidFill>
                  <a:prstClr val="black"/>
                </a:solidFill>
                <a:latin typeface="Calibri" panose="020F0502020204030204"/>
              </a:rPr>
              <a:t>Jxxx</a:t>
            </a:r>
            <a:endParaRPr lang="en-AU" dirty="0">
              <a:solidFill>
                <a:prstClr val="black"/>
              </a:solidFill>
              <a:latin typeface="Calibri" panose="020F0502020204030204"/>
            </a:endParaRPr>
          </a:p>
        </p:txBody>
      </p:sp>
      <p:graphicFrame>
        <p:nvGraphicFramePr>
          <p:cNvPr id="11" name="Table 10">
            <a:extLst>
              <a:ext uri="{FF2B5EF4-FFF2-40B4-BE49-F238E27FC236}">
                <a16:creationId xmlns:a16="http://schemas.microsoft.com/office/drawing/2014/main" id="{3CFC437E-EF4F-1996-0316-CE2B31D72E77}"/>
              </a:ext>
            </a:extLst>
          </p:cNvPr>
          <p:cNvGraphicFramePr>
            <a:graphicFrameLocks noGrp="1"/>
          </p:cNvGraphicFramePr>
          <p:nvPr>
            <p:extLst>
              <p:ext uri="{D42A27DB-BD31-4B8C-83A1-F6EECF244321}">
                <p14:modId xmlns:p14="http://schemas.microsoft.com/office/powerpoint/2010/main" val="3169770549"/>
              </p:ext>
            </p:extLst>
          </p:nvPr>
        </p:nvGraphicFramePr>
        <p:xfrm>
          <a:off x="1325905" y="4024839"/>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0">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7 4 2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 9 8</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7 3</a:t>
                      </a:r>
                    </a:p>
                    <a:p>
                      <a:r>
                        <a:rPr lang="en-AU" sz="1800" dirty="0">
                          <a:latin typeface="+mn-lt"/>
                          <a:cs typeface="Arial" panose="020B0604020202020204" pitchFamily="34" charset="0"/>
                        </a:rPr>
                        <a:t>♣ </a:t>
                      </a:r>
                      <a:r>
                        <a:rPr lang="en-AU" sz="1800" b="1" dirty="0">
                          <a:latin typeface="+mn-lt"/>
                          <a:cs typeface="Arial" panose="020B0604020202020204" pitchFamily="34" charset="0"/>
                        </a:rPr>
                        <a:t>A  </a:t>
                      </a:r>
                      <a:r>
                        <a:rPr lang="en-AU" sz="1800" dirty="0">
                          <a:latin typeface="+mn-lt"/>
                          <a:cs typeface="Arial" panose="020B0604020202020204" pitchFamily="34" charset="0"/>
                        </a:rPr>
                        <a:t>8 5</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9 5</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a:t>
                      </a:r>
                      <a:r>
                        <a:rPr lang="en-AU" sz="1800" dirty="0">
                          <a:latin typeface="+mn-lt"/>
                          <a:cs typeface="Arial" panose="020B0604020202020204" pitchFamily="34" charset="0"/>
                        </a:rPr>
                        <a:t> 8 3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8 6</a:t>
                      </a: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8 5 3</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J  </a:t>
                      </a:r>
                      <a:r>
                        <a:rPr lang="en-AU" sz="1800" dirty="0">
                          <a:latin typeface="+mn-lt"/>
                          <a:cs typeface="Arial" panose="020B0604020202020204" pitchFamily="34" charset="0"/>
                        </a:rPr>
                        <a:t>10 5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10 8 4 2</a:t>
                      </a:r>
                    </a:p>
                    <a:p>
                      <a:r>
                        <a:rPr lang="en-AU" sz="1800" dirty="0">
                          <a:latin typeface="+mn-lt"/>
                          <a:cs typeface="Arial" panose="020B0604020202020204" pitchFamily="34" charset="0"/>
                        </a:rPr>
                        <a:t>♣ 4</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 7 6</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10</a:t>
                      </a:r>
                    </a:p>
                    <a:p>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6 3</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2" name="TextBox 11">
            <a:extLst>
              <a:ext uri="{FF2B5EF4-FFF2-40B4-BE49-F238E27FC236}">
                <a16:creationId xmlns:a16="http://schemas.microsoft.com/office/drawing/2014/main" id="{ADFAA8A0-D65D-3DFC-5FAD-C777DBAE5041}"/>
              </a:ext>
            </a:extLst>
          </p:cNvPr>
          <p:cNvSpPr txBox="1"/>
          <p:nvPr/>
        </p:nvSpPr>
        <p:spPr>
          <a:xfrm>
            <a:off x="8004597" y="4024839"/>
            <a:ext cx="2861498"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The player on your right opens 1</a:t>
            </a:r>
            <a:r>
              <a:rPr lang="en-AU" sz="1800" dirty="0">
                <a:solidFill>
                  <a:srgbClr val="FF0000"/>
                </a:solidFill>
                <a:latin typeface="+mn-lt"/>
                <a:cs typeface="Arial" panose="020B0604020202020204" pitchFamily="34" charset="0"/>
              </a:rPr>
              <a:t>♦</a:t>
            </a:r>
            <a:r>
              <a:rPr lang="en-AU" dirty="0">
                <a:solidFill>
                  <a:prstClr val="black"/>
                </a:solidFill>
                <a:latin typeface="Calibri" panose="020F0502020204030204"/>
              </a:rPr>
              <a:t> – what do you do? (</a:t>
            </a:r>
            <a:r>
              <a:rPr lang="en-AU" dirty="0" err="1">
                <a:solidFill>
                  <a:prstClr val="black"/>
                </a:solidFill>
                <a:latin typeface="Calibri" panose="020F0502020204030204"/>
              </a:rPr>
              <a:t>pg</a:t>
            </a:r>
            <a:r>
              <a:rPr lang="en-AU" dirty="0">
                <a:solidFill>
                  <a:prstClr val="black"/>
                </a:solidFill>
                <a:latin typeface="Calibri" panose="020F0502020204030204"/>
              </a:rPr>
              <a:t> </a:t>
            </a:r>
            <a:r>
              <a:rPr lang="en-AU" b="1" dirty="0">
                <a:solidFill>
                  <a:prstClr val="black"/>
                </a:solidFill>
                <a:latin typeface="Calibri" panose="020F0502020204030204"/>
              </a:rPr>
              <a:t>77. #1</a:t>
            </a:r>
            <a:r>
              <a:rPr lang="en-AU" dirty="0">
                <a:solidFill>
                  <a:prstClr val="black"/>
                </a:solidFill>
                <a:latin typeface="Calibri" panose="020F0502020204030204"/>
              </a:rPr>
              <a:t>)</a:t>
            </a:r>
          </a:p>
        </p:txBody>
      </p:sp>
    </p:spTree>
    <p:extLst>
      <p:ext uri="{BB962C8B-B14F-4D97-AF65-F5344CB8AC3E}">
        <p14:creationId xmlns:p14="http://schemas.microsoft.com/office/powerpoint/2010/main" val="38048954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74020FC2-1DEA-3CAF-AE2C-4ADC15945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1495D1-EBE9-5101-843F-5D219D50A8E0}"/>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Ch6. the </a:t>
            </a:r>
            <a:r>
              <a:rPr lang="en-AU" sz="2800" b="1" dirty="0"/>
              <a:t>Advancer</a:t>
            </a:r>
            <a:r>
              <a:rPr lang="en-AU" sz="2800" dirty="0"/>
              <a:t>:  what to bid?</a:t>
            </a:r>
          </a:p>
        </p:txBody>
      </p:sp>
      <p:pic>
        <p:nvPicPr>
          <p:cNvPr id="4" name="Picture 3">
            <a:extLst>
              <a:ext uri="{FF2B5EF4-FFF2-40B4-BE49-F238E27FC236}">
                <a16:creationId xmlns:a16="http://schemas.microsoft.com/office/drawing/2014/main" id="{85639EDE-0A1A-2864-6AA6-1CF492D420FD}"/>
              </a:ext>
            </a:extLst>
          </p:cNvPr>
          <p:cNvPicPr>
            <a:picLocks noChangeAspect="1"/>
          </p:cNvPicPr>
          <p:nvPr/>
        </p:nvPicPr>
        <p:blipFill>
          <a:blip r:embed="rId3"/>
          <a:stretch>
            <a:fillRect/>
          </a:stretch>
        </p:blipFill>
        <p:spPr>
          <a:xfrm>
            <a:off x="11607271" y="1561275"/>
            <a:ext cx="449619" cy="3398815"/>
          </a:xfrm>
          <a:prstGeom prst="rect">
            <a:avLst/>
          </a:prstGeom>
        </p:spPr>
      </p:pic>
      <p:sp>
        <p:nvSpPr>
          <p:cNvPr id="5" name="TextBox 4">
            <a:extLst>
              <a:ext uri="{FF2B5EF4-FFF2-40B4-BE49-F238E27FC236}">
                <a16:creationId xmlns:a16="http://schemas.microsoft.com/office/drawing/2014/main" id="{556BC6AA-9E69-8727-FD5E-4689ACE4006C}"/>
              </a:ext>
            </a:extLst>
          </p:cNvPr>
          <p:cNvSpPr txBox="1"/>
          <p:nvPr/>
        </p:nvSpPr>
        <p:spPr>
          <a:xfrm>
            <a:off x="0" y="6488668"/>
            <a:ext cx="1114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a:t>
            </a:r>
          </a:p>
        </p:txBody>
      </p:sp>
      <p:graphicFrame>
        <p:nvGraphicFramePr>
          <p:cNvPr id="7" name="Table 6">
            <a:extLst>
              <a:ext uri="{FF2B5EF4-FFF2-40B4-BE49-F238E27FC236}">
                <a16:creationId xmlns:a16="http://schemas.microsoft.com/office/drawing/2014/main" id="{D920D187-C706-E307-67C2-C62CAE4C9008}"/>
              </a:ext>
            </a:extLst>
          </p:cNvPr>
          <p:cNvGraphicFramePr>
            <a:graphicFrameLocks noGrp="1"/>
          </p:cNvGraphicFramePr>
          <p:nvPr>
            <p:extLst>
              <p:ext uri="{D42A27DB-BD31-4B8C-83A1-F6EECF244321}">
                <p14:modId xmlns:p14="http://schemas.microsoft.com/office/powerpoint/2010/main" val="131883783"/>
              </p:ext>
            </p:extLst>
          </p:nvPr>
        </p:nvGraphicFramePr>
        <p:xfrm>
          <a:off x="881305" y="882117"/>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0">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9 7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7 3 2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3 2</a:t>
                      </a:r>
                    </a:p>
                    <a:p>
                      <a:r>
                        <a:rPr lang="en-AU" sz="1800" dirty="0">
                          <a:latin typeface="+mn-lt"/>
                          <a:cs typeface="Arial" panose="020B0604020202020204" pitchFamily="34" charset="0"/>
                        </a:rPr>
                        <a:t>♣ 6 3</a:t>
                      </a:r>
                      <a:endParaRPr lang="en-AU" sz="1800" dirty="0">
                        <a:latin typeface="+mn-lt"/>
                      </a:endParaRPr>
                    </a:p>
                  </a:txBody>
                  <a:tcPr/>
                </a:tc>
                <a:tc>
                  <a:txBody>
                    <a:bodyPr/>
                    <a:lstStyle/>
                    <a:p>
                      <a:r>
                        <a:rPr lang="en-AU" sz="1800" dirty="0">
                          <a:latin typeface="+mn-lt"/>
                          <a:cs typeface="Arial" panose="020B0604020202020204" pitchFamily="34" charset="0"/>
                        </a:rPr>
                        <a:t>♠ 9 7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6 2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dirty="0">
                          <a:latin typeface="+mn-lt"/>
                          <a:cs typeface="Arial" panose="020B0604020202020204" pitchFamily="34" charset="0"/>
                        </a:rPr>
                        <a:t>7 3 2</a:t>
                      </a:r>
                    </a:p>
                    <a:p>
                      <a:r>
                        <a:rPr lang="en-AU" sz="1800" dirty="0">
                          <a:latin typeface="+mn-lt"/>
                          <a:cs typeface="Arial" panose="020B0604020202020204" pitchFamily="34" charset="0"/>
                        </a:rPr>
                        <a:t>♣ 8 7 2</a:t>
                      </a:r>
                      <a:endParaRPr lang="en-AU" sz="1800" dirty="0">
                        <a:latin typeface="+mn-lt"/>
                      </a:endParaRPr>
                    </a:p>
                  </a:txBody>
                  <a:tcPr/>
                </a:tc>
                <a:tc>
                  <a:txBody>
                    <a:bodyPr/>
                    <a:lstStyle/>
                    <a:p>
                      <a:r>
                        <a:rPr lang="en-AU" sz="1800" dirty="0">
                          <a:latin typeface="+mn-lt"/>
                          <a:cs typeface="Arial" panose="020B0604020202020204" pitchFamily="34" charset="0"/>
                        </a:rPr>
                        <a:t>♠ 9 7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Q J  </a:t>
                      </a:r>
                      <a:r>
                        <a:rPr lang="en-AU" sz="1800" dirty="0">
                          <a:latin typeface="+mn-lt"/>
                          <a:cs typeface="Arial" panose="020B0604020202020204" pitchFamily="34" charset="0"/>
                        </a:rPr>
                        <a:t>5 3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2</a:t>
                      </a: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10 5 3</a:t>
                      </a:r>
                      <a:endParaRPr lang="en-AU" sz="1800" dirty="0">
                        <a:latin typeface="+mn-lt"/>
                      </a:endParaRPr>
                    </a:p>
                  </a:txBody>
                  <a:tcPr/>
                </a:tc>
                <a:tc>
                  <a:txBody>
                    <a:bodyPr/>
                    <a:lstStyle/>
                    <a:p>
                      <a:r>
                        <a:rPr lang="en-AU" sz="1800" dirty="0">
                          <a:latin typeface="+mn-lt"/>
                          <a:cs typeface="Arial" panose="020B0604020202020204" pitchFamily="34" charset="0"/>
                        </a:rPr>
                        <a:t>♠</a:t>
                      </a:r>
                      <a:r>
                        <a:rPr lang="en-AU" sz="1800" b="1" dirty="0">
                          <a:latin typeface="+mn-lt"/>
                          <a:cs typeface="Arial" panose="020B0604020202020204" pitchFamily="34" charset="0"/>
                        </a:rPr>
                        <a:t> J  </a:t>
                      </a:r>
                      <a:r>
                        <a:rPr lang="en-AU" sz="1800" dirty="0">
                          <a:latin typeface="+mn-lt"/>
                          <a:cs typeface="Arial" panose="020B0604020202020204" pitchFamily="34" charset="0"/>
                        </a:rPr>
                        <a:t>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6 4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10 7 6 3</a:t>
                      </a:r>
                    </a:p>
                    <a:p>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6 3</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D6FA82FA-B950-2AE0-BC8E-625420489544}"/>
              </a:ext>
            </a:extLst>
          </p:cNvPr>
          <p:cNvSpPr txBox="1"/>
          <p:nvPr/>
        </p:nvSpPr>
        <p:spPr>
          <a:xfrm>
            <a:off x="7653506" y="882117"/>
            <a:ext cx="3024654"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On your left, 1</a:t>
            </a:r>
            <a:r>
              <a:rPr lang="en-AU" sz="1800" dirty="0">
                <a:latin typeface="+mn-lt"/>
                <a:cs typeface="Arial" panose="020B0604020202020204" pitchFamily="34" charset="0"/>
              </a:rPr>
              <a:t>♠</a:t>
            </a:r>
            <a:r>
              <a:rPr lang="en-AU" dirty="0">
                <a:solidFill>
                  <a:prstClr val="black"/>
                </a:solidFill>
                <a:latin typeface="Calibri" panose="020F0502020204030204"/>
              </a:rPr>
              <a:t>, partner doubles, pass on your right.  What do you bid? </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a:t>
            </a:r>
            <a:r>
              <a:rPr lang="en-AU" dirty="0" err="1">
                <a:solidFill>
                  <a:prstClr val="black"/>
                </a:solidFill>
                <a:latin typeface="Calibri" panose="020F0502020204030204"/>
              </a:rPr>
              <a:t>pg</a:t>
            </a:r>
            <a:r>
              <a:rPr lang="en-AU" dirty="0">
                <a:solidFill>
                  <a:prstClr val="black"/>
                </a:solidFill>
                <a:latin typeface="Calibri" panose="020F0502020204030204"/>
              </a:rPr>
              <a:t> </a:t>
            </a:r>
            <a:r>
              <a:rPr lang="en-AU" b="1" dirty="0">
                <a:solidFill>
                  <a:prstClr val="black"/>
                </a:solidFill>
                <a:latin typeface="Calibri" panose="020F0502020204030204"/>
              </a:rPr>
              <a:t>77. #2</a:t>
            </a:r>
            <a:r>
              <a:rPr lang="en-AU" dirty="0">
                <a:solidFill>
                  <a:prstClr val="black"/>
                </a:solidFill>
                <a:latin typeface="Calibri" panose="020F0502020204030204"/>
              </a:rPr>
              <a:t>)</a:t>
            </a:r>
          </a:p>
        </p:txBody>
      </p:sp>
      <p:graphicFrame>
        <p:nvGraphicFramePr>
          <p:cNvPr id="11" name="Table 10">
            <a:extLst>
              <a:ext uri="{FF2B5EF4-FFF2-40B4-BE49-F238E27FC236}">
                <a16:creationId xmlns:a16="http://schemas.microsoft.com/office/drawing/2014/main" id="{F220B938-C577-2F74-E388-FE8BEFD666E1}"/>
              </a:ext>
            </a:extLst>
          </p:cNvPr>
          <p:cNvGraphicFramePr>
            <a:graphicFrameLocks noGrp="1"/>
          </p:cNvGraphicFramePr>
          <p:nvPr>
            <p:extLst>
              <p:ext uri="{D42A27DB-BD31-4B8C-83A1-F6EECF244321}">
                <p14:modId xmlns:p14="http://schemas.microsoft.com/office/powerpoint/2010/main" val="2731505611"/>
              </p:ext>
            </p:extLst>
          </p:nvPr>
        </p:nvGraphicFramePr>
        <p:xfrm>
          <a:off x="4280056" y="3172559"/>
          <a:ext cx="6502400" cy="15544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gridCol w="1625600">
                  <a:extLst>
                    <a:ext uri="{9D8B030D-6E8A-4147-A177-3AD203B41FA5}">
                      <a16:colId xmlns:a16="http://schemas.microsoft.com/office/drawing/2014/main" val="799415068"/>
                    </a:ext>
                  </a:extLst>
                </a:gridCol>
                <a:gridCol w="1625600">
                  <a:extLst>
                    <a:ext uri="{9D8B030D-6E8A-4147-A177-3AD203B41FA5}">
                      <a16:colId xmlns:a16="http://schemas.microsoft.com/office/drawing/2014/main" val="2430911580"/>
                    </a:ext>
                  </a:extLst>
                </a:gridCol>
              </a:tblGrid>
              <a:tr h="0">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7 5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a:t>
                      </a:r>
                      <a:r>
                        <a:rPr lang="en-AU" sz="1800" dirty="0">
                          <a:latin typeface="+mn-lt"/>
                          <a:cs typeface="Arial" panose="020B0604020202020204" pitchFamily="34" charset="0"/>
                        </a:rPr>
                        <a:t>  7 4</a:t>
                      </a:r>
                    </a:p>
                    <a:p>
                      <a:r>
                        <a:rPr lang="en-AU" sz="1800" dirty="0">
                          <a:latin typeface="+mn-lt"/>
                          <a:cs typeface="Arial" panose="020B0604020202020204" pitchFamily="34" charset="0"/>
                        </a:rPr>
                        <a:t>♣ 9 8 5 4 2</a:t>
                      </a:r>
                      <a:endParaRPr lang="en-AU" sz="1800" dirty="0">
                        <a:latin typeface="+mn-lt"/>
                      </a:endParaRPr>
                    </a:p>
                  </a:txBody>
                  <a:tcPr/>
                </a:tc>
                <a:tc>
                  <a:txBody>
                    <a:bodyPr/>
                    <a:lstStyle/>
                    <a:p>
                      <a:r>
                        <a:rPr lang="en-AU" sz="1800" dirty="0">
                          <a:latin typeface="+mn-lt"/>
                          <a:cs typeface="Arial" panose="020B0604020202020204" pitchFamily="34" charset="0"/>
                        </a:rPr>
                        <a:t>♠</a:t>
                      </a:r>
                      <a:r>
                        <a:rPr lang="en-AU" sz="1800" b="1" dirty="0">
                          <a:latin typeface="+mn-lt"/>
                          <a:cs typeface="Arial" panose="020B0604020202020204" pitchFamily="34" charset="0"/>
                        </a:rPr>
                        <a:t> Q  </a:t>
                      </a:r>
                      <a:r>
                        <a:rPr lang="en-AU" sz="1800" dirty="0">
                          <a:latin typeface="+mn-lt"/>
                          <a:cs typeface="Arial" panose="020B0604020202020204" pitchFamily="34" charset="0"/>
                        </a:rPr>
                        <a:t>8 6 2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5 3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6 3</a:t>
                      </a:r>
                    </a:p>
                    <a:p>
                      <a:r>
                        <a:rPr lang="en-AU" sz="1800" dirty="0">
                          <a:latin typeface="+mn-lt"/>
                          <a:cs typeface="Arial" panose="020B0604020202020204" pitchFamily="34" charset="0"/>
                        </a:rPr>
                        <a:t>♣ 10 7 3</a:t>
                      </a:r>
                      <a:endParaRPr lang="en-AU" sz="1800" dirty="0">
                        <a:latin typeface="+mn-lt"/>
                      </a:endParaRPr>
                    </a:p>
                  </a:txBody>
                  <a:tcPr/>
                </a:tc>
                <a:tc>
                  <a:txBody>
                    <a:bodyPr/>
                    <a:lstStyle/>
                    <a:p>
                      <a:r>
                        <a:rPr lang="en-AU" sz="1800" dirty="0">
                          <a:latin typeface="+mn-lt"/>
                          <a:cs typeface="Arial" panose="020B0604020202020204" pitchFamily="34" charset="0"/>
                        </a:rPr>
                        <a:t>♠ 7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J  </a:t>
                      </a:r>
                      <a:r>
                        <a:rPr lang="en-AU" sz="1800" dirty="0">
                          <a:latin typeface="+mn-lt"/>
                          <a:cs typeface="Arial" panose="020B0604020202020204" pitchFamily="34" charset="0"/>
                        </a:rPr>
                        <a:t>10 7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5 2</a:t>
                      </a:r>
                    </a:p>
                    <a:p>
                      <a:r>
                        <a:rPr lang="en-AU" sz="1800" dirty="0">
                          <a:latin typeface="+mn-lt"/>
                          <a:cs typeface="Arial" panose="020B0604020202020204" pitchFamily="34" charset="0"/>
                        </a:rPr>
                        <a:t>♣ 9 8 6 2</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K J  </a:t>
                      </a:r>
                      <a:r>
                        <a:rPr lang="en-AU" sz="1800" dirty="0">
                          <a:latin typeface="+mn-lt"/>
                          <a:cs typeface="Arial" panose="020B0604020202020204" pitchFamily="34" charset="0"/>
                        </a:rPr>
                        <a:t>4 2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8 3 2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 10 9 3</a:t>
                      </a:r>
                    </a:p>
                    <a:p>
                      <a:r>
                        <a:rPr lang="en-AU" sz="1800" dirty="0">
                          <a:latin typeface="+mn-lt"/>
                          <a:cs typeface="Arial" panose="020B0604020202020204" pitchFamily="34" charset="0"/>
                        </a:rPr>
                        <a:t>♣ 9</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12" name="TextBox 11">
            <a:extLst>
              <a:ext uri="{FF2B5EF4-FFF2-40B4-BE49-F238E27FC236}">
                <a16:creationId xmlns:a16="http://schemas.microsoft.com/office/drawing/2014/main" id="{29546223-E619-CC38-17F4-DB01F90B29F1}"/>
              </a:ext>
            </a:extLst>
          </p:cNvPr>
          <p:cNvSpPr txBox="1"/>
          <p:nvPr/>
        </p:nvSpPr>
        <p:spPr>
          <a:xfrm>
            <a:off x="709130" y="3172559"/>
            <a:ext cx="3293910"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On your left, 1</a:t>
            </a:r>
            <a:r>
              <a:rPr lang="en-AU" sz="1800" dirty="0">
                <a:solidFill>
                  <a:srgbClr val="FF0000"/>
                </a:solidFill>
                <a:latin typeface="+mn-lt"/>
                <a:cs typeface="Arial" panose="020B0604020202020204" pitchFamily="34" charset="0"/>
              </a:rPr>
              <a:t>♥</a:t>
            </a:r>
            <a:r>
              <a:rPr lang="en-AU" dirty="0">
                <a:solidFill>
                  <a:prstClr val="black"/>
                </a:solidFill>
                <a:latin typeface="Calibri" panose="020F0502020204030204"/>
              </a:rPr>
              <a:t>, partner doubles, pass on your right.  What do you bid? </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a:t>
            </a:r>
            <a:r>
              <a:rPr lang="en-AU" dirty="0" err="1">
                <a:solidFill>
                  <a:prstClr val="black"/>
                </a:solidFill>
                <a:latin typeface="Calibri" panose="020F0502020204030204"/>
              </a:rPr>
              <a:t>pg</a:t>
            </a:r>
            <a:r>
              <a:rPr lang="en-AU" dirty="0">
                <a:solidFill>
                  <a:prstClr val="black"/>
                </a:solidFill>
                <a:latin typeface="Calibri" panose="020F0502020204030204"/>
              </a:rPr>
              <a:t> </a:t>
            </a:r>
            <a:r>
              <a:rPr lang="en-AU" b="1" dirty="0">
                <a:solidFill>
                  <a:prstClr val="black"/>
                </a:solidFill>
                <a:latin typeface="Calibri" panose="020F0502020204030204"/>
              </a:rPr>
              <a:t>77. #3</a:t>
            </a:r>
            <a:r>
              <a:rPr lang="en-AU" dirty="0">
                <a:solidFill>
                  <a:prstClr val="black"/>
                </a:solidFill>
                <a:latin typeface="Calibri" panose="020F0502020204030204"/>
              </a:rPr>
              <a:t>)</a:t>
            </a:r>
          </a:p>
        </p:txBody>
      </p:sp>
    </p:spTree>
    <p:extLst>
      <p:ext uri="{BB962C8B-B14F-4D97-AF65-F5344CB8AC3E}">
        <p14:creationId xmlns:p14="http://schemas.microsoft.com/office/powerpoint/2010/main" val="27819377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5FBEA1A-4A14-AE08-69B4-5F7A6A97F2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CCDF39-499B-77FC-8636-A532122F2659}"/>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Ch6. The </a:t>
            </a:r>
            <a:r>
              <a:rPr lang="en-AU" sz="2800" b="1" dirty="0"/>
              <a:t>Overcaller</a:t>
            </a:r>
            <a:r>
              <a:rPr lang="en-AU" sz="2800" dirty="0"/>
              <a:t>: additional resources</a:t>
            </a:r>
          </a:p>
        </p:txBody>
      </p:sp>
      <p:pic>
        <p:nvPicPr>
          <p:cNvPr id="4" name="Picture 3">
            <a:extLst>
              <a:ext uri="{FF2B5EF4-FFF2-40B4-BE49-F238E27FC236}">
                <a16:creationId xmlns:a16="http://schemas.microsoft.com/office/drawing/2014/main" id="{9B0747BB-B8D6-477E-52F2-46CFBDD4AC6A}"/>
              </a:ext>
            </a:extLst>
          </p:cNvPr>
          <p:cNvPicPr>
            <a:picLocks noChangeAspect="1"/>
          </p:cNvPicPr>
          <p:nvPr/>
        </p:nvPicPr>
        <p:blipFill>
          <a:blip r:embed="rId3"/>
          <a:stretch>
            <a:fillRect/>
          </a:stretch>
        </p:blipFill>
        <p:spPr>
          <a:xfrm>
            <a:off x="282144" y="1729592"/>
            <a:ext cx="449619" cy="3398815"/>
          </a:xfrm>
          <a:prstGeom prst="rect">
            <a:avLst/>
          </a:prstGeom>
        </p:spPr>
      </p:pic>
      <p:sp>
        <p:nvSpPr>
          <p:cNvPr id="3" name="TextBox 2">
            <a:extLst>
              <a:ext uri="{FF2B5EF4-FFF2-40B4-BE49-F238E27FC236}">
                <a16:creationId xmlns:a16="http://schemas.microsoft.com/office/drawing/2014/main" id="{04A8464F-7414-2ACA-F9E2-8CE7C822D369}"/>
              </a:ext>
            </a:extLst>
          </p:cNvPr>
          <p:cNvSpPr txBox="1"/>
          <p:nvPr/>
        </p:nvSpPr>
        <p:spPr>
          <a:xfrm>
            <a:off x="1167884" y="1033057"/>
            <a:ext cx="9995877"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Any questions ?</a:t>
            </a:r>
          </a:p>
          <a:p>
            <a:pPr marR="0" lvl="0" algn="l" defTabSz="914400" rtl="0" eaLnBrk="1" fontAlgn="auto" latinLnBrk="0" hangingPunct="1">
              <a:lnSpc>
                <a:spcPct val="100000"/>
              </a:lnSpc>
              <a:spcBef>
                <a:spcPts val="0"/>
              </a:spcBef>
              <a:spcAft>
                <a:spcPts val="0"/>
              </a:spcAft>
              <a:buClrTx/>
              <a:buSzTx/>
              <a:tabLst/>
              <a:defRPr/>
            </a:pPr>
            <a:endParaRPr lang="en-AU"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Lets play some hands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endParaRPr lang="en-AU"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75C95084-23BE-72CA-16BC-AA07114C33A2}"/>
              </a:ext>
            </a:extLst>
          </p:cNvPr>
          <p:cNvSpPr txBox="1"/>
          <p:nvPr/>
        </p:nvSpPr>
        <p:spPr>
          <a:xfrm>
            <a:off x="0" y="6488668"/>
            <a:ext cx="1167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p>
        </p:txBody>
      </p:sp>
      <p:sp>
        <p:nvSpPr>
          <p:cNvPr id="6" name="TextBox 5">
            <a:extLst>
              <a:ext uri="{FF2B5EF4-FFF2-40B4-BE49-F238E27FC236}">
                <a16:creationId xmlns:a16="http://schemas.microsoft.com/office/drawing/2014/main" id="{94D206AE-8B39-4751-7BEE-865AE70AF265}"/>
              </a:ext>
            </a:extLst>
          </p:cNvPr>
          <p:cNvSpPr txBox="1"/>
          <p:nvPr/>
        </p:nvSpPr>
        <p:spPr>
          <a:xfrm>
            <a:off x="937250" y="4624614"/>
            <a:ext cx="1007664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Very good info about takeout doubles:</a:t>
            </a:r>
            <a:r>
              <a:rPr lang="en-AU" dirty="0">
                <a:solidFill>
                  <a:prstClr val="black"/>
                </a:solidFill>
                <a:latin typeface="Calibri" panose="020F0502020204030204"/>
              </a:rPr>
              <a: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https://www.bridgebears.com/bridge-card-game/bidding/doubles.html</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Oasis Bridge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takeout double: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https://www.youtube.com/watch?v=GvNzaV6x_x4</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solidFill>
                  <a:prstClr val="black"/>
                </a:solidFill>
                <a:latin typeface="Calibri" panose="020F0502020204030204"/>
              </a:rPr>
              <a:t>Oasis Bridge </a:t>
            </a:r>
            <a:r>
              <a:rPr lang="en-AU" dirty="0">
                <a:solidFill>
                  <a:prstClr val="black"/>
                </a:solidFill>
                <a:latin typeface="Calibri" panose="020F0502020204030204"/>
              </a:rPr>
              <a:t>– response to t/o double: </a:t>
            </a:r>
            <a:r>
              <a:rPr lang="en-AU" dirty="0">
                <a:solidFill>
                  <a:prstClr val="black"/>
                </a:solidFill>
                <a:latin typeface="Calibri" panose="020F0502020204030204"/>
                <a:hlinkClick r:id="rId6"/>
              </a:rPr>
              <a:t>https://www.youtube.com/watch?v=HsJbaJTqdmw</a:t>
            </a:r>
            <a:endParaRPr lang="en-AU" dirty="0">
              <a:solidFill>
                <a:prstClr val="black"/>
              </a:solidFill>
              <a:latin typeface="Calibri" panose="020F0502020204030204"/>
            </a:endParaRPr>
          </a:p>
          <a:p>
            <a:pPr marL="285750" lvl="0" indent="-285750">
              <a:buFont typeface="Arial" panose="020B0604020202020204" pitchFamily="34" charset="0"/>
              <a:buChar char="•"/>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NZ Bridge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Finesse</a:t>
            </a:r>
            <a:r>
              <a:rPr lang="en-AU" dirty="0">
                <a:solidFill>
                  <a:prstClr val="black"/>
                </a:solidFill>
              </a:rPr>
              <a:t>: https://www.nzbridge.co.nz/user/inline/1760/NZB%20Beginner%2005%20-%20Tips.pdf</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7295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DD79EA6E-EB2D-1F83-F18F-A0E9F86475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C17DE3-E287-3FFA-06C5-E82AF0392667}"/>
              </a:ext>
            </a:extLst>
          </p:cNvPr>
          <p:cNvPicPr>
            <a:picLocks noChangeAspect="1"/>
          </p:cNvPicPr>
          <p:nvPr/>
        </p:nvPicPr>
        <p:blipFill>
          <a:blip r:embed="rId3"/>
          <a:stretch>
            <a:fillRect/>
          </a:stretch>
        </p:blipFill>
        <p:spPr>
          <a:xfrm>
            <a:off x="282144" y="1729592"/>
            <a:ext cx="449619" cy="3398815"/>
          </a:xfrm>
          <a:prstGeom prst="rect">
            <a:avLst/>
          </a:prstGeom>
        </p:spPr>
      </p:pic>
      <p:pic>
        <p:nvPicPr>
          <p:cNvPr id="9" name="Picture 8">
            <a:extLst>
              <a:ext uri="{FF2B5EF4-FFF2-40B4-BE49-F238E27FC236}">
                <a16:creationId xmlns:a16="http://schemas.microsoft.com/office/drawing/2014/main" id="{0F28B3BA-372F-17FF-2E07-4F77BBE97F18}"/>
              </a:ext>
            </a:extLst>
          </p:cNvPr>
          <p:cNvPicPr>
            <a:picLocks noChangeAspect="1"/>
          </p:cNvPicPr>
          <p:nvPr/>
        </p:nvPicPr>
        <p:blipFill>
          <a:blip r:embed="rId3"/>
          <a:stretch>
            <a:fillRect/>
          </a:stretch>
        </p:blipFill>
        <p:spPr>
          <a:xfrm>
            <a:off x="11563651" y="1729592"/>
            <a:ext cx="449619" cy="3398815"/>
          </a:xfrm>
          <a:prstGeom prst="rect">
            <a:avLst/>
          </a:prstGeom>
        </p:spPr>
      </p:pic>
      <p:graphicFrame>
        <p:nvGraphicFramePr>
          <p:cNvPr id="5" name="Table 4">
            <a:extLst>
              <a:ext uri="{FF2B5EF4-FFF2-40B4-BE49-F238E27FC236}">
                <a16:creationId xmlns:a16="http://schemas.microsoft.com/office/drawing/2014/main" id="{A7D61843-4E79-EF88-C9AC-4A6C95A1EC7F}"/>
              </a:ext>
            </a:extLst>
          </p:cNvPr>
          <p:cNvGraphicFramePr>
            <a:graphicFrameLocks noGrp="1"/>
          </p:cNvGraphicFramePr>
          <p:nvPr>
            <p:extLst>
              <p:ext uri="{D42A27DB-BD31-4B8C-83A1-F6EECF244321}">
                <p14:modId xmlns:p14="http://schemas.microsoft.com/office/powerpoint/2010/main" val="15063046"/>
              </p:ext>
            </p:extLst>
          </p:nvPr>
        </p:nvGraphicFramePr>
        <p:xfrm>
          <a:off x="815130" y="69210"/>
          <a:ext cx="10561739" cy="6772159"/>
        </p:xfrm>
        <a:graphic>
          <a:graphicData uri="http://schemas.openxmlformats.org/drawingml/2006/table">
            <a:tbl>
              <a:tblPr firstRow="1" bandRow="1">
                <a:tableStyleId>{22838BEF-8BB2-4498-84A7-C5851F593DF1}</a:tableStyleId>
              </a:tblPr>
              <a:tblGrid>
                <a:gridCol w="3526301">
                  <a:extLst>
                    <a:ext uri="{9D8B030D-6E8A-4147-A177-3AD203B41FA5}">
                      <a16:colId xmlns:a16="http://schemas.microsoft.com/office/drawing/2014/main" val="3178708971"/>
                    </a:ext>
                  </a:extLst>
                </a:gridCol>
                <a:gridCol w="3437846">
                  <a:extLst>
                    <a:ext uri="{9D8B030D-6E8A-4147-A177-3AD203B41FA5}">
                      <a16:colId xmlns:a16="http://schemas.microsoft.com/office/drawing/2014/main" val="3920450156"/>
                    </a:ext>
                  </a:extLst>
                </a:gridCol>
                <a:gridCol w="3597592">
                  <a:extLst>
                    <a:ext uri="{9D8B030D-6E8A-4147-A177-3AD203B41FA5}">
                      <a16:colId xmlns:a16="http://schemas.microsoft.com/office/drawing/2014/main" val="1108363306"/>
                    </a:ext>
                  </a:extLst>
                </a:gridCol>
              </a:tblGrid>
              <a:tr h="2141981">
                <a:tc>
                  <a:txBody>
                    <a:bodyPr/>
                    <a:lstStyle/>
                    <a:p>
                      <a:r>
                        <a:rPr lang="en-AU" b="0" dirty="0"/>
                        <a:t>Suit Order (ascending)</a:t>
                      </a:r>
                    </a:p>
                    <a:p>
                      <a:r>
                        <a:rPr lang="en-AU" sz="2400" b="1" dirty="0"/>
                        <a:t>C</a:t>
                      </a:r>
                      <a:r>
                        <a:rPr lang="en-AU" sz="2400" b="0" dirty="0"/>
                        <a:t>lubs</a:t>
                      </a:r>
                    </a:p>
                    <a:p>
                      <a:r>
                        <a:rPr lang="en-AU" sz="2400" b="1" dirty="0"/>
                        <a:t>D</a:t>
                      </a:r>
                      <a:r>
                        <a:rPr lang="en-AU" sz="2400" b="0" dirty="0"/>
                        <a:t>iamonds</a:t>
                      </a:r>
                    </a:p>
                    <a:p>
                      <a:r>
                        <a:rPr lang="en-AU" sz="2400" b="1" dirty="0"/>
                        <a:t>H</a:t>
                      </a:r>
                      <a:r>
                        <a:rPr lang="en-AU" sz="2400" b="0" dirty="0"/>
                        <a:t>earts</a:t>
                      </a:r>
                    </a:p>
                    <a:p>
                      <a:r>
                        <a:rPr lang="en-AU" sz="2400" b="1" dirty="0"/>
                        <a:t>S</a:t>
                      </a:r>
                      <a:r>
                        <a:rPr lang="en-AU" sz="2400" b="0" dirty="0"/>
                        <a:t>pades</a:t>
                      </a:r>
                    </a:p>
                    <a:p>
                      <a:r>
                        <a:rPr lang="en-AU" sz="2400" b="1" dirty="0"/>
                        <a:t>N</a:t>
                      </a:r>
                      <a:r>
                        <a:rPr lang="en-AU" sz="2400" b="0" dirty="0"/>
                        <a:t>o </a:t>
                      </a:r>
                      <a:r>
                        <a:rPr lang="en-AU" sz="2400" b="1" dirty="0"/>
                        <a:t>T</a:t>
                      </a:r>
                      <a:r>
                        <a:rPr lang="en-AU" sz="2400" b="0" dirty="0"/>
                        <a:t>rumps</a:t>
                      </a:r>
                    </a:p>
                  </a:txBody>
                  <a:tcPr/>
                </a:tc>
                <a:tc>
                  <a:txBody>
                    <a:bodyPr/>
                    <a:lstStyle/>
                    <a:p>
                      <a:pPr algn="ctr"/>
                      <a:r>
                        <a:rPr lang="en-AU" b="1" dirty="0"/>
                        <a:t>Opener</a:t>
                      </a:r>
                    </a:p>
                    <a:p>
                      <a:r>
                        <a:rPr lang="en-AU" b="0" dirty="0"/>
                        <a:t>To bid needs </a:t>
                      </a:r>
                      <a:r>
                        <a:rPr lang="en-AU" b="1" dirty="0"/>
                        <a:t>12+ HCP</a:t>
                      </a:r>
                    </a:p>
                    <a:p>
                      <a:pPr marL="285750" indent="-285750">
                        <a:buFont typeface="Arial" panose="020B0604020202020204" pitchFamily="34" charset="0"/>
                        <a:buChar char="•"/>
                      </a:pPr>
                      <a:r>
                        <a:rPr lang="en-AU" b="0" dirty="0"/>
                        <a:t>major: 5+ suit</a:t>
                      </a:r>
                    </a:p>
                    <a:p>
                      <a:pPr marL="285750" indent="-285750">
                        <a:buFont typeface="Arial" panose="020B0604020202020204" pitchFamily="34" charset="0"/>
                        <a:buChar char="•"/>
                      </a:pPr>
                      <a:r>
                        <a:rPr lang="en-AU" b="0" dirty="0"/>
                        <a:t>minor: 3+ suit</a:t>
                      </a:r>
                    </a:p>
                    <a:p>
                      <a:pPr marL="0" indent="0">
                        <a:buFont typeface="Arial" panose="020B0604020202020204" pitchFamily="34" charset="0"/>
                        <a:buNone/>
                      </a:pPr>
                      <a:r>
                        <a:rPr lang="en-AU" b="0" dirty="0"/>
                        <a:t>Opener HCP Ranges</a:t>
                      </a:r>
                    </a:p>
                    <a:p>
                      <a:pPr marL="285750" indent="-285750">
                        <a:buFont typeface="Arial" panose="020B0604020202020204" pitchFamily="34" charset="0"/>
                        <a:buChar char="•"/>
                        <a:tabLst>
                          <a:tab pos="533400" algn="l"/>
                        </a:tabLst>
                      </a:pPr>
                      <a:r>
                        <a:rPr lang="en-AU" sz="1400" b="0" dirty="0"/>
                        <a:t>12-15: Minimum Rebid</a:t>
                      </a:r>
                    </a:p>
                    <a:p>
                      <a:pPr marL="285750" indent="-285750">
                        <a:buFont typeface="Arial" panose="020B0604020202020204" pitchFamily="34" charset="0"/>
                        <a:buChar char="•"/>
                        <a:tabLst>
                          <a:tab pos="533400" algn="l"/>
                        </a:tabLst>
                      </a:pPr>
                      <a:r>
                        <a:rPr lang="en-AU" sz="1400" b="0" dirty="0"/>
                        <a:t>16-18: (invitational) Jump Rebid</a:t>
                      </a:r>
                    </a:p>
                    <a:p>
                      <a:pPr marL="285750" indent="-285750">
                        <a:buFont typeface="Arial" panose="020B0604020202020204" pitchFamily="34" charset="0"/>
                        <a:buChar char="•"/>
                        <a:tabLst>
                          <a:tab pos="533400" algn="l"/>
                        </a:tabLst>
                      </a:pPr>
                      <a:r>
                        <a:rPr lang="en-AU" sz="1400" b="0" dirty="0"/>
                        <a:t>19+: Game</a:t>
                      </a:r>
                    </a:p>
                  </a:txBody>
                  <a:tcPr>
                    <a:solidFill>
                      <a:schemeClr val="accent1">
                        <a:lumMod val="40000"/>
                        <a:lumOff val="60000"/>
                      </a:schemeClr>
                    </a:solidFill>
                  </a:tcPr>
                </a:tc>
                <a:tc>
                  <a:txBody>
                    <a:bodyPr/>
                    <a:lstStyle/>
                    <a:p>
                      <a:pPr algn="ctr"/>
                      <a:r>
                        <a:rPr lang="en-AU" sz="2400" b="1" i="0" dirty="0"/>
                        <a:t>HCP</a:t>
                      </a:r>
                    </a:p>
                    <a:p>
                      <a:pPr algn="ctr"/>
                      <a:r>
                        <a:rPr lang="en-AU" sz="2400" b="1" dirty="0"/>
                        <a:t>A</a:t>
                      </a:r>
                      <a:r>
                        <a:rPr lang="en-AU" sz="2400" b="0" dirty="0"/>
                        <a:t>ce</a:t>
                      </a:r>
                      <a:r>
                        <a:rPr lang="en-AU" sz="2400" dirty="0"/>
                        <a:t> = 4</a:t>
                      </a:r>
                    </a:p>
                    <a:p>
                      <a:pPr algn="ctr"/>
                      <a:r>
                        <a:rPr lang="en-AU" sz="2400" b="1" dirty="0"/>
                        <a:t>K</a:t>
                      </a:r>
                      <a:r>
                        <a:rPr lang="en-AU" sz="2400" b="0" dirty="0"/>
                        <a:t>ing</a:t>
                      </a:r>
                      <a:r>
                        <a:rPr lang="en-AU" sz="2400" dirty="0"/>
                        <a:t> = 3</a:t>
                      </a:r>
                    </a:p>
                    <a:p>
                      <a:pPr algn="ctr"/>
                      <a:r>
                        <a:rPr lang="en-AU" sz="2400" b="1" dirty="0"/>
                        <a:t>Q</a:t>
                      </a:r>
                      <a:r>
                        <a:rPr lang="en-AU" sz="2400" b="0" dirty="0"/>
                        <a:t>ueen</a:t>
                      </a:r>
                      <a:r>
                        <a:rPr lang="en-AU" sz="2400" dirty="0"/>
                        <a:t> = 2</a:t>
                      </a:r>
                    </a:p>
                    <a:p>
                      <a:pPr algn="ctr"/>
                      <a:r>
                        <a:rPr lang="en-AU" sz="2400" b="1" dirty="0"/>
                        <a:t>J</a:t>
                      </a:r>
                      <a:r>
                        <a:rPr lang="en-AU" sz="2400" b="0" dirty="0"/>
                        <a:t>ack</a:t>
                      </a:r>
                      <a:r>
                        <a:rPr lang="en-AU" sz="2400" dirty="0"/>
                        <a:t> = 1</a:t>
                      </a:r>
                    </a:p>
                    <a:p>
                      <a:endParaRPr lang="en-AU" b="0" i="0" dirty="0"/>
                    </a:p>
                  </a:txBody>
                  <a:tcPr/>
                </a:tc>
                <a:extLst>
                  <a:ext uri="{0D108BD9-81ED-4DB2-BD59-A6C34878D82A}">
                    <a16:rowId xmlns:a16="http://schemas.microsoft.com/office/drawing/2014/main" val="2078517903"/>
                  </a:ext>
                </a:extLst>
              </a:tr>
              <a:tr h="2383329">
                <a:tc>
                  <a:txBody>
                    <a:bodyPr/>
                    <a:lstStyle/>
                    <a:p>
                      <a:pPr algn="ctr"/>
                      <a:r>
                        <a:rPr lang="en-AU" b="1" dirty="0"/>
                        <a:t>Advancer</a:t>
                      </a:r>
                    </a:p>
                    <a:p>
                      <a:pPr algn="l"/>
                      <a:r>
                        <a:rPr lang="en-AU" b="0" dirty="0"/>
                        <a:t>To bid needs </a:t>
                      </a:r>
                      <a:r>
                        <a:rPr lang="en-AU" b="1" dirty="0"/>
                        <a:t>6+ pts</a:t>
                      </a:r>
                    </a:p>
                    <a:p>
                      <a:pPr algn="l"/>
                      <a:r>
                        <a:rPr lang="en-AU" b="0" dirty="0"/>
                        <a:t>Support </a:t>
                      </a:r>
                      <a:r>
                        <a:rPr lang="en-AU" b="0" dirty="0" err="1"/>
                        <a:t>ocall</a:t>
                      </a:r>
                      <a:r>
                        <a:rPr lang="en-AU" b="0" dirty="0"/>
                        <a:t> suit: 3+</a:t>
                      </a:r>
                    </a:p>
                    <a:p>
                      <a:pPr algn="l"/>
                      <a:r>
                        <a:rPr lang="en-AU" b="0" dirty="0"/>
                        <a:t>Bid a new suit: 5+</a:t>
                      </a:r>
                    </a:p>
                    <a:p>
                      <a:pPr marL="285750" indent="-285750">
                        <a:buFont typeface="Arial" panose="020B0604020202020204" pitchFamily="34" charset="0"/>
                        <a:buChar char="•"/>
                      </a:pPr>
                      <a:endParaRPr lang="en-AU" b="0" dirty="0"/>
                    </a:p>
                  </a:txBody>
                  <a:tcPr>
                    <a:solidFill>
                      <a:schemeClr val="accent6">
                        <a:lumMod val="40000"/>
                        <a:lumOff val="60000"/>
                      </a:schemeClr>
                    </a:solidFill>
                  </a:tcPr>
                </a:tc>
                <a:tc>
                  <a:txBody>
                    <a:bodyPr/>
                    <a:lstStyle/>
                    <a:p>
                      <a:pPr algn="ctr"/>
                      <a:r>
                        <a:rPr lang="en-AU" b="1" i="0" dirty="0"/>
                        <a:t>Opening Leads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1" dirty="0"/>
                        <a:t>Partners bid suit</a:t>
                      </a:r>
                      <a:endParaRPr lang="en-AU" dirty="0"/>
                    </a:p>
                    <a:p>
                      <a:pPr marL="285750" indent="-285750">
                        <a:buFont typeface="Arial" panose="020B0604020202020204" pitchFamily="34" charset="0"/>
                        <a:buChar char="•"/>
                      </a:pPr>
                      <a:r>
                        <a:rPr lang="en-AU" b="0" i="1" dirty="0"/>
                        <a:t>Top of sequence</a:t>
                      </a:r>
                    </a:p>
                    <a:p>
                      <a:pPr marL="285750" indent="-285750">
                        <a:buFont typeface="Arial" panose="020B0604020202020204" pitchFamily="34" charset="0"/>
                        <a:buChar char="•"/>
                      </a:pPr>
                      <a:r>
                        <a:rPr lang="en-AU" b="0" i="1" dirty="0"/>
                        <a:t>Low from honour</a:t>
                      </a:r>
                    </a:p>
                    <a:p>
                      <a:pPr marL="285750" indent="-285750">
                        <a:buFont typeface="Arial" panose="020B0604020202020204" pitchFamily="34" charset="0"/>
                        <a:buChar char="•"/>
                      </a:pPr>
                      <a:r>
                        <a:rPr lang="en-AU" b="0" i="1" dirty="0"/>
                        <a:t>Defending Trumps: Singleton</a:t>
                      </a:r>
                    </a:p>
                    <a:p>
                      <a:pPr marL="285750" indent="-285750">
                        <a:buFont typeface="Arial" panose="020B0604020202020204" pitchFamily="34" charset="0"/>
                        <a:buChar char="•"/>
                      </a:pPr>
                      <a:r>
                        <a:rPr lang="en-AU" b="0" i="1" dirty="0"/>
                        <a:t>Second highest of rubbish</a:t>
                      </a:r>
                    </a:p>
                    <a:p>
                      <a:pPr marL="285750" indent="-285750">
                        <a:buFont typeface="Arial" panose="020B0604020202020204" pitchFamily="34" charset="0"/>
                        <a:buChar char="•"/>
                      </a:pPr>
                      <a:r>
                        <a:rPr lang="en-AU" b="0" i="1" dirty="0"/>
                        <a:t>Defending NT:  your partnerships long suit</a:t>
                      </a:r>
                    </a:p>
                  </a:txBody>
                  <a:tcPr/>
                </a:tc>
                <a:tc>
                  <a:txBody>
                    <a:bodyPr/>
                    <a:lstStyle/>
                    <a:p>
                      <a:pPr algn="ctr"/>
                      <a:r>
                        <a:rPr lang="en-AU" b="1" dirty="0"/>
                        <a:t>Overcaller</a:t>
                      </a:r>
                    </a:p>
                    <a:p>
                      <a:r>
                        <a:rPr lang="en-AU" b="0" dirty="0"/>
                        <a:t>To bid needs </a:t>
                      </a:r>
                      <a:r>
                        <a:rPr lang="en-AU" b="1" dirty="0"/>
                        <a:t>12+ HCP</a:t>
                      </a:r>
                    </a:p>
                    <a:p>
                      <a:pPr marL="285750" indent="-285750">
                        <a:buFont typeface="Arial" panose="020B0604020202020204" pitchFamily="34" charset="0"/>
                        <a:buChar char="•"/>
                      </a:pPr>
                      <a:r>
                        <a:rPr lang="en-AU" b="0" dirty="0"/>
                        <a:t>major: 5+ suit</a:t>
                      </a:r>
                    </a:p>
                    <a:p>
                      <a:pPr marL="285750" indent="-285750">
                        <a:buFont typeface="Arial" panose="020B0604020202020204" pitchFamily="34" charset="0"/>
                        <a:buChar char="•"/>
                      </a:pPr>
                      <a:r>
                        <a:rPr lang="en-AU" b="0" dirty="0"/>
                        <a:t>minor: 5+ suit</a:t>
                      </a:r>
                    </a:p>
                    <a:p>
                      <a:pPr marL="285750" indent="-285750">
                        <a:buFont typeface="Arial" panose="020B0604020202020204" pitchFamily="34" charset="0"/>
                        <a:buChar char="•"/>
                      </a:pPr>
                      <a:r>
                        <a:rPr lang="en-AU" b="0" dirty="0"/>
                        <a:t>Double: Promises length in unbid suits</a:t>
                      </a:r>
                      <a:endParaRPr lang="en-AU" dirty="0"/>
                    </a:p>
                  </a:txBody>
                  <a:tcPr>
                    <a:solidFill>
                      <a:schemeClr val="accent6">
                        <a:lumMod val="40000"/>
                        <a:lumOff val="60000"/>
                      </a:schemeClr>
                    </a:solidFill>
                  </a:tcPr>
                </a:tc>
                <a:extLst>
                  <a:ext uri="{0D108BD9-81ED-4DB2-BD59-A6C34878D82A}">
                    <a16:rowId xmlns:a16="http://schemas.microsoft.com/office/drawing/2014/main" val="4078616374"/>
                  </a:ext>
                </a:extLst>
              </a:tr>
              <a:tr h="2194270">
                <a:tc>
                  <a:txBody>
                    <a:bodyPr/>
                    <a:lstStyle/>
                    <a:p>
                      <a:r>
                        <a:rPr lang="en-AU" i="0" dirty="0"/>
                        <a:t>Points required for game:</a:t>
                      </a:r>
                    </a:p>
                    <a:p>
                      <a:r>
                        <a:rPr lang="en-AU" sz="2000" i="0" dirty="0"/>
                        <a:t>No Trumps </a:t>
                      </a:r>
                      <a:r>
                        <a:rPr lang="en-AU" sz="2000" b="1" i="0" dirty="0"/>
                        <a:t>25 </a:t>
                      </a:r>
                      <a:r>
                        <a:rPr lang="en-AU" sz="2000" i="0" dirty="0"/>
                        <a:t>HCP</a:t>
                      </a:r>
                    </a:p>
                    <a:p>
                      <a:r>
                        <a:rPr lang="en-AU" sz="2000" i="0" dirty="0"/>
                        <a:t>Major </a:t>
                      </a:r>
                      <a:r>
                        <a:rPr lang="en-AU" sz="2000" b="1" i="0" dirty="0"/>
                        <a:t>25 </a:t>
                      </a:r>
                      <a:r>
                        <a:rPr lang="en-AU" sz="2000" i="0" dirty="0"/>
                        <a:t>TP</a:t>
                      </a:r>
                    </a:p>
                    <a:p>
                      <a:r>
                        <a:rPr lang="en-AU" sz="2000" i="0" dirty="0"/>
                        <a:t>Minor </a:t>
                      </a:r>
                      <a:r>
                        <a:rPr lang="en-AU" sz="2000" b="1" i="0" dirty="0"/>
                        <a:t>28</a:t>
                      </a:r>
                      <a:r>
                        <a:rPr lang="en-AU" sz="2000" i="0" dirty="0"/>
                        <a:t> TP</a:t>
                      </a:r>
                    </a:p>
                    <a:p>
                      <a:r>
                        <a:rPr lang="en-AU" sz="1800" i="0" dirty="0"/>
                        <a:t>Points for slam:</a:t>
                      </a:r>
                    </a:p>
                    <a:p>
                      <a:r>
                        <a:rPr lang="en-AU" sz="1600" i="0" dirty="0"/>
                        <a:t>Small 33 HCP</a:t>
                      </a:r>
                    </a:p>
                    <a:p>
                      <a:r>
                        <a:rPr lang="en-AU" sz="1600" i="0" dirty="0"/>
                        <a:t>Grand 37 HCP</a:t>
                      </a:r>
                    </a:p>
                  </a:txBody>
                  <a:tcPr/>
                </a:tc>
                <a:tc>
                  <a:txBody>
                    <a:bodyPr/>
                    <a:lstStyle/>
                    <a:p>
                      <a:pPr algn="ctr"/>
                      <a:r>
                        <a:rPr lang="en-AU" b="1" dirty="0"/>
                        <a:t>Responder</a:t>
                      </a:r>
                    </a:p>
                    <a:p>
                      <a:r>
                        <a:rPr lang="en-AU" dirty="0"/>
                        <a:t>To bid needs </a:t>
                      </a:r>
                      <a:r>
                        <a:rPr lang="en-AU" b="1" dirty="0"/>
                        <a:t>6+ pts</a:t>
                      </a:r>
                    </a:p>
                    <a:p>
                      <a:r>
                        <a:rPr lang="en-AU" sz="1800" dirty="0"/>
                        <a:t>Support partner’s M: 3+ suit</a:t>
                      </a:r>
                    </a:p>
                    <a:p>
                      <a:r>
                        <a:rPr lang="en-AU" sz="1800" dirty="0"/>
                        <a:t>Bid new suit (1x): 4+ suit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t>Bid 1NT: 6-11 HCP*</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To bid a new suit at 2 level: Need </a:t>
                      </a:r>
                      <a:r>
                        <a:rPr lang="en-AU" b="1" dirty="0"/>
                        <a:t>12+ </a:t>
                      </a:r>
                      <a:r>
                        <a:rPr lang="en-AU" dirty="0"/>
                        <a:t>HCP* (and 5+ suit for a major)</a:t>
                      </a:r>
                    </a:p>
                  </a:txBody>
                  <a:tcPr>
                    <a:solidFill>
                      <a:schemeClr val="accent1">
                        <a:lumMod val="40000"/>
                        <a:lumOff val="60000"/>
                      </a:schemeClr>
                    </a:solidFill>
                  </a:tcPr>
                </a:tc>
                <a:tc>
                  <a:txBody>
                    <a:bodyPr/>
                    <a:lstStyle/>
                    <a:p>
                      <a:r>
                        <a:rPr lang="en-AU" i="0" dirty="0"/>
                        <a:t>Shortage Pts (*with fit*)</a:t>
                      </a:r>
                    </a:p>
                    <a:p>
                      <a:pPr marL="0" indent="0">
                        <a:buFont typeface="Arial" panose="020B0604020202020204" pitchFamily="34" charset="0"/>
                        <a:buNone/>
                      </a:pPr>
                      <a:r>
                        <a:rPr lang="en-AU" sz="2400" i="0" dirty="0"/>
                        <a:t>Doubleton = 1</a:t>
                      </a:r>
                    </a:p>
                    <a:p>
                      <a:pPr marL="0" indent="0">
                        <a:buFont typeface="Arial" panose="020B0604020202020204" pitchFamily="34" charset="0"/>
                        <a:buNone/>
                      </a:pPr>
                      <a:r>
                        <a:rPr lang="en-AU" sz="2400" i="0" dirty="0"/>
                        <a:t>Singleton = 3</a:t>
                      </a:r>
                    </a:p>
                    <a:p>
                      <a:pPr marL="0" indent="0">
                        <a:buFont typeface="Arial" panose="020B0604020202020204" pitchFamily="34" charset="0"/>
                        <a:buNone/>
                      </a:pPr>
                      <a:r>
                        <a:rPr lang="en-AU" sz="2400" i="0" dirty="0"/>
                        <a:t>Void = 5</a:t>
                      </a:r>
                    </a:p>
                    <a:p>
                      <a:pPr marL="0" indent="0">
                        <a:buFont typeface="Arial" panose="020B0604020202020204" pitchFamily="34" charset="0"/>
                        <a:buNone/>
                      </a:pPr>
                      <a:r>
                        <a:rPr lang="en-AU" i="0" dirty="0"/>
                        <a:t>TP = HCP + shortage pts</a:t>
                      </a:r>
                    </a:p>
                    <a:p>
                      <a:pPr marL="0" indent="0">
                        <a:buFont typeface="Arial" panose="020B0604020202020204" pitchFamily="34" charset="0"/>
                        <a:buNone/>
                      </a:pPr>
                      <a:endParaRPr lang="en-AU" i="0" dirty="0"/>
                    </a:p>
                  </a:txBody>
                  <a:tcPr/>
                </a:tc>
                <a:extLst>
                  <a:ext uri="{0D108BD9-81ED-4DB2-BD59-A6C34878D82A}">
                    <a16:rowId xmlns:a16="http://schemas.microsoft.com/office/drawing/2014/main" val="2794440917"/>
                  </a:ext>
                </a:extLst>
              </a:tr>
            </a:tbl>
          </a:graphicData>
        </a:graphic>
      </p:graphicFrame>
    </p:spTree>
    <p:extLst>
      <p:ext uri="{BB962C8B-B14F-4D97-AF65-F5344CB8AC3E}">
        <p14:creationId xmlns:p14="http://schemas.microsoft.com/office/powerpoint/2010/main" val="16939030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964C39AE-B254-014B-0C5D-341D46049A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0DD17-09CA-DCC1-0236-CBB46ECEAABA}"/>
              </a:ext>
            </a:extLst>
          </p:cNvPr>
          <p:cNvSpPr>
            <a:spLocks noGrp="1"/>
          </p:cNvSpPr>
          <p:nvPr>
            <p:ph type="title"/>
          </p:nvPr>
        </p:nvSpPr>
        <p:spPr>
          <a:xfrm>
            <a:off x="-2" y="0"/>
            <a:ext cx="12192001" cy="769620"/>
          </a:xfrm>
        </p:spPr>
        <p:txBody>
          <a:bodyPr>
            <a:normAutofit/>
          </a:bodyPr>
          <a:lstStyle/>
          <a:p>
            <a:r>
              <a:rPr lang="en-AU" sz="4000" dirty="0"/>
              <a:t>MBC Introduction to Bridge </a:t>
            </a:r>
            <a:r>
              <a:rPr lang="en-AU" sz="2800" dirty="0"/>
              <a:t>– Ch6. The </a:t>
            </a:r>
            <a:r>
              <a:rPr lang="en-AU" sz="2800" dirty="0" err="1"/>
              <a:t>overcaller</a:t>
            </a:r>
            <a:r>
              <a:rPr lang="en-AU" sz="2800" dirty="0"/>
              <a:t>: review</a:t>
            </a:r>
          </a:p>
        </p:txBody>
      </p:sp>
      <p:pic>
        <p:nvPicPr>
          <p:cNvPr id="4" name="Picture 3">
            <a:extLst>
              <a:ext uri="{FF2B5EF4-FFF2-40B4-BE49-F238E27FC236}">
                <a16:creationId xmlns:a16="http://schemas.microsoft.com/office/drawing/2014/main" id="{09016003-D725-5604-5AC8-E56D9DACBFD6}"/>
              </a:ext>
            </a:extLst>
          </p:cNvPr>
          <p:cNvPicPr>
            <a:picLocks noChangeAspect="1"/>
          </p:cNvPicPr>
          <p:nvPr/>
        </p:nvPicPr>
        <p:blipFill>
          <a:blip r:embed="rId3"/>
          <a:stretch>
            <a:fillRect/>
          </a:stretch>
        </p:blipFill>
        <p:spPr>
          <a:xfrm>
            <a:off x="11613206" y="1729592"/>
            <a:ext cx="449619" cy="3398815"/>
          </a:xfrm>
          <a:prstGeom prst="rect">
            <a:avLst/>
          </a:prstGeom>
        </p:spPr>
      </p:pic>
      <p:sp>
        <p:nvSpPr>
          <p:cNvPr id="5" name="TextBox 4">
            <a:extLst>
              <a:ext uri="{FF2B5EF4-FFF2-40B4-BE49-F238E27FC236}">
                <a16:creationId xmlns:a16="http://schemas.microsoft.com/office/drawing/2014/main" id="{5A60104C-EA2F-64FE-D252-EB425E04D4BD}"/>
              </a:ext>
            </a:extLst>
          </p:cNvPr>
          <p:cNvSpPr txBox="1"/>
          <p:nvPr/>
        </p:nvSpPr>
        <p:spPr>
          <a:xfrm>
            <a:off x="-225" y="6488668"/>
            <a:ext cx="1114985" cy="369332"/>
          </a:xfrm>
          <a:prstGeom prst="rect">
            <a:avLst/>
          </a:prstGeom>
          <a:noFill/>
        </p:spPr>
        <p:txBody>
          <a:bodyPr wrap="none" rtlCol="0">
            <a:spAutoFit/>
          </a:bodyPr>
          <a:lstStyle/>
          <a:p>
            <a:r>
              <a:rPr lang="en-AU" dirty="0"/>
              <a:t>Concepts:</a:t>
            </a:r>
          </a:p>
        </p:txBody>
      </p:sp>
      <p:graphicFrame>
        <p:nvGraphicFramePr>
          <p:cNvPr id="6" name="Table 5">
            <a:extLst>
              <a:ext uri="{FF2B5EF4-FFF2-40B4-BE49-F238E27FC236}">
                <a16:creationId xmlns:a16="http://schemas.microsoft.com/office/drawing/2014/main" id="{977E294E-7565-120B-8CBB-3AE5CE18E1F6}"/>
              </a:ext>
            </a:extLst>
          </p:cNvPr>
          <p:cNvGraphicFramePr>
            <a:graphicFrameLocks noGrp="1"/>
          </p:cNvGraphicFramePr>
          <p:nvPr>
            <p:extLst>
              <p:ext uri="{D42A27DB-BD31-4B8C-83A1-F6EECF244321}">
                <p14:modId xmlns:p14="http://schemas.microsoft.com/office/powerpoint/2010/main" val="505411497"/>
              </p:ext>
            </p:extLst>
          </p:nvPr>
        </p:nvGraphicFramePr>
        <p:xfrm>
          <a:off x="1312254" y="1362843"/>
          <a:ext cx="9466351" cy="4769870"/>
        </p:xfrm>
        <a:graphic>
          <a:graphicData uri="http://schemas.openxmlformats.org/drawingml/2006/table">
            <a:tbl>
              <a:tblPr firstRow="1" bandRow="1">
                <a:tableStyleId>{5C22544A-7EE6-4342-B048-85BDC9FD1C3A}</a:tableStyleId>
              </a:tblPr>
              <a:tblGrid>
                <a:gridCol w="3935388">
                  <a:extLst>
                    <a:ext uri="{9D8B030D-6E8A-4147-A177-3AD203B41FA5}">
                      <a16:colId xmlns:a16="http://schemas.microsoft.com/office/drawing/2014/main" val="137227163"/>
                    </a:ext>
                  </a:extLst>
                </a:gridCol>
                <a:gridCol w="5530963">
                  <a:extLst>
                    <a:ext uri="{9D8B030D-6E8A-4147-A177-3AD203B41FA5}">
                      <a16:colId xmlns:a16="http://schemas.microsoft.com/office/drawing/2014/main" val="1131472717"/>
                    </a:ext>
                  </a:extLst>
                </a:gridCol>
              </a:tblGrid>
              <a:tr h="380750">
                <a:tc>
                  <a:txBody>
                    <a:bodyPr/>
                    <a:lstStyle/>
                    <a:p>
                      <a:r>
                        <a:rPr lang="en-AU" dirty="0"/>
                        <a:t>Concept</a:t>
                      </a:r>
                    </a:p>
                  </a:txBody>
                  <a:tcPr/>
                </a:tc>
                <a:tc>
                  <a:txBody>
                    <a:bodyPr/>
                    <a:lstStyle/>
                    <a:p>
                      <a:r>
                        <a:rPr lang="en-AU" dirty="0"/>
                        <a:t>Comment</a:t>
                      </a:r>
                    </a:p>
                  </a:txBody>
                  <a:tcPr/>
                </a:tc>
                <a:extLst>
                  <a:ext uri="{0D108BD9-81ED-4DB2-BD59-A6C34878D82A}">
                    <a16:rowId xmlns:a16="http://schemas.microsoft.com/office/drawing/2014/main" val="3523849615"/>
                  </a:ext>
                </a:extLst>
              </a:tr>
              <a:tr h="380750">
                <a:tc>
                  <a:txBody>
                    <a:bodyPr/>
                    <a:lstStyle/>
                    <a:p>
                      <a:r>
                        <a:rPr lang="en-AU" dirty="0"/>
                        <a:t>Takeout Doubles</a:t>
                      </a:r>
                    </a:p>
                  </a:txBody>
                  <a:tcPr/>
                </a:tc>
                <a:tc>
                  <a:txBody>
                    <a:bodyPr/>
                    <a:lstStyle/>
                    <a:p>
                      <a:r>
                        <a:rPr lang="en-AU" dirty="0"/>
                        <a:t>You should be able to support whatever suit partner bids; </a:t>
                      </a:r>
                      <a:r>
                        <a:rPr lang="en-AU" b="1" dirty="0"/>
                        <a:t>to rebid after a takeout double you need 16+ HCP</a:t>
                      </a:r>
                    </a:p>
                    <a:p>
                      <a:endParaRPr lang="en-AU" dirty="0"/>
                    </a:p>
                  </a:txBody>
                  <a:tcPr/>
                </a:tc>
                <a:extLst>
                  <a:ext uri="{0D108BD9-81ED-4DB2-BD59-A6C34878D82A}">
                    <a16:rowId xmlns:a16="http://schemas.microsoft.com/office/drawing/2014/main" val="3495950867"/>
                  </a:ext>
                </a:extLst>
              </a:tr>
              <a:tr h="380750">
                <a:tc>
                  <a:txBody>
                    <a:bodyPr/>
                    <a:lstStyle/>
                    <a:p>
                      <a:r>
                        <a:rPr lang="en-AU" dirty="0"/>
                        <a:t>Advancer (</a:t>
                      </a:r>
                      <a:r>
                        <a:rPr lang="en-AU" dirty="0" err="1"/>
                        <a:t>overcaller’s</a:t>
                      </a:r>
                      <a:r>
                        <a:rPr lang="en-AU" dirty="0"/>
                        <a:t> partner)</a:t>
                      </a:r>
                    </a:p>
                  </a:txBody>
                  <a:tcPr/>
                </a:tc>
                <a:tc>
                  <a:txBody>
                    <a:bodyPr/>
                    <a:lstStyle/>
                    <a:p>
                      <a:r>
                        <a:rPr lang="en-AU" b="0" dirty="0"/>
                        <a:t>Firstly calculate your TOTAL POINTS, as you can assume a fit in whatever you bid.</a:t>
                      </a:r>
                    </a:p>
                    <a:p>
                      <a:r>
                        <a:rPr lang="en-AU" b="1" dirty="0"/>
                        <a:t>If there is no intervening bid</a:t>
                      </a:r>
                      <a:r>
                        <a:rPr lang="en-AU" dirty="0"/>
                        <a:t>, you should make a bid; </a:t>
                      </a:r>
                      <a:r>
                        <a:rPr lang="en-AU" b="1" dirty="0"/>
                        <a:t>even if you have ZERO points</a:t>
                      </a:r>
                      <a:r>
                        <a:rPr lang="en-AU" dirty="0"/>
                        <a:t> !!  You will bid your longest suit which hasn’t been bid by your opponents.  If you have 8+ HCP, a balanced hand and cover in your opponents’ suit(s) you could consider bidding 1NT.</a:t>
                      </a:r>
                    </a:p>
                    <a:p>
                      <a:r>
                        <a:rPr lang="en-AU" b="1" dirty="0"/>
                        <a:t>If there IS an intervening bid</a:t>
                      </a:r>
                      <a:r>
                        <a:rPr lang="en-AU" dirty="0"/>
                        <a:t>, you may pass *BUT* if you have 8+ points you could bid at the one level, and with 10+ points you could bid at the two level. </a:t>
                      </a:r>
                    </a:p>
                  </a:txBody>
                  <a:tcPr/>
                </a:tc>
                <a:extLst>
                  <a:ext uri="{0D108BD9-81ED-4DB2-BD59-A6C34878D82A}">
                    <a16:rowId xmlns:a16="http://schemas.microsoft.com/office/drawing/2014/main" val="2353897759"/>
                  </a:ext>
                </a:extLst>
              </a:tr>
              <a:tr h="380750">
                <a:tc>
                  <a:txBody>
                    <a:bodyPr/>
                    <a:lstStyle/>
                    <a:p>
                      <a:r>
                        <a:rPr lang="en-AU" dirty="0"/>
                        <a:t>Advancer</a:t>
                      </a:r>
                    </a:p>
                  </a:txBody>
                  <a:tcPr/>
                </a:tc>
                <a:tc>
                  <a:txBody>
                    <a:bodyPr/>
                    <a:lstStyle/>
                    <a:p>
                      <a:r>
                        <a:rPr lang="en-AU" dirty="0"/>
                        <a:t>If you have 13+ TP, you should consider bidding directly to game in a major, or 4 of a minor</a:t>
                      </a:r>
                    </a:p>
                  </a:txBody>
                  <a:tcPr/>
                </a:tc>
                <a:extLst>
                  <a:ext uri="{0D108BD9-81ED-4DB2-BD59-A6C34878D82A}">
                    <a16:rowId xmlns:a16="http://schemas.microsoft.com/office/drawing/2014/main" val="793192118"/>
                  </a:ext>
                </a:extLst>
              </a:tr>
            </a:tbl>
          </a:graphicData>
        </a:graphic>
      </p:graphicFrame>
      <p:pic>
        <p:nvPicPr>
          <p:cNvPr id="7" name="Picture 6">
            <a:extLst>
              <a:ext uri="{FF2B5EF4-FFF2-40B4-BE49-F238E27FC236}">
                <a16:creationId xmlns:a16="http://schemas.microsoft.com/office/drawing/2014/main" id="{A725F31A-CE4C-7F1E-67D5-FE3735F572F9}"/>
              </a:ext>
            </a:extLst>
          </p:cNvPr>
          <p:cNvPicPr>
            <a:picLocks noChangeAspect="1"/>
          </p:cNvPicPr>
          <p:nvPr/>
        </p:nvPicPr>
        <p:blipFill>
          <a:blip r:embed="rId3"/>
          <a:stretch>
            <a:fillRect/>
          </a:stretch>
        </p:blipFill>
        <p:spPr>
          <a:xfrm>
            <a:off x="28035" y="1729592"/>
            <a:ext cx="449619" cy="3398815"/>
          </a:xfrm>
          <a:prstGeom prst="rect">
            <a:avLst/>
          </a:prstGeom>
        </p:spPr>
      </p:pic>
    </p:spTree>
    <p:extLst>
      <p:ext uri="{BB962C8B-B14F-4D97-AF65-F5344CB8AC3E}">
        <p14:creationId xmlns:p14="http://schemas.microsoft.com/office/powerpoint/2010/main" val="10045554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01267FC1-BDC1-BA66-B65D-03E99B6F5C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95A2D-F67A-96BB-FEBC-434B2F746EB4}"/>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Ch7. Terrible twos and more: overview</a:t>
            </a:r>
          </a:p>
        </p:txBody>
      </p:sp>
      <p:pic>
        <p:nvPicPr>
          <p:cNvPr id="4" name="Picture 3">
            <a:extLst>
              <a:ext uri="{FF2B5EF4-FFF2-40B4-BE49-F238E27FC236}">
                <a16:creationId xmlns:a16="http://schemas.microsoft.com/office/drawing/2014/main" id="{3898AD30-ADC4-76C4-A3D9-2407796A0873}"/>
              </a:ext>
            </a:extLst>
          </p:cNvPr>
          <p:cNvPicPr>
            <a:picLocks noChangeAspect="1"/>
          </p:cNvPicPr>
          <p:nvPr/>
        </p:nvPicPr>
        <p:blipFill>
          <a:blip r:embed="rId3"/>
          <a:stretch>
            <a:fillRect/>
          </a:stretch>
        </p:blipFill>
        <p:spPr>
          <a:xfrm>
            <a:off x="82593" y="1293347"/>
            <a:ext cx="449619" cy="3398815"/>
          </a:xfrm>
          <a:prstGeom prst="rect">
            <a:avLst/>
          </a:prstGeom>
        </p:spPr>
      </p:pic>
      <p:sp>
        <p:nvSpPr>
          <p:cNvPr id="3" name="TextBox 2">
            <a:extLst>
              <a:ext uri="{FF2B5EF4-FFF2-40B4-BE49-F238E27FC236}">
                <a16:creationId xmlns:a16="http://schemas.microsoft.com/office/drawing/2014/main" id="{A3B3CB2C-2A87-5DAF-6843-AD2724BFF0DD}"/>
              </a:ext>
            </a:extLst>
          </p:cNvPr>
          <p:cNvSpPr txBox="1"/>
          <p:nvPr/>
        </p:nvSpPr>
        <p:spPr>
          <a:xfrm>
            <a:off x="736423" y="1574449"/>
            <a:ext cx="4994529" cy="286232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This week we look at </a:t>
            </a:r>
            <a:r>
              <a:rPr lang="en-AU" b="1" dirty="0">
                <a:solidFill>
                  <a:prstClr val="black"/>
                </a:solidFill>
                <a:latin typeface="Calibri" panose="020F0502020204030204"/>
              </a:rPr>
              <a:t>the Appendix </a:t>
            </a:r>
            <a:r>
              <a:rPr lang="en-AU" dirty="0">
                <a:solidFill>
                  <a:prstClr val="black"/>
                </a:solidFill>
                <a:latin typeface="Calibri" panose="020F0502020204030204"/>
              </a:rPr>
              <a:t>of the book – and broaden our bidding system further</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 Opening 2 bids</a:t>
            </a: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 Advanced responses to a no trump opening by partner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Artificial bids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AU"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AU"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Complexity: High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dirty="0">
                <a:solidFill>
                  <a:prstClr val="black"/>
                </a:solidFill>
                <a:latin typeface="Calibri" panose="020F0502020204030204"/>
              </a:rPr>
              <a:t>Importance: Low</a:t>
            </a:r>
          </a:p>
        </p:txBody>
      </p:sp>
      <p:sp>
        <p:nvSpPr>
          <p:cNvPr id="5" name="TextBox 4">
            <a:extLst>
              <a:ext uri="{FF2B5EF4-FFF2-40B4-BE49-F238E27FC236}">
                <a16:creationId xmlns:a16="http://schemas.microsoft.com/office/drawing/2014/main" id="{AD6B02CF-B5E5-6D99-E2E0-C0F9A9ECA2EC}"/>
              </a:ext>
            </a:extLst>
          </p:cNvPr>
          <p:cNvSpPr txBox="1"/>
          <p:nvPr/>
        </p:nvSpPr>
        <p:spPr>
          <a:xfrm>
            <a:off x="0" y="6488668"/>
            <a:ext cx="1114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a:t>
            </a:r>
          </a:p>
        </p:txBody>
      </p:sp>
      <p:pic>
        <p:nvPicPr>
          <p:cNvPr id="8" name="Picture 7">
            <a:extLst>
              <a:ext uri="{FF2B5EF4-FFF2-40B4-BE49-F238E27FC236}">
                <a16:creationId xmlns:a16="http://schemas.microsoft.com/office/drawing/2014/main" id="{A3261CEC-5E2E-1AE3-2035-42FFB545155A}"/>
              </a:ext>
            </a:extLst>
          </p:cNvPr>
          <p:cNvPicPr>
            <a:picLocks noChangeAspect="1"/>
          </p:cNvPicPr>
          <p:nvPr/>
        </p:nvPicPr>
        <p:blipFill>
          <a:blip r:embed="rId4"/>
          <a:stretch>
            <a:fillRect/>
          </a:stretch>
        </p:blipFill>
        <p:spPr>
          <a:xfrm>
            <a:off x="5935163" y="766399"/>
            <a:ext cx="5725490" cy="5725490"/>
          </a:xfrm>
          <a:prstGeom prst="rect">
            <a:avLst/>
          </a:prstGeom>
        </p:spPr>
      </p:pic>
    </p:spTree>
    <p:extLst>
      <p:ext uri="{BB962C8B-B14F-4D97-AF65-F5344CB8AC3E}">
        <p14:creationId xmlns:p14="http://schemas.microsoft.com/office/powerpoint/2010/main" val="19780499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E2AEF23-AF9B-2867-8900-E1672DA60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CF010-2777-E63C-4D1C-01650A01CA06}"/>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Ch7. No trumps </a:t>
            </a:r>
            <a:r>
              <a:rPr lang="en-AU" sz="2800" b="1" dirty="0"/>
              <a:t>transfers</a:t>
            </a:r>
            <a:endParaRPr lang="en-AU" sz="2800" dirty="0"/>
          </a:p>
        </p:txBody>
      </p:sp>
      <p:pic>
        <p:nvPicPr>
          <p:cNvPr id="4" name="Picture 3">
            <a:extLst>
              <a:ext uri="{FF2B5EF4-FFF2-40B4-BE49-F238E27FC236}">
                <a16:creationId xmlns:a16="http://schemas.microsoft.com/office/drawing/2014/main" id="{FD8728FF-7502-901B-1DDB-76143F53D197}"/>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3" name="TextBox 2">
            <a:extLst>
              <a:ext uri="{FF2B5EF4-FFF2-40B4-BE49-F238E27FC236}">
                <a16:creationId xmlns:a16="http://schemas.microsoft.com/office/drawing/2014/main" id="{A4EF8292-1AA1-5801-BB4D-D57D2BD973E4}"/>
              </a:ext>
            </a:extLst>
          </p:cNvPr>
          <p:cNvSpPr txBox="1"/>
          <p:nvPr/>
        </p:nvSpPr>
        <p:spPr>
          <a:xfrm>
            <a:off x="170739" y="758386"/>
            <a:ext cx="6333383" cy="34163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If partner opens with a No Trump and you have a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5+ card major</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you should use a special artificial bid called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a transfer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to tell your partner about your long major.  In short, you will bid the suit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one BELOW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your major.  So with 5+ hearts, bid diamonds and with 5+ spades bid hearts.  Partner then bids your suit.</a:t>
            </a:r>
          </a:p>
          <a:p>
            <a:pPr marR="0" lvl="0" algn="l" defTabSz="914400" rtl="0" eaLnBrk="1" fontAlgn="auto" latinLnBrk="0" hangingPunct="1">
              <a:lnSpc>
                <a:spcPct val="100000"/>
              </a:lnSpc>
              <a:spcBef>
                <a:spcPts val="0"/>
              </a:spcBef>
              <a:spcAft>
                <a:spcPts val="0"/>
              </a:spcAft>
              <a:buClrTx/>
              <a:buSzTx/>
              <a:tabLst/>
              <a:defRPr/>
            </a:pPr>
            <a:endParaRPr lang="en-AU"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The reason to do this is so that the strong hand (the no trump hand) remains hidden from your opponents. </a:t>
            </a:r>
          </a:p>
          <a:p>
            <a:pPr marR="0" lvl="0" algn="l" defTabSz="914400" rtl="0" eaLnBrk="1" fontAlgn="auto" latinLnBrk="0" hangingPunct="1">
              <a:lnSpc>
                <a:spcPct val="100000"/>
              </a:lnSpc>
              <a:spcBef>
                <a:spcPts val="0"/>
              </a:spcBef>
              <a:spcAft>
                <a:spcPts val="0"/>
              </a:spcAft>
              <a:buClrTx/>
              <a:buSzTx/>
              <a:tabLst/>
              <a:defRPr/>
            </a:pPr>
            <a:endParaRPr lang="en-AU"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AU" dirty="0">
                <a:solidFill>
                  <a:prstClr val="black"/>
                </a:solidFill>
                <a:latin typeface="Calibri" panose="020F0502020204030204"/>
              </a:rPr>
              <a:t>NB: the LESS points you have the more important to transfer</a:t>
            </a:r>
          </a:p>
          <a:p>
            <a:pPr marR="0" lvl="0" algn="l" defTabSz="914400" rtl="0" eaLnBrk="1" fontAlgn="auto" latinLnBrk="0" hangingPunct="1">
              <a:lnSpc>
                <a:spcPct val="100000"/>
              </a:lnSpc>
              <a:spcBef>
                <a:spcPts val="0"/>
              </a:spcBef>
              <a:spcAft>
                <a:spcPts val="0"/>
              </a:spcAft>
              <a:buClrTx/>
              <a:buSzTx/>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NBB: you may only bid a transfer bid if RHO passes</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(system is OFF after interference). </a:t>
            </a:r>
            <a:endPar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8F10689-ED84-06E0-79E2-A42ADE29A465}"/>
              </a:ext>
            </a:extLst>
          </p:cNvPr>
          <p:cNvSpPr txBox="1"/>
          <p:nvPr/>
        </p:nvSpPr>
        <p:spPr>
          <a:xfrm>
            <a:off x="0" y="6488668"/>
            <a:ext cx="20651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r>
              <a:rPr lang="en-AU" dirty="0">
                <a:solidFill>
                  <a:prstClr val="black"/>
                </a:solidFill>
                <a:latin typeface="Calibri" panose="020F0502020204030204"/>
              </a:rPr>
              <a:t>Transfers.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Table 12">
            <a:extLst>
              <a:ext uri="{FF2B5EF4-FFF2-40B4-BE49-F238E27FC236}">
                <a16:creationId xmlns:a16="http://schemas.microsoft.com/office/drawing/2014/main" id="{DA491478-7BEB-FE97-9683-E3CDE118D303}"/>
              </a:ext>
            </a:extLst>
          </p:cNvPr>
          <p:cNvGraphicFramePr>
            <a:graphicFrameLocks noGrp="1"/>
          </p:cNvGraphicFramePr>
          <p:nvPr>
            <p:extLst>
              <p:ext uri="{D42A27DB-BD31-4B8C-83A1-F6EECF244321}">
                <p14:modId xmlns:p14="http://schemas.microsoft.com/office/powerpoint/2010/main" val="3873338576"/>
              </p:ext>
            </p:extLst>
          </p:nvPr>
        </p:nvGraphicFramePr>
        <p:xfrm>
          <a:off x="741679" y="4728704"/>
          <a:ext cx="32512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tblGrid>
              <a:tr h="0">
                <a:tc>
                  <a:txBody>
                    <a:bodyPr/>
                    <a:lstStyle/>
                    <a:p>
                      <a:pPr algn="ctr"/>
                      <a:r>
                        <a:rPr lang="en-AU" sz="1600" dirty="0"/>
                        <a:t>North</a:t>
                      </a:r>
                    </a:p>
                  </a:txBody>
                  <a:tcPr/>
                </a:tc>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a:t>
                      </a:r>
                      <a:r>
                        <a:rPr lang="en-AU" sz="1800" dirty="0">
                          <a:latin typeface="+mn-lt"/>
                          <a:cs typeface="Arial" panose="020B0604020202020204" pitchFamily="34" charset="0"/>
                        </a:rPr>
                        <a:t>  8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a:t>
                      </a:r>
                      <a:r>
                        <a:rPr lang="en-AU" sz="1800" dirty="0">
                          <a:latin typeface="+mn-lt"/>
                          <a:cs typeface="Arial" panose="020B0604020202020204" pitchFamily="34" charset="0"/>
                        </a:rPr>
                        <a:t>   </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b="0" dirty="0">
                          <a:latin typeface="+mn-lt"/>
                          <a:cs typeface="Arial" panose="020B0604020202020204" pitchFamily="34" charset="0"/>
                        </a:rPr>
                        <a:t>9 </a:t>
                      </a:r>
                      <a:r>
                        <a:rPr lang="en-AU" sz="1800" dirty="0">
                          <a:latin typeface="+mn-lt"/>
                          <a:cs typeface="Arial" panose="020B0604020202020204" pitchFamily="34" charset="0"/>
                        </a:rPr>
                        <a:t>4 2</a:t>
                      </a:r>
                    </a:p>
                    <a:p>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b="0" dirty="0">
                          <a:latin typeface="+mn-lt"/>
                          <a:cs typeface="Arial" panose="020B0604020202020204" pitchFamily="34" charset="0"/>
                        </a:rPr>
                        <a:t>9</a:t>
                      </a:r>
                      <a:r>
                        <a:rPr lang="en-AU" sz="1800" b="1" dirty="0">
                          <a:latin typeface="+mn-lt"/>
                          <a:cs typeface="Arial" panose="020B0604020202020204" pitchFamily="34" charset="0"/>
                        </a:rPr>
                        <a:t> </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10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b="0" dirty="0">
                          <a:latin typeface="+mn-lt"/>
                          <a:cs typeface="Arial" panose="020B0604020202020204" pitchFamily="34" charset="0"/>
                        </a:rPr>
                        <a:t>10 9 8</a:t>
                      </a:r>
                      <a:endParaRPr lang="en-AU" sz="1800" dirty="0">
                        <a:latin typeface="+mn-lt"/>
                        <a:cs typeface="Arial" panose="020B0604020202020204" pitchFamily="34" charset="0"/>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8 7</a:t>
                      </a:r>
                    </a:p>
                    <a:p>
                      <a:r>
                        <a:rPr lang="en-AU" sz="1800" dirty="0">
                          <a:latin typeface="+mn-lt"/>
                          <a:cs typeface="Arial" panose="020B0604020202020204" pitchFamily="34" charset="0"/>
                        </a:rPr>
                        <a:t>♣ </a:t>
                      </a:r>
                      <a:r>
                        <a:rPr lang="en-AU" sz="1800" b="0" dirty="0">
                          <a:latin typeface="+mn-lt"/>
                          <a:cs typeface="Arial" panose="020B0604020202020204" pitchFamily="34" charset="0"/>
                        </a:rPr>
                        <a:t>6</a:t>
                      </a:r>
                      <a:endParaRPr lang="en-AU" sz="1800" b="0" dirty="0">
                        <a:latin typeface="+mn-lt"/>
                      </a:endParaRPr>
                    </a:p>
                  </a:txBody>
                  <a:tcPr/>
                </a:tc>
                <a:extLst>
                  <a:ext uri="{0D108BD9-81ED-4DB2-BD59-A6C34878D82A}">
                    <a16:rowId xmlns:a16="http://schemas.microsoft.com/office/drawing/2014/main" val="2061487600"/>
                  </a:ext>
                </a:extLst>
              </a:tr>
            </a:tbl>
          </a:graphicData>
        </a:graphic>
      </p:graphicFrame>
      <p:sp>
        <p:nvSpPr>
          <p:cNvPr id="14" name="TextBox 13">
            <a:extLst>
              <a:ext uri="{FF2B5EF4-FFF2-40B4-BE49-F238E27FC236}">
                <a16:creationId xmlns:a16="http://schemas.microsoft.com/office/drawing/2014/main" id="{96B140EB-2797-EE1E-10C6-AA2B955E4ABB}"/>
              </a:ext>
            </a:extLst>
          </p:cNvPr>
          <p:cNvSpPr txBox="1"/>
          <p:nvPr/>
        </p:nvSpPr>
        <p:spPr>
          <a:xfrm>
            <a:off x="619760" y="4359372"/>
            <a:ext cx="5068119" cy="369332"/>
          </a:xfrm>
          <a:prstGeom prst="rect">
            <a:avLst/>
          </a:prstGeom>
          <a:noFill/>
        </p:spPr>
        <p:txBody>
          <a:bodyPr wrap="none" rtlCol="0">
            <a:spAutoFit/>
          </a:bodyPr>
          <a:lstStyle/>
          <a:p>
            <a:r>
              <a:rPr lang="en-AU" dirty="0"/>
              <a:t>How would you bid these hands (North is opener) …</a:t>
            </a:r>
          </a:p>
        </p:txBody>
      </p:sp>
      <p:graphicFrame>
        <p:nvGraphicFramePr>
          <p:cNvPr id="15" name="Table 14">
            <a:extLst>
              <a:ext uri="{FF2B5EF4-FFF2-40B4-BE49-F238E27FC236}">
                <a16:creationId xmlns:a16="http://schemas.microsoft.com/office/drawing/2014/main" id="{38217580-324C-F6F8-676A-AA857C751F6D}"/>
              </a:ext>
            </a:extLst>
          </p:cNvPr>
          <p:cNvGraphicFramePr>
            <a:graphicFrameLocks noGrp="1"/>
          </p:cNvGraphicFramePr>
          <p:nvPr>
            <p:extLst>
              <p:ext uri="{D42A27DB-BD31-4B8C-83A1-F6EECF244321}">
                <p14:modId xmlns:p14="http://schemas.microsoft.com/office/powerpoint/2010/main" val="1847496633"/>
              </p:ext>
            </p:extLst>
          </p:nvPr>
        </p:nvGraphicFramePr>
        <p:xfrm>
          <a:off x="4368799" y="4728704"/>
          <a:ext cx="32512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tblGrid>
              <a:tr h="0">
                <a:tc>
                  <a:txBody>
                    <a:bodyPr/>
                    <a:lstStyle/>
                    <a:p>
                      <a:pPr algn="ctr"/>
                      <a:r>
                        <a:rPr lang="en-AU" sz="1600" dirty="0"/>
                        <a:t>North</a:t>
                      </a:r>
                    </a:p>
                  </a:txBody>
                  <a:tcPr/>
                </a:tc>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a:t>
                      </a:r>
                      <a:r>
                        <a:rPr lang="en-AU" sz="1800" dirty="0">
                          <a:latin typeface="+mn-lt"/>
                          <a:cs typeface="Arial" panose="020B0604020202020204" pitchFamily="34" charset="0"/>
                        </a:rPr>
                        <a:t>  8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a:t>
                      </a:r>
                      <a:r>
                        <a:rPr lang="en-AU" sz="1800" dirty="0">
                          <a:latin typeface="+mn-lt"/>
                          <a:cs typeface="Arial" panose="020B0604020202020204" pitchFamily="34" charset="0"/>
                        </a:rPr>
                        <a:t>   </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b="0" dirty="0">
                          <a:latin typeface="+mn-lt"/>
                          <a:cs typeface="Arial" panose="020B0604020202020204" pitchFamily="34" charset="0"/>
                        </a:rPr>
                        <a:t>9 </a:t>
                      </a:r>
                      <a:r>
                        <a:rPr lang="en-AU" sz="1800" dirty="0">
                          <a:latin typeface="+mn-lt"/>
                          <a:cs typeface="Arial" panose="020B0604020202020204" pitchFamily="34" charset="0"/>
                        </a:rPr>
                        <a:t>4 2</a:t>
                      </a:r>
                    </a:p>
                    <a:p>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b="0" dirty="0">
                          <a:latin typeface="+mn-lt"/>
                          <a:cs typeface="Arial" panose="020B0604020202020204" pitchFamily="34" charset="0"/>
                        </a:rPr>
                        <a:t>9</a:t>
                      </a:r>
                      <a:r>
                        <a:rPr lang="en-AU" sz="1800" b="1" dirty="0">
                          <a:latin typeface="+mn-lt"/>
                          <a:cs typeface="Arial" panose="020B0604020202020204" pitchFamily="34" charset="0"/>
                        </a:rPr>
                        <a:t> </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 </a:t>
                      </a:r>
                      <a:r>
                        <a:rPr lang="en-AU" sz="1800" dirty="0">
                          <a:latin typeface="+mn-lt"/>
                          <a:cs typeface="Arial" panose="020B0604020202020204" pitchFamily="34" charset="0"/>
                        </a:rPr>
                        <a:t>10 9 7 6 5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 J  </a:t>
                      </a:r>
                      <a:r>
                        <a:rPr lang="en-AU" sz="1800" b="0" dirty="0">
                          <a:latin typeface="+mn-lt"/>
                          <a:cs typeface="Arial" panose="020B0604020202020204" pitchFamily="34" charset="0"/>
                        </a:rPr>
                        <a:t>10 9 8</a:t>
                      </a:r>
                      <a:endParaRPr lang="en-AU" sz="1800" dirty="0">
                        <a:latin typeface="+mn-lt"/>
                        <a:cs typeface="Arial" panose="020B0604020202020204" pitchFamily="34" charset="0"/>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8 7 5</a:t>
                      </a:r>
                    </a:p>
                    <a:p>
                      <a:r>
                        <a:rPr lang="en-AU" sz="1800" dirty="0">
                          <a:latin typeface="+mn-lt"/>
                          <a:cs typeface="Arial" panose="020B0604020202020204" pitchFamily="34" charset="0"/>
                        </a:rPr>
                        <a:t>♣ </a:t>
                      </a:r>
                      <a:r>
                        <a:rPr lang="en-AU" sz="1800" b="0" dirty="0">
                          <a:latin typeface="+mn-lt"/>
                          <a:cs typeface="Arial" panose="020B0604020202020204" pitchFamily="34" charset="0"/>
                        </a:rPr>
                        <a:t>8</a:t>
                      </a:r>
                      <a:endParaRPr lang="en-AU" sz="1800" b="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6" name="Table 15">
            <a:extLst>
              <a:ext uri="{FF2B5EF4-FFF2-40B4-BE49-F238E27FC236}">
                <a16:creationId xmlns:a16="http://schemas.microsoft.com/office/drawing/2014/main" id="{0FB0E4E2-BD0C-ADC4-231C-7E3F69F97B3F}"/>
              </a:ext>
            </a:extLst>
          </p:cNvPr>
          <p:cNvGraphicFramePr>
            <a:graphicFrameLocks noGrp="1"/>
          </p:cNvGraphicFramePr>
          <p:nvPr>
            <p:extLst>
              <p:ext uri="{D42A27DB-BD31-4B8C-83A1-F6EECF244321}">
                <p14:modId xmlns:p14="http://schemas.microsoft.com/office/powerpoint/2010/main" val="2989954937"/>
              </p:ext>
            </p:extLst>
          </p:nvPr>
        </p:nvGraphicFramePr>
        <p:xfrm>
          <a:off x="8006660" y="4728704"/>
          <a:ext cx="32512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gridCol w="1625600">
                  <a:extLst>
                    <a:ext uri="{9D8B030D-6E8A-4147-A177-3AD203B41FA5}">
                      <a16:colId xmlns:a16="http://schemas.microsoft.com/office/drawing/2014/main" val="3578855466"/>
                    </a:ext>
                  </a:extLst>
                </a:gridCol>
              </a:tblGrid>
              <a:tr h="0">
                <a:tc>
                  <a:txBody>
                    <a:bodyPr/>
                    <a:lstStyle/>
                    <a:p>
                      <a:pPr algn="ctr"/>
                      <a:r>
                        <a:rPr lang="en-AU" sz="1600" dirty="0"/>
                        <a:t>North</a:t>
                      </a:r>
                    </a:p>
                  </a:txBody>
                  <a:tcPr/>
                </a:tc>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K Q</a:t>
                      </a:r>
                      <a:r>
                        <a:rPr lang="en-AU" sz="1800" dirty="0">
                          <a:latin typeface="+mn-lt"/>
                          <a:cs typeface="Arial" panose="020B0604020202020204" pitchFamily="34" charset="0"/>
                        </a:rPr>
                        <a:t>  8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a:t>
                      </a:r>
                      <a:r>
                        <a:rPr lang="en-AU" sz="1800" dirty="0">
                          <a:latin typeface="+mn-lt"/>
                          <a:cs typeface="Arial" panose="020B0604020202020204" pitchFamily="34" charset="0"/>
                        </a:rPr>
                        <a:t>  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J  </a:t>
                      </a:r>
                      <a:r>
                        <a:rPr lang="en-AU" sz="1800" dirty="0">
                          <a:latin typeface="+mn-lt"/>
                          <a:cs typeface="Arial" panose="020B0604020202020204" pitchFamily="34" charset="0"/>
                        </a:rPr>
                        <a:t>4 </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b="0" dirty="0">
                          <a:latin typeface="+mn-lt"/>
                          <a:cs typeface="Arial" panose="020B0604020202020204" pitchFamily="34" charset="0"/>
                        </a:rPr>
                        <a:t>9</a:t>
                      </a:r>
                      <a:r>
                        <a:rPr lang="en-AU" sz="1800" b="1" dirty="0">
                          <a:latin typeface="+mn-lt"/>
                          <a:cs typeface="Arial" panose="020B0604020202020204" pitchFamily="34" charset="0"/>
                        </a:rPr>
                        <a:t> </a:t>
                      </a:r>
                      <a:endParaRPr lang="en-AU" sz="1800" dirty="0">
                        <a:latin typeface="+mn-lt"/>
                      </a:endParaRPr>
                    </a:p>
                  </a:txBody>
                  <a:tcPr/>
                </a:tc>
                <a:tc>
                  <a:txBody>
                    <a:bodyPr/>
                    <a:lstStyle/>
                    <a:p>
                      <a:r>
                        <a:rPr lang="en-AU" sz="1800" dirty="0">
                          <a:latin typeface="+mn-lt"/>
                          <a:cs typeface="Arial" panose="020B0604020202020204" pitchFamily="34" charset="0"/>
                        </a:rPr>
                        <a:t>♠ 10 4 2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b="0" dirty="0">
                          <a:latin typeface="+mn-lt"/>
                          <a:cs typeface="Arial" panose="020B0604020202020204" pitchFamily="34" charset="0"/>
                        </a:rPr>
                        <a:t>10 9 8 5</a:t>
                      </a:r>
                      <a:endParaRPr lang="en-AU" sz="1800" dirty="0">
                        <a:latin typeface="+mn-lt"/>
                        <a:cs typeface="Arial" panose="020B0604020202020204" pitchFamily="34" charset="0"/>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8 7 2</a:t>
                      </a: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a:t>
                      </a:r>
                      <a:r>
                        <a:rPr lang="en-AU" sz="1800" b="0" dirty="0">
                          <a:latin typeface="+mn-lt"/>
                          <a:cs typeface="Arial" panose="020B0604020202020204" pitchFamily="34" charset="0"/>
                        </a:rPr>
                        <a:t>9</a:t>
                      </a:r>
                      <a:endParaRPr lang="en-AU" sz="1800" b="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7" name="Table 16">
            <a:extLst>
              <a:ext uri="{FF2B5EF4-FFF2-40B4-BE49-F238E27FC236}">
                <a16:creationId xmlns:a16="http://schemas.microsoft.com/office/drawing/2014/main" id="{49CF01DE-2893-AE98-2C24-43A6448D6D58}"/>
              </a:ext>
            </a:extLst>
          </p:cNvPr>
          <p:cNvGraphicFramePr>
            <a:graphicFrameLocks noGrp="1"/>
          </p:cNvGraphicFramePr>
          <p:nvPr>
            <p:extLst>
              <p:ext uri="{D42A27DB-BD31-4B8C-83A1-F6EECF244321}">
                <p14:modId xmlns:p14="http://schemas.microsoft.com/office/powerpoint/2010/main" val="2358621956"/>
              </p:ext>
            </p:extLst>
          </p:nvPr>
        </p:nvGraphicFramePr>
        <p:xfrm>
          <a:off x="6410961" y="1366726"/>
          <a:ext cx="5222819" cy="2199640"/>
        </p:xfrm>
        <a:graphic>
          <a:graphicData uri="http://schemas.openxmlformats.org/drawingml/2006/table">
            <a:tbl>
              <a:tblPr firstRow="1" bandRow="1">
                <a:tableStyleId>{5C22544A-7EE6-4342-B048-85BDC9FD1C3A}</a:tableStyleId>
              </a:tblPr>
              <a:tblGrid>
                <a:gridCol w="760808">
                  <a:extLst>
                    <a:ext uri="{9D8B030D-6E8A-4147-A177-3AD203B41FA5}">
                      <a16:colId xmlns:a16="http://schemas.microsoft.com/office/drawing/2014/main" val="642730766"/>
                    </a:ext>
                  </a:extLst>
                </a:gridCol>
                <a:gridCol w="682017">
                  <a:extLst>
                    <a:ext uri="{9D8B030D-6E8A-4147-A177-3AD203B41FA5}">
                      <a16:colId xmlns:a16="http://schemas.microsoft.com/office/drawing/2014/main" val="1049363964"/>
                    </a:ext>
                  </a:extLst>
                </a:gridCol>
                <a:gridCol w="1548988">
                  <a:extLst>
                    <a:ext uri="{9D8B030D-6E8A-4147-A177-3AD203B41FA5}">
                      <a16:colId xmlns:a16="http://schemas.microsoft.com/office/drawing/2014/main" val="2096933862"/>
                    </a:ext>
                  </a:extLst>
                </a:gridCol>
                <a:gridCol w="647339">
                  <a:extLst>
                    <a:ext uri="{9D8B030D-6E8A-4147-A177-3AD203B41FA5}">
                      <a16:colId xmlns:a16="http://schemas.microsoft.com/office/drawing/2014/main" val="2585678739"/>
                    </a:ext>
                  </a:extLst>
                </a:gridCol>
                <a:gridCol w="1583667">
                  <a:extLst>
                    <a:ext uri="{9D8B030D-6E8A-4147-A177-3AD203B41FA5}">
                      <a16:colId xmlns:a16="http://schemas.microsoft.com/office/drawing/2014/main" val="1739454432"/>
                    </a:ext>
                  </a:extLst>
                </a:gridCol>
              </a:tblGrid>
              <a:tr h="370840">
                <a:tc>
                  <a:txBody>
                    <a:bodyPr/>
                    <a:lstStyle/>
                    <a:p>
                      <a:r>
                        <a:rPr lang="en-AU" dirty="0"/>
                        <a:t>Op.</a:t>
                      </a:r>
                    </a:p>
                  </a:txBody>
                  <a:tcPr/>
                </a:tc>
                <a:tc gridSpan="2">
                  <a:txBody>
                    <a:bodyPr/>
                    <a:lstStyle/>
                    <a:p>
                      <a:r>
                        <a:rPr lang="en-AU" dirty="0"/>
                        <a:t>Resp.</a:t>
                      </a:r>
                    </a:p>
                  </a:txBody>
                  <a:tcPr/>
                </a:tc>
                <a:tc hMerge="1">
                  <a:txBody>
                    <a:bodyPr/>
                    <a:lstStyle/>
                    <a:p>
                      <a:endParaRPr lang="en-AU" dirty="0"/>
                    </a:p>
                  </a:txBody>
                  <a:tcPr/>
                </a:tc>
                <a:tc>
                  <a:txBody>
                    <a:bodyPr/>
                    <a:lstStyle/>
                    <a:p>
                      <a:r>
                        <a:rPr lang="en-AU" dirty="0"/>
                        <a:t>Op.</a:t>
                      </a:r>
                    </a:p>
                  </a:txBody>
                  <a:tcPr/>
                </a:tc>
                <a:tc>
                  <a:txBody>
                    <a:bodyPr/>
                    <a:lstStyle/>
                    <a:p>
                      <a:r>
                        <a:rPr lang="en-AU" dirty="0"/>
                        <a:t>Resp.</a:t>
                      </a:r>
                    </a:p>
                  </a:txBody>
                  <a:tcPr/>
                </a:tc>
                <a:extLst>
                  <a:ext uri="{0D108BD9-81ED-4DB2-BD59-A6C34878D82A}">
                    <a16:rowId xmlns:a16="http://schemas.microsoft.com/office/drawing/2014/main" val="249484041"/>
                  </a:ext>
                </a:extLst>
              </a:tr>
              <a:tr h="370840">
                <a:tc>
                  <a:txBody>
                    <a:bodyPr/>
                    <a:lstStyle/>
                    <a:p>
                      <a:r>
                        <a:rPr lang="en-AU" dirty="0"/>
                        <a:t>1 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2</a:t>
                      </a:r>
                      <a:r>
                        <a:rPr lang="en-AU" sz="1800" dirty="0">
                          <a:solidFill>
                            <a:srgbClr val="FF0000"/>
                          </a:solidFill>
                          <a:latin typeface="+mn-lt"/>
                          <a:cs typeface="Arial" panose="020B0604020202020204" pitchFamily="34" charset="0"/>
                        </a:rPr>
                        <a:t>♦</a:t>
                      </a:r>
                    </a:p>
                    <a:p>
                      <a:r>
                        <a:rPr lang="en-AU" dirty="0"/>
                        <a:t>2</a:t>
                      </a:r>
                      <a:r>
                        <a:rPr lang="en-AU" sz="1800" dirty="0">
                          <a:solidFill>
                            <a:srgbClr val="FF0000"/>
                          </a:solidFill>
                          <a:latin typeface="+mn-lt"/>
                          <a:cs typeface="Arial" panose="020B0604020202020204" pitchFamily="34" charset="0"/>
                        </a:rPr>
                        <a:t>♥</a:t>
                      </a:r>
                      <a:endParaRPr lang="en-AU" dirty="0"/>
                    </a:p>
                  </a:txBody>
                  <a:tcPr/>
                </a:tc>
                <a:tc>
                  <a:txBody>
                    <a:bodyPr/>
                    <a:lstStyle/>
                    <a:p>
                      <a:r>
                        <a:rPr lang="en-AU" sz="1800" dirty="0">
                          <a:solidFill>
                            <a:schemeClr val="tx1"/>
                          </a:solidFill>
                          <a:latin typeface="+mn-lt"/>
                          <a:cs typeface="Arial" panose="020B0604020202020204" pitchFamily="34" charset="0"/>
                        </a:rPr>
                        <a:t>5+</a:t>
                      </a:r>
                      <a:r>
                        <a:rPr lang="en-AU" sz="1800" dirty="0">
                          <a:solidFill>
                            <a:srgbClr val="FF0000"/>
                          </a:solidFill>
                          <a:latin typeface="+mn-lt"/>
                          <a:cs typeface="Arial" panose="020B0604020202020204" pitchFamily="34" charset="0"/>
                        </a:rPr>
                        <a:t>♥</a:t>
                      </a:r>
                      <a:r>
                        <a:rPr lang="en-AU" sz="1800" dirty="0">
                          <a:solidFill>
                            <a:schemeClr val="tx1"/>
                          </a:solidFill>
                          <a:latin typeface="+mn-lt"/>
                          <a:cs typeface="Arial" panose="020B0604020202020204" pitchFamily="34" charset="0"/>
                        </a:rPr>
                        <a:t>; </a:t>
                      </a:r>
                      <a:r>
                        <a:rPr lang="en-AU" sz="1800" b="1" dirty="0">
                          <a:solidFill>
                            <a:schemeClr val="tx1"/>
                          </a:solidFill>
                          <a:latin typeface="+mn-lt"/>
                          <a:cs typeface="Arial" panose="020B0604020202020204" pitchFamily="34" charset="0"/>
                        </a:rPr>
                        <a:t>0+ </a:t>
                      </a:r>
                      <a:r>
                        <a:rPr lang="en-AU" sz="1800" dirty="0">
                          <a:solidFill>
                            <a:schemeClr val="tx1"/>
                          </a:solidFill>
                          <a:latin typeface="+mn-lt"/>
                          <a:cs typeface="Arial" panose="020B0604020202020204" pitchFamily="34" charset="0"/>
                        </a:rPr>
                        <a:t>HCP</a:t>
                      </a:r>
                    </a:p>
                    <a:p>
                      <a:r>
                        <a:rPr lang="en-AU" sz="1800" dirty="0">
                          <a:solidFill>
                            <a:schemeClr val="tx1"/>
                          </a:solidFill>
                          <a:latin typeface="+mn-lt"/>
                          <a:cs typeface="Arial" panose="020B0604020202020204" pitchFamily="34" charset="0"/>
                        </a:rPr>
                        <a:t>5+</a:t>
                      </a:r>
                      <a:r>
                        <a:rPr lang="en-AU" sz="1800" dirty="0">
                          <a:latin typeface="+mn-lt"/>
                          <a:cs typeface="Arial" panose="020B0604020202020204" pitchFamily="34" charset="0"/>
                        </a:rPr>
                        <a:t>♠</a:t>
                      </a:r>
                      <a:r>
                        <a:rPr lang="en-AU" sz="1800" dirty="0">
                          <a:solidFill>
                            <a:schemeClr val="tx1"/>
                          </a:solidFill>
                          <a:latin typeface="+mn-lt"/>
                          <a:cs typeface="Arial" panose="020B0604020202020204" pitchFamily="34" charset="0"/>
                        </a:rPr>
                        <a:t>; </a:t>
                      </a:r>
                      <a:r>
                        <a:rPr lang="en-AU" sz="1800" b="1" dirty="0">
                          <a:solidFill>
                            <a:schemeClr val="tx1"/>
                          </a:solidFill>
                          <a:latin typeface="+mn-lt"/>
                          <a:cs typeface="Arial" panose="020B0604020202020204" pitchFamily="34" charset="0"/>
                        </a:rPr>
                        <a:t>0+ </a:t>
                      </a:r>
                      <a:r>
                        <a:rPr lang="en-AU" sz="1800" dirty="0">
                          <a:solidFill>
                            <a:schemeClr val="tx1"/>
                          </a:solidFill>
                          <a:latin typeface="+mn-lt"/>
                          <a:cs typeface="Arial" panose="020B0604020202020204" pitchFamily="34" charset="0"/>
                        </a:rPr>
                        <a:t>HCP</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2</a:t>
                      </a:r>
                      <a:r>
                        <a:rPr lang="en-AU" sz="1800" dirty="0">
                          <a:solidFill>
                            <a:srgbClr val="FF0000"/>
                          </a:solidFill>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2</a:t>
                      </a:r>
                      <a:r>
                        <a:rPr lang="en-AU" sz="1800" dirty="0">
                          <a:latin typeface="+mn-lt"/>
                          <a:cs typeface="Arial" panose="020B0604020202020204" pitchFamily="34" charset="0"/>
                        </a:rPr>
                        <a:t>♠</a:t>
                      </a:r>
                      <a:endParaRPr lang="en-AU" sz="1800" dirty="0">
                        <a:solidFill>
                          <a:srgbClr val="FF0000"/>
                        </a:solidFill>
                        <a:latin typeface="+mn-lt"/>
                        <a:cs typeface="Arial" panose="020B0604020202020204" pitchFamily="34" charset="0"/>
                      </a:endParaRPr>
                    </a:p>
                  </a:txBody>
                  <a:tcPr/>
                </a:tc>
                <a:tc>
                  <a:txBody>
                    <a:bodyPr/>
                    <a:lstStyle/>
                    <a:p>
                      <a:r>
                        <a:rPr lang="en-AU" dirty="0"/>
                        <a:t>0-7 HCP: pass</a:t>
                      </a:r>
                    </a:p>
                    <a:p>
                      <a:r>
                        <a:rPr lang="en-AU" dirty="0"/>
                        <a:t>8-9 HCP: 2NT</a:t>
                      </a:r>
                    </a:p>
                    <a:p>
                      <a:r>
                        <a:rPr lang="en-AU" dirty="0"/>
                        <a:t>10+ HCP: 3NT</a:t>
                      </a:r>
                    </a:p>
                  </a:txBody>
                  <a:tcPr/>
                </a:tc>
                <a:extLst>
                  <a:ext uri="{0D108BD9-81ED-4DB2-BD59-A6C34878D82A}">
                    <a16:rowId xmlns:a16="http://schemas.microsoft.com/office/drawing/2014/main" val="3573196250"/>
                  </a:ext>
                </a:extLst>
              </a:tr>
              <a:tr h="370840">
                <a:tc>
                  <a:txBody>
                    <a:bodyPr/>
                    <a:lstStyle/>
                    <a:p>
                      <a:r>
                        <a:rPr lang="en-AU" dirty="0"/>
                        <a:t>2 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3</a:t>
                      </a:r>
                      <a:r>
                        <a:rPr lang="en-AU" sz="1800" dirty="0">
                          <a:solidFill>
                            <a:srgbClr val="FF0000"/>
                          </a:solidFill>
                          <a:latin typeface="+mn-lt"/>
                          <a:cs typeface="Arial" panose="020B0604020202020204" pitchFamily="34" charset="0"/>
                        </a:rPr>
                        <a:t>♦</a:t>
                      </a:r>
                    </a:p>
                    <a:p>
                      <a:r>
                        <a:rPr lang="en-AU" dirty="0"/>
                        <a:t>3</a:t>
                      </a:r>
                      <a:r>
                        <a:rPr lang="en-AU" sz="1800" dirty="0">
                          <a:solidFill>
                            <a:srgbClr val="FF0000"/>
                          </a:solidFill>
                          <a:latin typeface="+mn-lt"/>
                          <a:cs typeface="Arial" panose="020B0604020202020204" pitchFamily="34" charset="0"/>
                        </a:rPr>
                        <a:t>♥</a:t>
                      </a:r>
                      <a:endParaRPr lang="en-AU" dirty="0"/>
                    </a:p>
                  </a:txBody>
                  <a:tcPr/>
                </a:tc>
                <a:tc>
                  <a:txBody>
                    <a:bodyPr/>
                    <a:lstStyle/>
                    <a:p>
                      <a:r>
                        <a:rPr lang="en-AU" sz="1800" dirty="0">
                          <a:solidFill>
                            <a:schemeClr val="tx1"/>
                          </a:solidFill>
                          <a:latin typeface="+mn-lt"/>
                          <a:cs typeface="Arial" panose="020B0604020202020204" pitchFamily="34" charset="0"/>
                        </a:rPr>
                        <a:t>5+</a:t>
                      </a:r>
                      <a:r>
                        <a:rPr lang="en-AU" sz="1800" dirty="0">
                          <a:solidFill>
                            <a:srgbClr val="FF0000"/>
                          </a:solidFill>
                          <a:latin typeface="+mn-lt"/>
                          <a:cs typeface="Arial" panose="020B0604020202020204" pitchFamily="34" charset="0"/>
                        </a:rPr>
                        <a:t>♥</a:t>
                      </a:r>
                      <a:r>
                        <a:rPr lang="en-AU" sz="1800" dirty="0">
                          <a:solidFill>
                            <a:schemeClr val="tx1"/>
                          </a:solidFill>
                          <a:latin typeface="+mn-lt"/>
                          <a:cs typeface="Arial" panose="020B0604020202020204" pitchFamily="34" charset="0"/>
                        </a:rPr>
                        <a:t>; </a:t>
                      </a:r>
                      <a:r>
                        <a:rPr lang="en-AU" sz="1800" b="1" dirty="0">
                          <a:solidFill>
                            <a:schemeClr val="tx1"/>
                          </a:solidFill>
                          <a:latin typeface="+mn-lt"/>
                          <a:cs typeface="Arial" panose="020B0604020202020204" pitchFamily="34" charset="0"/>
                        </a:rPr>
                        <a:t>0+ </a:t>
                      </a:r>
                      <a:r>
                        <a:rPr lang="en-AU" sz="1800" dirty="0">
                          <a:solidFill>
                            <a:schemeClr val="tx1"/>
                          </a:solidFill>
                          <a:latin typeface="+mn-lt"/>
                          <a:cs typeface="Arial" panose="020B0604020202020204" pitchFamily="34" charset="0"/>
                        </a:rPr>
                        <a:t>HCP</a:t>
                      </a:r>
                    </a:p>
                    <a:p>
                      <a:r>
                        <a:rPr lang="en-AU" sz="1800" dirty="0">
                          <a:solidFill>
                            <a:schemeClr val="tx1"/>
                          </a:solidFill>
                          <a:latin typeface="+mn-lt"/>
                          <a:cs typeface="Arial" panose="020B0604020202020204" pitchFamily="34" charset="0"/>
                        </a:rPr>
                        <a:t>5+</a:t>
                      </a:r>
                      <a:r>
                        <a:rPr lang="en-AU" sz="1800" dirty="0">
                          <a:latin typeface="+mn-lt"/>
                          <a:cs typeface="Arial" panose="020B0604020202020204" pitchFamily="34" charset="0"/>
                        </a:rPr>
                        <a:t>♠</a:t>
                      </a:r>
                      <a:r>
                        <a:rPr lang="en-AU" sz="1800" dirty="0">
                          <a:solidFill>
                            <a:schemeClr val="tx1"/>
                          </a:solidFill>
                          <a:latin typeface="+mn-lt"/>
                          <a:cs typeface="Arial" panose="020B0604020202020204" pitchFamily="34" charset="0"/>
                        </a:rPr>
                        <a:t>; </a:t>
                      </a:r>
                      <a:r>
                        <a:rPr lang="en-AU" sz="1800" b="1" dirty="0">
                          <a:solidFill>
                            <a:schemeClr val="tx1"/>
                          </a:solidFill>
                          <a:latin typeface="+mn-lt"/>
                          <a:cs typeface="Arial" panose="020B0604020202020204" pitchFamily="34" charset="0"/>
                        </a:rPr>
                        <a:t>0+ </a:t>
                      </a:r>
                      <a:r>
                        <a:rPr lang="en-AU" sz="1800" dirty="0">
                          <a:solidFill>
                            <a:schemeClr val="tx1"/>
                          </a:solidFill>
                          <a:latin typeface="+mn-lt"/>
                          <a:cs typeface="Arial" panose="020B0604020202020204" pitchFamily="34" charset="0"/>
                        </a:rPr>
                        <a:t>HCP</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chemeClr val="tx1"/>
                          </a:solidFill>
                          <a:latin typeface="+mn-lt"/>
                          <a:cs typeface="Arial" panose="020B0604020202020204" pitchFamily="34" charset="0"/>
                        </a:rPr>
                        <a:t>3</a:t>
                      </a:r>
                      <a:r>
                        <a:rPr lang="en-AU" sz="1800" dirty="0">
                          <a:solidFill>
                            <a:srgbClr val="FF0000"/>
                          </a:solidFill>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latin typeface="+mn-lt"/>
                          <a:cs typeface="Arial" panose="020B0604020202020204" pitchFamily="34" charset="0"/>
                        </a:rPr>
                        <a:t>3♠</a:t>
                      </a:r>
                      <a:endParaRPr lang="en-AU" sz="1800" dirty="0">
                        <a:solidFill>
                          <a:srgbClr val="FF0000"/>
                        </a:solidFill>
                        <a:latin typeface="+mn-lt"/>
                        <a:cs typeface="Arial" panose="020B0604020202020204" pitchFamily="34" charset="0"/>
                      </a:endParaRPr>
                    </a:p>
                  </a:txBody>
                  <a:tcPr/>
                </a:tc>
                <a:tc>
                  <a:txBody>
                    <a:bodyPr/>
                    <a:lstStyle/>
                    <a:p>
                      <a:r>
                        <a:rPr lang="en-AU" dirty="0"/>
                        <a:t>0-3 HCP: pass</a:t>
                      </a:r>
                    </a:p>
                    <a:p>
                      <a:r>
                        <a:rPr lang="en-AU" dirty="0"/>
                        <a:t>4 HCP: invite</a:t>
                      </a:r>
                    </a:p>
                    <a:p>
                      <a:r>
                        <a:rPr lang="en-AU" dirty="0"/>
                        <a:t>5+ HCP: 3NT</a:t>
                      </a:r>
                    </a:p>
                  </a:txBody>
                  <a:tcPr/>
                </a:tc>
                <a:extLst>
                  <a:ext uri="{0D108BD9-81ED-4DB2-BD59-A6C34878D82A}">
                    <a16:rowId xmlns:a16="http://schemas.microsoft.com/office/drawing/2014/main" val="2113062004"/>
                  </a:ext>
                </a:extLst>
              </a:tr>
            </a:tbl>
          </a:graphicData>
        </a:graphic>
      </p:graphicFrame>
    </p:spTree>
    <p:extLst>
      <p:ext uri="{BB962C8B-B14F-4D97-AF65-F5344CB8AC3E}">
        <p14:creationId xmlns:p14="http://schemas.microsoft.com/office/powerpoint/2010/main" val="249895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F32AFB40-A724-FA29-595C-3138708AEF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95AEE2-7CAB-C172-8BEE-7E89B3BC7874}"/>
              </a:ext>
            </a:extLst>
          </p:cNvPr>
          <p:cNvSpPr>
            <a:spLocks noGrp="1"/>
          </p:cNvSpPr>
          <p:nvPr>
            <p:ph type="title"/>
          </p:nvPr>
        </p:nvSpPr>
        <p:spPr>
          <a:xfrm>
            <a:off x="0" y="27222"/>
            <a:ext cx="12192001" cy="769620"/>
          </a:xfrm>
        </p:spPr>
        <p:txBody>
          <a:bodyPr>
            <a:normAutofit/>
          </a:bodyPr>
          <a:lstStyle/>
          <a:p>
            <a:r>
              <a:rPr lang="en-AU" sz="4000" dirty="0"/>
              <a:t>MBC Introduction to Bridge </a:t>
            </a:r>
            <a:r>
              <a:rPr lang="en-AU" sz="2800" dirty="0"/>
              <a:t>– Ch1. Play of the cards: pt 3</a:t>
            </a:r>
          </a:p>
        </p:txBody>
      </p:sp>
      <p:pic>
        <p:nvPicPr>
          <p:cNvPr id="4" name="Picture 3">
            <a:extLst>
              <a:ext uri="{FF2B5EF4-FFF2-40B4-BE49-F238E27FC236}">
                <a16:creationId xmlns:a16="http://schemas.microsoft.com/office/drawing/2014/main" id="{B327AAA3-AF78-4976-3641-E77220130D6B}"/>
              </a:ext>
            </a:extLst>
          </p:cNvPr>
          <p:cNvPicPr>
            <a:picLocks noChangeAspect="1"/>
          </p:cNvPicPr>
          <p:nvPr/>
        </p:nvPicPr>
        <p:blipFill>
          <a:blip r:embed="rId3"/>
          <a:stretch>
            <a:fillRect/>
          </a:stretch>
        </p:blipFill>
        <p:spPr>
          <a:xfrm>
            <a:off x="11613206" y="1729592"/>
            <a:ext cx="449619" cy="3398815"/>
          </a:xfrm>
          <a:prstGeom prst="rect">
            <a:avLst/>
          </a:prstGeom>
        </p:spPr>
      </p:pic>
      <p:sp>
        <p:nvSpPr>
          <p:cNvPr id="3" name="TextBox 2">
            <a:extLst>
              <a:ext uri="{FF2B5EF4-FFF2-40B4-BE49-F238E27FC236}">
                <a16:creationId xmlns:a16="http://schemas.microsoft.com/office/drawing/2014/main" id="{FB1E8F68-B9B6-2CB7-2AF8-2493861C054F}"/>
              </a:ext>
            </a:extLst>
          </p:cNvPr>
          <p:cNvSpPr txBox="1"/>
          <p:nvPr/>
        </p:nvSpPr>
        <p:spPr>
          <a:xfrm>
            <a:off x="623943" y="796842"/>
            <a:ext cx="10865223" cy="5909310"/>
          </a:xfrm>
          <a:prstGeom prst="rect">
            <a:avLst/>
          </a:prstGeom>
          <a:noFill/>
        </p:spPr>
        <p:txBody>
          <a:bodyPr wrap="square" rtlCol="0">
            <a:spAutoFit/>
          </a:bodyPr>
          <a:lstStyle/>
          <a:p>
            <a:pPr marL="342900" indent="-342900">
              <a:buFont typeface="+mj-lt"/>
              <a:buAutoNum type="arabicPeriod" startAt="14"/>
            </a:pPr>
            <a:r>
              <a:rPr lang="en-AU" dirty="0"/>
              <a:t>Any questions before we proceed ?</a:t>
            </a:r>
          </a:p>
          <a:p>
            <a:pPr marL="342900" indent="-342900">
              <a:buAutoNum type="arabicPeriod" startAt="14"/>
            </a:pPr>
            <a:r>
              <a:rPr lang="en-AU" b="1" dirty="0"/>
              <a:t>Trumps</a:t>
            </a:r>
            <a:r>
              <a:rPr lang="en-AU" dirty="0"/>
              <a:t> – what are they, how many do you want ?</a:t>
            </a:r>
          </a:p>
          <a:p>
            <a:pPr marL="742950" lvl="1" indent="-285750">
              <a:buFontTx/>
              <a:buChar char="-"/>
            </a:pPr>
            <a:r>
              <a:rPr lang="en-AU" dirty="0"/>
              <a:t>13 cards in each suit. Seven for a majority, but eight is much more desirable (referred to as a fit)</a:t>
            </a:r>
          </a:p>
          <a:p>
            <a:pPr marL="342900" indent="-342900">
              <a:buAutoNum type="arabicPeriod" startAt="14"/>
            </a:pPr>
            <a:r>
              <a:rPr lang="en-AU" b="1" dirty="0"/>
              <a:t>Dummy</a:t>
            </a:r>
            <a:r>
              <a:rPr lang="en-AU" dirty="0"/>
              <a:t> – what may she say ? (today she may ask questions)</a:t>
            </a:r>
          </a:p>
          <a:p>
            <a:pPr marL="342900" indent="-342900">
              <a:buAutoNum type="arabicPeriod" startAt="14"/>
            </a:pPr>
            <a:r>
              <a:rPr lang="en-AU" dirty="0"/>
              <a:t>What to lead ?</a:t>
            </a:r>
          </a:p>
          <a:p>
            <a:pPr marL="285750" indent="-285750">
              <a:buFont typeface="Arial" panose="020B0604020202020204" pitchFamily="34" charset="0"/>
              <a:buChar char="•"/>
            </a:pPr>
            <a:r>
              <a:rPr lang="en-AU" dirty="0"/>
              <a:t>NT: partners bid suit; top of sequence; low from a long suit with honour; high spot card from rubbish</a:t>
            </a:r>
          </a:p>
          <a:p>
            <a:pPr marL="285750" indent="-285750">
              <a:buFont typeface="Arial" panose="020B0604020202020204" pitchFamily="34" charset="0"/>
              <a:buChar char="•"/>
            </a:pPr>
            <a:r>
              <a:rPr lang="en-AU" dirty="0"/>
              <a:t>T: non-trump singleton; partners suit; top of sequence; low from a long suit with honour; high spot from rubbish</a:t>
            </a:r>
          </a:p>
          <a:p>
            <a:pPr marL="285750" indent="-285750">
              <a:buFont typeface="Arial" panose="020B0604020202020204" pitchFamily="34" charset="0"/>
              <a:buChar char="•"/>
            </a:pPr>
            <a:r>
              <a:rPr lang="en-AU" dirty="0"/>
              <a:t>What do you lead: </a:t>
            </a:r>
            <a:r>
              <a:rPr lang="en-AU" dirty="0" err="1"/>
              <a:t>a+b</a:t>
            </a:r>
            <a:r>
              <a:rPr lang="en-AU" dirty="0"/>
              <a:t> = NT; </a:t>
            </a:r>
            <a:r>
              <a:rPr lang="en-AU" dirty="0" err="1"/>
              <a:t>c+d</a:t>
            </a:r>
            <a:r>
              <a:rPr lang="en-AU" dirty="0"/>
              <a:t>=Spades</a:t>
            </a:r>
          </a:p>
          <a:p>
            <a:pPr marL="285750" indent="-285750">
              <a:buFont typeface="Arial" panose="020B0604020202020204" pitchFamily="34" charset="0"/>
              <a:buChar char="•"/>
            </a:pPr>
            <a:endParaRPr lang="en-AU" dirty="0"/>
          </a:p>
          <a:p>
            <a:r>
              <a:rPr lang="en-AU" dirty="0"/>
              <a:t>Any questions ?</a:t>
            </a:r>
          </a:p>
          <a:p>
            <a:r>
              <a:rPr lang="en-AU" dirty="0"/>
              <a:t>Let’s play some practice hands (see next slide)</a:t>
            </a:r>
          </a:p>
          <a:p>
            <a:endParaRPr lang="en-AU" dirty="0"/>
          </a:p>
          <a:p>
            <a:r>
              <a:rPr lang="en-AU" dirty="0"/>
              <a:t>Additional Resources</a:t>
            </a:r>
          </a:p>
          <a:p>
            <a:pPr marL="285750" indent="-285750">
              <a:buFont typeface="Arial" panose="020B0604020202020204" pitchFamily="34" charset="0"/>
              <a:buChar char="•"/>
            </a:pPr>
            <a:r>
              <a:rPr lang="en-AU" dirty="0"/>
              <a:t>Introductory:</a:t>
            </a:r>
            <a:r>
              <a:rPr lang="en-AU" b="1" dirty="0"/>
              <a:t> Peter Hollands </a:t>
            </a:r>
            <a:r>
              <a:rPr lang="en-AU" dirty="0"/>
              <a:t>Learn to play bridge: </a:t>
            </a:r>
            <a:r>
              <a:rPr lang="en-AU" dirty="0">
                <a:hlinkClick r:id="rId4"/>
              </a:rPr>
              <a:t>https://youtube.com/watch?v=idqlZoL5NKI</a:t>
            </a:r>
            <a:endParaRPr lang="en-AU" dirty="0"/>
          </a:p>
          <a:p>
            <a:pPr marL="285750" indent="-285750">
              <a:buFont typeface="Arial" panose="020B0604020202020204" pitchFamily="34" charset="0"/>
              <a:buChar char="•"/>
            </a:pPr>
            <a:r>
              <a:rPr lang="en-AU" dirty="0"/>
              <a:t>Opening Leads: https://bridgensw.com.au/wp-content/uploads/2024/11/BNSW-Play-Mini-Unit-D1-Leads-1.pdf </a:t>
            </a:r>
          </a:p>
          <a:p>
            <a:pPr marL="285750" indent="-285750">
              <a:buFont typeface="Arial" panose="020B0604020202020204" pitchFamily="34" charset="0"/>
              <a:buChar char="•"/>
            </a:pPr>
            <a:r>
              <a:rPr lang="en-AU" dirty="0"/>
              <a:t>Opening Leads (advanced): </a:t>
            </a:r>
            <a:r>
              <a:rPr lang="en-AU" dirty="0">
                <a:hlinkClick r:id="rId5"/>
              </a:rPr>
              <a:t>https://www.abf.com.au/teaching/speakers/IshmaelDelmonteOpeningLeads.pdf</a:t>
            </a:r>
            <a:endParaRPr lang="en-AU" dirty="0"/>
          </a:p>
          <a:p>
            <a:pPr marL="285750" indent="-285750">
              <a:buFont typeface="Arial" panose="020B0604020202020204" pitchFamily="34" charset="0"/>
              <a:buChar char="•"/>
            </a:pPr>
            <a:r>
              <a:rPr lang="en-AU" dirty="0"/>
              <a:t>Declarer Play </a:t>
            </a:r>
            <a:r>
              <a:rPr lang="en-AU" b="1" dirty="0"/>
              <a:t>- </a:t>
            </a:r>
            <a:r>
              <a:rPr lang="en-AU" dirty="0"/>
              <a:t>Drawing Trumps: </a:t>
            </a:r>
            <a:r>
              <a:rPr lang="en-AU" dirty="0">
                <a:hlinkClick r:id="rId6"/>
              </a:rPr>
              <a:t>https://bridgensw.com.au/wp-content/uploads/2024/11/BNSW-Play-Mini-Unit-6-Drawing-Trumps.pdf</a:t>
            </a:r>
            <a:endParaRPr lang="en-AU" dirty="0"/>
          </a:p>
          <a:p>
            <a:pPr marL="285750" indent="-285750">
              <a:buFont typeface="Arial" panose="020B0604020202020204" pitchFamily="34" charset="0"/>
              <a:buChar char="•"/>
            </a:pPr>
            <a:r>
              <a:rPr lang="en-AU" dirty="0"/>
              <a:t>Practice Declarer Play: Solitaire </a:t>
            </a:r>
            <a:r>
              <a:rPr lang="en-AU" dirty="0" err="1"/>
              <a:t>minibridge</a:t>
            </a:r>
            <a:r>
              <a:rPr lang="en-AU" dirty="0"/>
              <a:t>: </a:t>
            </a:r>
            <a:r>
              <a:rPr lang="en-AU" dirty="0">
                <a:hlinkClick r:id="rId7"/>
              </a:rPr>
              <a:t>https://www.acbl.org/minibridge/</a:t>
            </a:r>
            <a:endParaRPr lang="en-AU" dirty="0"/>
          </a:p>
          <a:p>
            <a:pPr marL="285750" indent="-285750">
              <a:buFont typeface="Arial" panose="020B0604020202020204" pitchFamily="34" charset="0"/>
              <a:buChar char="•"/>
            </a:pPr>
            <a:r>
              <a:rPr lang="en-AU" dirty="0"/>
              <a:t>Practice Declarer Play: Bridge Base Online: </a:t>
            </a:r>
            <a:r>
              <a:rPr lang="en-AU" dirty="0">
                <a:hlinkClick r:id="rId8"/>
              </a:rPr>
              <a:t>https://bridgebase.com</a:t>
            </a:r>
            <a:r>
              <a:rPr lang="en-AU" dirty="0"/>
              <a:t> (more relevant after week two)</a:t>
            </a:r>
          </a:p>
        </p:txBody>
      </p:sp>
      <p:graphicFrame>
        <p:nvGraphicFramePr>
          <p:cNvPr id="7" name="Table 6">
            <a:extLst>
              <a:ext uri="{FF2B5EF4-FFF2-40B4-BE49-F238E27FC236}">
                <a16:creationId xmlns:a16="http://schemas.microsoft.com/office/drawing/2014/main" id="{721D84D1-1CC8-9B60-6FAE-DE4E69D336A7}"/>
              </a:ext>
            </a:extLst>
          </p:cNvPr>
          <p:cNvGraphicFramePr>
            <a:graphicFrameLocks noGrp="1"/>
          </p:cNvGraphicFramePr>
          <p:nvPr>
            <p:extLst>
              <p:ext uri="{D42A27DB-BD31-4B8C-83A1-F6EECF244321}">
                <p14:modId xmlns:p14="http://schemas.microsoft.com/office/powerpoint/2010/main" val="1153246113"/>
              </p:ext>
            </p:extLst>
          </p:nvPr>
        </p:nvGraphicFramePr>
        <p:xfrm>
          <a:off x="5680037" y="2738939"/>
          <a:ext cx="5690796" cy="1554480"/>
        </p:xfrm>
        <a:graphic>
          <a:graphicData uri="http://schemas.openxmlformats.org/drawingml/2006/table">
            <a:tbl>
              <a:tblPr firstRow="1" bandRow="1">
                <a:tableStyleId>{5C22544A-7EE6-4342-B048-85BDC9FD1C3A}</a:tableStyleId>
              </a:tblPr>
              <a:tblGrid>
                <a:gridCol w="1422699">
                  <a:extLst>
                    <a:ext uri="{9D8B030D-6E8A-4147-A177-3AD203B41FA5}">
                      <a16:colId xmlns:a16="http://schemas.microsoft.com/office/drawing/2014/main" val="1113207243"/>
                    </a:ext>
                  </a:extLst>
                </a:gridCol>
                <a:gridCol w="1422699">
                  <a:extLst>
                    <a:ext uri="{9D8B030D-6E8A-4147-A177-3AD203B41FA5}">
                      <a16:colId xmlns:a16="http://schemas.microsoft.com/office/drawing/2014/main" val="3578855466"/>
                    </a:ext>
                  </a:extLst>
                </a:gridCol>
                <a:gridCol w="1422699">
                  <a:extLst>
                    <a:ext uri="{9D8B030D-6E8A-4147-A177-3AD203B41FA5}">
                      <a16:colId xmlns:a16="http://schemas.microsoft.com/office/drawing/2014/main" val="799415068"/>
                    </a:ext>
                  </a:extLst>
                </a:gridCol>
                <a:gridCol w="1422699">
                  <a:extLst>
                    <a:ext uri="{9D8B030D-6E8A-4147-A177-3AD203B41FA5}">
                      <a16:colId xmlns:a16="http://schemas.microsoft.com/office/drawing/2014/main" val="2430911580"/>
                    </a:ext>
                  </a:extLst>
                </a:gridCol>
              </a:tblGrid>
              <a:tr h="245790">
                <a:tc>
                  <a:txBody>
                    <a:bodyPr/>
                    <a:lstStyle/>
                    <a:p>
                      <a:pPr algn="ctr"/>
                      <a:r>
                        <a:rPr lang="en-AU" sz="1800" dirty="0"/>
                        <a:t>( a )</a:t>
                      </a:r>
                    </a:p>
                  </a:txBody>
                  <a:tcPr/>
                </a:tc>
                <a:tc>
                  <a:txBody>
                    <a:bodyPr/>
                    <a:lstStyle/>
                    <a:p>
                      <a:pPr algn="ctr"/>
                      <a:r>
                        <a:rPr lang="en-AU" sz="1800" dirty="0"/>
                        <a:t>( b )</a:t>
                      </a:r>
                    </a:p>
                  </a:txBody>
                  <a:tcPr/>
                </a:tc>
                <a:tc>
                  <a:txBody>
                    <a:bodyPr/>
                    <a:lstStyle/>
                    <a:p>
                      <a:pPr algn="ctr"/>
                      <a:r>
                        <a:rPr lang="en-AU" sz="1800" dirty="0"/>
                        <a:t>( c )</a:t>
                      </a:r>
                    </a:p>
                  </a:txBody>
                  <a:tcPr/>
                </a:tc>
                <a:tc>
                  <a:txBody>
                    <a:bodyPr/>
                    <a:lstStyle/>
                    <a:p>
                      <a:pPr algn="ctr"/>
                      <a:r>
                        <a:rPr lang="en-AU" sz="1800" dirty="0"/>
                        <a:t>( d )</a:t>
                      </a:r>
                    </a:p>
                  </a:txBody>
                  <a:tcPr/>
                </a:tc>
                <a:extLst>
                  <a:ext uri="{0D108BD9-81ED-4DB2-BD59-A6C34878D82A}">
                    <a16:rowId xmlns:a16="http://schemas.microsoft.com/office/drawing/2014/main" val="820306028"/>
                  </a:ext>
                </a:extLst>
              </a:tr>
              <a:tr h="798819">
                <a:tc>
                  <a:txBody>
                    <a:bodyPr/>
                    <a:lstStyle/>
                    <a:p>
                      <a:r>
                        <a:rPr lang="en-AU" sz="1800" dirty="0">
                          <a:latin typeface="+mn-lt"/>
                          <a:cs typeface="Arial" panose="020B0604020202020204" pitchFamily="34" charset="0"/>
                        </a:rPr>
                        <a:t>♠ </a:t>
                      </a:r>
                      <a:r>
                        <a:rPr lang="en-AU" sz="1800" dirty="0">
                          <a:latin typeface="+mn-lt"/>
                        </a:rPr>
                        <a:t>8</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9 2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7 6 2</a:t>
                      </a:r>
                    </a:p>
                    <a:p>
                      <a:r>
                        <a:rPr lang="en-AU" sz="1800" dirty="0">
                          <a:latin typeface="+mn-lt"/>
                          <a:cs typeface="Arial" panose="020B0604020202020204" pitchFamily="34" charset="0"/>
                        </a:rPr>
                        <a:t>♣ 9 8 6 2</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rPr>
                        <a:t>A</a:t>
                      </a:r>
                      <a:r>
                        <a:rPr lang="en-AU" sz="1800" dirty="0">
                          <a:latin typeface="+mn-lt"/>
                        </a:rPr>
                        <a:t>  9 8</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4 3</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5 4</a:t>
                      </a:r>
                    </a:p>
                    <a:p>
                      <a:r>
                        <a:rPr lang="en-AU" sz="1800" dirty="0">
                          <a:latin typeface="+mn-lt"/>
                          <a:cs typeface="Arial" panose="020B0604020202020204" pitchFamily="34" charset="0"/>
                        </a:rPr>
                        <a:t>♣ </a:t>
                      </a:r>
                      <a:r>
                        <a:rPr lang="en-AU" sz="1800" b="1" dirty="0">
                          <a:latin typeface="+mn-lt"/>
                          <a:cs typeface="Arial" panose="020B0604020202020204" pitchFamily="34" charset="0"/>
                        </a:rPr>
                        <a:t>J</a:t>
                      </a:r>
                      <a:r>
                        <a:rPr lang="en-AU" sz="1800" dirty="0">
                          <a:latin typeface="+mn-lt"/>
                          <a:cs typeface="Arial" panose="020B0604020202020204" pitchFamily="34" charset="0"/>
                        </a:rPr>
                        <a:t>  9 4 3 2</a:t>
                      </a:r>
                      <a:endParaRPr lang="en-AU" sz="1800" dirty="0">
                        <a:latin typeface="+mn-lt"/>
                      </a:endParaRPr>
                    </a:p>
                  </a:txBody>
                  <a:tcPr/>
                </a:tc>
                <a:tc>
                  <a:txBody>
                    <a:bodyPr/>
                    <a:lstStyle/>
                    <a:p>
                      <a:r>
                        <a:rPr lang="en-AU" sz="1800" dirty="0">
                          <a:latin typeface="+mn-lt"/>
                          <a:cs typeface="Arial" panose="020B0604020202020204" pitchFamily="34" charset="0"/>
                        </a:rPr>
                        <a:t>♠ 8 7 4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6 5 3</a:t>
                      </a:r>
                    </a:p>
                    <a:p>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dirty="0">
                          <a:latin typeface="+mn-lt"/>
                          <a:cs typeface="Arial" panose="020B0604020202020204" pitchFamily="34" charset="0"/>
                        </a:rPr>
                        <a:t>4 2</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dirty="0">
                          <a:latin typeface="+mn-lt"/>
                        </a:rPr>
                        <a:t>7 3 2</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dirty="0">
                          <a:latin typeface="+mn-lt"/>
                          <a:cs typeface="Arial" panose="020B0604020202020204" pitchFamily="34" charset="0"/>
                        </a:rPr>
                        <a:t>8 7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9 8 7 4</a:t>
                      </a:r>
                    </a:p>
                    <a:p>
                      <a:r>
                        <a:rPr lang="en-AU" sz="1800" dirty="0">
                          <a:latin typeface="+mn-lt"/>
                          <a:cs typeface="Arial" panose="020B0604020202020204" pitchFamily="34" charset="0"/>
                        </a:rPr>
                        <a:t>♣ 7 4 3</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Tree>
    <p:extLst>
      <p:ext uri="{BB962C8B-B14F-4D97-AF65-F5344CB8AC3E}">
        <p14:creationId xmlns:p14="http://schemas.microsoft.com/office/powerpoint/2010/main" val="11287825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E2AEF23-AF9B-2867-8900-E1672DA60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CF010-2777-E63C-4D1C-01650A01CA06}"/>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Ch7. No trumps </a:t>
            </a:r>
            <a:r>
              <a:rPr lang="en-AU" sz="2800" b="1" dirty="0"/>
              <a:t>simple </a:t>
            </a:r>
            <a:r>
              <a:rPr lang="en-AU" sz="2800" b="1" dirty="0" err="1"/>
              <a:t>stayman</a:t>
            </a:r>
            <a:endParaRPr lang="en-AU" sz="2800" dirty="0"/>
          </a:p>
        </p:txBody>
      </p:sp>
      <p:pic>
        <p:nvPicPr>
          <p:cNvPr id="4" name="Picture 3">
            <a:extLst>
              <a:ext uri="{FF2B5EF4-FFF2-40B4-BE49-F238E27FC236}">
                <a16:creationId xmlns:a16="http://schemas.microsoft.com/office/drawing/2014/main" id="{FD8728FF-7502-901B-1DDB-76143F53D197}"/>
              </a:ext>
            </a:extLst>
          </p:cNvPr>
          <p:cNvPicPr>
            <a:picLocks noChangeAspect="1"/>
          </p:cNvPicPr>
          <p:nvPr/>
        </p:nvPicPr>
        <p:blipFill>
          <a:blip r:embed="rId3"/>
          <a:stretch>
            <a:fillRect/>
          </a:stretch>
        </p:blipFill>
        <p:spPr>
          <a:xfrm>
            <a:off x="18540" y="1630453"/>
            <a:ext cx="449619" cy="3398815"/>
          </a:xfrm>
          <a:prstGeom prst="rect">
            <a:avLst/>
          </a:prstGeom>
        </p:spPr>
      </p:pic>
      <p:sp>
        <p:nvSpPr>
          <p:cNvPr id="3" name="TextBox 2">
            <a:extLst>
              <a:ext uri="{FF2B5EF4-FFF2-40B4-BE49-F238E27FC236}">
                <a16:creationId xmlns:a16="http://schemas.microsoft.com/office/drawing/2014/main" id="{A4EF8292-1AA1-5801-BB4D-D57D2BD973E4}"/>
              </a:ext>
            </a:extLst>
          </p:cNvPr>
          <p:cNvSpPr txBox="1"/>
          <p:nvPr/>
        </p:nvSpPr>
        <p:spPr>
          <a:xfrm>
            <a:off x="333410" y="707546"/>
            <a:ext cx="5630510" cy="286232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If partner opens a No Trump and you have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solidFill>
                  <a:prstClr val="black"/>
                </a:solidFill>
                <a:latin typeface="Calibri" panose="020F0502020204030204"/>
              </a:rPr>
              <a:t>8+ HCP </a:t>
            </a:r>
            <a:r>
              <a:rPr lang="en-AU" dirty="0">
                <a:solidFill>
                  <a:prstClr val="black"/>
                </a:solidFill>
                <a:latin typeface="Calibri" panose="020F0502020204030204"/>
              </a:rPr>
              <a:t>(for 1 NT; 4+ HCP for 2NT opening)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A 4 card heart suit and/or a 4 card spade suit;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Some shape in your hand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ie</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don’t use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stayman</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if you are 4333)</a:t>
            </a:r>
          </a:p>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You can explore for a major suit fit by using Stayman</a:t>
            </a:r>
          </a:p>
          <a:p>
            <a:pPr marR="0" lvl="0" algn="l" defTabSz="914400" rtl="0" eaLnBrk="1" fontAlgn="auto" latinLnBrk="0" hangingPunct="1">
              <a:lnSpc>
                <a:spcPct val="100000"/>
              </a:lnSpc>
              <a:spcBef>
                <a:spcPts val="0"/>
              </a:spcBef>
              <a:spcAft>
                <a:spcPts val="0"/>
              </a:spcAft>
              <a:buClrTx/>
              <a:buSzTx/>
              <a:tabLst/>
              <a:defRPr/>
            </a:pPr>
            <a:endParaRPr lang="en-AU"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lang="en-AU"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NOTE: you may only bid Stayman if RHO passes</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(system is OFF after interference). </a:t>
            </a:r>
            <a:endPar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8F10689-ED84-06E0-79E2-A42ADE29A465}"/>
              </a:ext>
            </a:extLst>
          </p:cNvPr>
          <p:cNvSpPr txBox="1"/>
          <p:nvPr/>
        </p:nvSpPr>
        <p:spPr>
          <a:xfrm>
            <a:off x="0" y="6488668"/>
            <a:ext cx="27188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r>
              <a:rPr lang="en-AU" dirty="0">
                <a:solidFill>
                  <a:prstClr val="black"/>
                </a:solidFill>
                <a:latin typeface="Calibri" panose="020F0502020204030204"/>
              </a:rPr>
              <a:t>Simple Stayman.</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Table 12">
            <a:extLst>
              <a:ext uri="{FF2B5EF4-FFF2-40B4-BE49-F238E27FC236}">
                <a16:creationId xmlns:a16="http://schemas.microsoft.com/office/drawing/2014/main" id="{DA491478-7BEB-FE97-9683-E3CDE118D303}"/>
              </a:ext>
            </a:extLst>
          </p:cNvPr>
          <p:cNvGraphicFramePr>
            <a:graphicFrameLocks noGrp="1"/>
          </p:cNvGraphicFramePr>
          <p:nvPr>
            <p:extLst>
              <p:ext uri="{D42A27DB-BD31-4B8C-83A1-F6EECF244321}">
                <p14:modId xmlns:p14="http://schemas.microsoft.com/office/powerpoint/2010/main" val="1790093381"/>
              </p:ext>
            </p:extLst>
          </p:nvPr>
        </p:nvGraphicFramePr>
        <p:xfrm>
          <a:off x="497153" y="4726096"/>
          <a:ext cx="2718886" cy="1524000"/>
        </p:xfrm>
        <a:graphic>
          <a:graphicData uri="http://schemas.openxmlformats.org/drawingml/2006/table">
            <a:tbl>
              <a:tblPr firstRow="1" bandRow="1">
                <a:tableStyleId>{5C22544A-7EE6-4342-B048-85BDC9FD1C3A}</a:tableStyleId>
              </a:tblPr>
              <a:tblGrid>
                <a:gridCol w="1345698">
                  <a:extLst>
                    <a:ext uri="{9D8B030D-6E8A-4147-A177-3AD203B41FA5}">
                      <a16:colId xmlns:a16="http://schemas.microsoft.com/office/drawing/2014/main" val="1113207243"/>
                    </a:ext>
                  </a:extLst>
                </a:gridCol>
                <a:gridCol w="1373188">
                  <a:extLst>
                    <a:ext uri="{9D8B030D-6E8A-4147-A177-3AD203B41FA5}">
                      <a16:colId xmlns:a16="http://schemas.microsoft.com/office/drawing/2014/main" val="3578855466"/>
                    </a:ext>
                  </a:extLst>
                </a:gridCol>
              </a:tblGrid>
              <a:tr h="0">
                <a:tc>
                  <a:txBody>
                    <a:bodyPr/>
                    <a:lstStyle/>
                    <a:p>
                      <a:pPr algn="ctr"/>
                      <a:r>
                        <a:rPr lang="en-AU" sz="1600" dirty="0"/>
                        <a:t>North</a:t>
                      </a:r>
                    </a:p>
                  </a:txBody>
                  <a:tcPr/>
                </a:tc>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a:t>
                      </a:r>
                      <a:r>
                        <a:rPr lang="en-AU" sz="1800" dirty="0">
                          <a:latin typeface="+mn-lt"/>
                          <a:cs typeface="Arial" panose="020B0604020202020204" pitchFamily="34" charset="0"/>
                        </a:rPr>
                        <a:t>  8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a:t>
                      </a:r>
                      <a:r>
                        <a:rPr lang="en-AU" sz="1800" dirty="0">
                          <a:latin typeface="+mn-lt"/>
                          <a:cs typeface="Arial" panose="020B0604020202020204" pitchFamily="34" charset="0"/>
                        </a:rPr>
                        <a:t>   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b="0" dirty="0">
                          <a:latin typeface="+mn-lt"/>
                          <a:cs typeface="Arial" panose="020B0604020202020204" pitchFamily="34" charset="0"/>
                        </a:rPr>
                        <a:t>9 </a:t>
                      </a:r>
                      <a:r>
                        <a:rPr lang="en-AU" sz="1800" dirty="0">
                          <a:latin typeface="+mn-lt"/>
                          <a:cs typeface="Arial" panose="020B0604020202020204" pitchFamily="34" charset="0"/>
                        </a:rPr>
                        <a:t>4 </a:t>
                      </a:r>
                    </a:p>
                    <a:p>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b="0" dirty="0">
                          <a:latin typeface="+mn-lt"/>
                          <a:cs typeface="Arial" panose="020B0604020202020204" pitchFamily="34" charset="0"/>
                        </a:rPr>
                        <a:t>9</a:t>
                      </a:r>
                      <a:r>
                        <a:rPr lang="en-AU" sz="1800" b="1" dirty="0">
                          <a:latin typeface="+mn-lt"/>
                          <a:cs typeface="Arial" panose="020B0604020202020204" pitchFamily="34" charset="0"/>
                        </a:rPr>
                        <a:t> </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10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b="0" dirty="0">
                          <a:latin typeface="+mn-lt"/>
                          <a:cs typeface="Arial" panose="020B0604020202020204" pitchFamily="34" charset="0"/>
                        </a:rPr>
                        <a:t>10 9 8 </a:t>
                      </a:r>
                      <a:endParaRPr lang="en-AU" sz="1800" dirty="0">
                        <a:latin typeface="+mn-lt"/>
                        <a:cs typeface="Arial" panose="020B0604020202020204" pitchFamily="34" charset="0"/>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8 7 4</a:t>
                      </a:r>
                    </a:p>
                    <a:p>
                      <a:r>
                        <a:rPr lang="en-AU" sz="1800" dirty="0">
                          <a:latin typeface="+mn-lt"/>
                          <a:cs typeface="Arial" panose="020B0604020202020204" pitchFamily="34" charset="0"/>
                        </a:rPr>
                        <a:t>♣ </a:t>
                      </a:r>
                      <a:r>
                        <a:rPr lang="en-AU" sz="1800" b="0" dirty="0">
                          <a:latin typeface="+mn-lt"/>
                          <a:cs typeface="Arial" panose="020B0604020202020204" pitchFamily="34" charset="0"/>
                        </a:rPr>
                        <a:t>6 3</a:t>
                      </a:r>
                      <a:endParaRPr lang="en-AU" sz="1800" b="0" dirty="0">
                        <a:latin typeface="+mn-lt"/>
                      </a:endParaRPr>
                    </a:p>
                  </a:txBody>
                  <a:tcPr/>
                </a:tc>
                <a:extLst>
                  <a:ext uri="{0D108BD9-81ED-4DB2-BD59-A6C34878D82A}">
                    <a16:rowId xmlns:a16="http://schemas.microsoft.com/office/drawing/2014/main" val="2061487600"/>
                  </a:ext>
                </a:extLst>
              </a:tr>
            </a:tbl>
          </a:graphicData>
        </a:graphic>
      </p:graphicFrame>
      <p:sp>
        <p:nvSpPr>
          <p:cNvPr id="14" name="TextBox 13">
            <a:extLst>
              <a:ext uri="{FF2B5EF4-FFF2-40B4-BE49-F238E27FC236}">
                <a16:creationId xmlns:a16="http://schemas.microsoft.com/office/drawing/2014/main" id="{96B140EB-2797-EE1E-10C6-AA2B955E4ABB}"/>
              </a:ext>
            </a:extLst>
          </p:cNvPr>
          <p:cNvSpPr txBox="1"/>
          <p:nvPr/>
        </p:nvSpPr>
        <p:spPr>
          <a:xfrm>
            <a:off x="654999" y="4373836"/>
            <a:ext cx="5068119" cy="369332"/>
          </a:xfrm>
          <a:prstGeom prst="rect">
            <a:avLst/>
          </a:prstGeom>
          <a:noFill/>
        </p:spPr>
        <p:txBody>
          <a:bodyPr wrap="none" rtlCol="0">
            <a:spAutoFit/>
          </a:bodyPr>
          <a:lstStyle/>
          <a:p>
            <a:r>
              <a:rPr lang="en-AU" dirty="0"/>
              <a:t>How would you bid these hands (North is opener) …</a:t>
            </a:r>
          </a:p>
        </p:txBody>
      </p:sp>
      <p:graphicFrame>
        <p:nvGraphicFramePr>
          <p:cNvPr id="6" name="Table 5">
            <a:extLst>
              <a:ext uri="{FF2B5EF4-FFF2-40B4-BE49-F238E27FC236}">
                <a16:creationId xmlns:a16="http://schemas.microsoft.com/office/drawing/2014/main" id="{C257B8F5-57C3-5E8D-76DD-022D40E1DCB8}"/>
              </a:ext>
            </a:extLst>
          </p:cNvPr>
          <p:cNvGraphicFramePr>
            <a:graphicFrameLocks noGrp="1"/>
          </p:cNvGraphicFramePr>
          <p:nvPr>
            <p:extLst>
              <p:ext uri="{D42A27DB-BD31-4B8C-83A1-F6EECF244321}">
                <p14:modId xmlns:p14="http://schemas.microsoft.com/office/powerpoint/2010/main" val="1376846711"/>
              </p:ext>
            </p:extLst>
          </p:nvPr>
        </p:nvGraphicFramePr>
        <p:xfrm>
          <a:off x="6095999" y="894856"/>
          <a:ext cx="5911252" cy="2199640"/>
        </p:xfrm>
        <a:graphic>
          <a:graphicData uri="http://schemas.openxmlformats.org/drawingml/2006/table">
            <a:tbl>
              <a:tblPr firstRow="1" bandRow="1">
                <a:tableStyleId>{5C22544A-7EE6-4342-B048-85BDC9FD1C3A}</a:tableStyleId>
              </a:tblPr>
              <a:tblGrid>
                <a:gridCol w="731521">
                  <a:extLst>
                    <a:ext uri="{9D8B030D-6E8A-4147-A177-3AD203B41FA5}">
                      <a16:colId xmlns:a16="http://schemas.microsoft.com/office/drawing/2014/main" val="642730766"/>
                    </a:ext>
                  </a:extLst>
                </a:gridCol>
                <a:gridCol w="469922">
                  <a:extLst>
                    <a:ext uri="{9D8B030D-6E8A-4147-A177-3AD203B41FA5}">
                      <a16:colId xmlns:a16="http://schemas.microsoft.com/office/drawing/2014/main" val="1049363964"/>
                    </a:ext>
                  </a:extLst>
                </a:gridCol>
                <a:gridCol w="1341759">
                  <a:extLst>
                    <a:ext uri="{9D8B030D-6E8A-4147-A177-3AD203B41FA5}">
                      <a16:colId xmlns:a16="http://schemas.microsoft.com/office/drawing/2014/main" val="2096933862"/>
                    </a:ext>
                  </a:extLst>
                </a:gridCol>
                <a:gridCol w="640185">
                  <a:extLst>
                    <a:ext uri="{9D8B030D-6E8A-4147-A177-3AD203B41FA5}">
                      <a16:colId xmlns:a16="http://schemas.microsoft.com/office/drawing/2014/main" val="2585678739"/>
                    </a:ext>
                  </a:extLst>
                </a:gridCol>
                <a:gridCol w="2727865">
                  <a:extLst>
                    <a:ext uri="{9D8B030D-6E8A-4147-A177-3AD203B41FA5}">
                      <a16:colId xmlns:a16="http://schemas.microsoft.com/office/drawing/2014/main" val="1739454432"/>
                    </a:ext>
                  </a:extLst>
                </a:gridCol>
              </a:tblGrid>
              <a:tr h="370840">
                <a:tc>
                  <a:txBody>
                    <a:bodyPr/>
                    <a:lstStyle/>
                    <a:p>
                      <a:r>
                        <a:rPr lang="en-AU" dirty="0"/>
                        <a:t>Open</a:t>
                      </a:r>
                    </a:p>
                  </a:txBody>
                  <a:tcPr/>
                </a:tc>
                <a:tc gridSpan="2">
                  <a:txBody>
                    <a:bodyPr/>
                    <a:lstStyle/>
                    <a:p>
                      <a:r>
                        <a:rPr lang="en-AU" dirty="0"/>
                        <a:t>Responder</a:t>
                      </a:r>
                    </a:p>
                  </a:txBody>
                  <a:tcPr/>
                </a:tc>
                <a:tc hMerge="1">
                  <a:txBody>
                    <a:bodyPr/>
                    <a:lstStyle/>
                    <a:p>
                      <a:endParaRPr lang="en-AU" dirty="0"/>
                    </a:p>
                  </a:txBody>
                  <a:tcPr/>
                </a:tc>
                <a:tc gridSpan="2">
                  <a:txBody>
                    <a:bodyPr/>
                    <a:lstStyle/>
                    <a:p>
                      <a:r>
                        <a:rPr lang="en-AU" dirty="0"/>
                        <a:t>Opener’s Rebid</a:t>
                      </a:r>
                    </a:p>
                  </a:txBody>
                  <a:tcPr/>
                </a:tc>
                <a:tc hMerge="1">
                  <a:txBody>
                    <a:bodyPr/>
                    <a:lstStyle/>
                    <a:p>
                      <a:endParaRPr lang="en-AU"/>
                    </a:p>
                  </a:txBody>
                  <a:tcPr/>
                </a:tc>
                <a:extLst>
                  <a:ext uri="{0D108BD9-81ED-4DB2-BD59-A6C34878D82A}">
                    <a16:rowId xmlns:a16="http://schemas.microsoft.com/office/drawing/2014/main" val="249484041"/>
                  </a:ext>
                </a:extLst>
              </a:tr>
              <a:tr h="370840">
                <a:tc>
                  <a:txBody>
                    <a:bodyPr/>
                    <a:lstStyle/>
                    <a:p>
                      <a:r>
                        <a:rPr lang="en-AU" dirty="0"/>
                        <a:t>1 NT</a:t>
                      </a:r>
                    </a:p>
                  </a:txBody>
                  <a:tcPr/>
                </a:tc>
                <a:tc>
                  <a:txBody>
                    <a:bodyPr/>
                    <a:lstStyle/>
                    <a:p>
                      <a:r>
                        <a:rPr lang="en-AU" dirty="0"/>
                        <a:t>2</a:t>
                      </a:r>
                      <a:r>
                        <a:rPr lang="en-AU" sz="1800" dirty="0">
                          <a:latin typeface="+mn-lt"/>
                          <a:cs typeface="Arial" panose="020B0604020202020204" pitchFamily="34" charset="0"/>
                        </a:rPr>
                        <a:t>♣</a:t>
                      </a:r>
                      <a:endParaRPr lang="en-AU" dirty="0"/>
                    </a:p>
                  </a:txBody>
                  <a:tcPr/>
                </a:tc>
                <a:tc>
                  <a:txBody>
                    <a:bodyPr/>
                    <a:lstStyle/>
                    <a:p>
                      <a:r>
                        <a:rPr lang="en-AU" sz="1800" dirty="0">
                          <a:latin typeface="+mn-lt"/>
                          <a:cs typeface="Arial" panose="020B0604020202020204" pitchFamily="34" charset="0"/>
                        </a:rPr>
                        <a:t>8+HCP; 4</a:t>
                      </a:r>
                      <a:r>
                        <a:rPr lang="en-AU" sz="1800" dirty="0">
                          <a:solidFill>
                            <a:srgbClr val="FF0000"/>
                          </a:solidFill>
                          <a:latin typeface="+mn-lt"/>
                          <a:cs typeface="Arial" panose="020B0604020202020204" pitchFamily="34" charset="0"/>
                        </a:rPr>
                        <a:t>♥ </a:t>
                      </a:r>
                      <a:r>
                        <a:rPr lang="en-AU" sz="1800" dirty="0">
                          <a:solidFill>
                            <a:schemeClr val="tx1"/>
                          </a:solidFill>
                          <a:latin typeface="+mn-lt"/>
                          <a:cs typeface="Arial" panose="020B0604020202020204" pitchFamily="34" charset="0"/>
                        </a:rPr>
                        <a:t>and/or 4</a:t>
                      </a:r>
                      <a:r>
                        <a:rPr lang="en-AU" sz="1800" dirty="0">
                          <a:latin typeface="+mn-lt"/>
                          <a:cs typeface="Arial" panose="020B0604020202020204" pitchFamily="34" charset="0"/>
                        </a:rPr>
                        <a:t>♠</a:t>
                      </a:r>
                      <a:endParaRPr lang="en-AU" dirty="0"/>
                    </a:p>
                  </a:txBody>
                  <a:tcPr/>
                </a:tc>
                <a:tc>
                  <a:txBody>
                    <a:bodyPr/>
                    <a:lstStyle/>
                    <a:p>
                      <a:r>
                        <a:rPr lang="en-AU" dirty="0"/>
                        <a:t>2</a:t>
                      </a:r>
                      <a:r>
                        <a:rPr lang="en-AU" sz="1800" dirty="0">
                          <a:solidFill>
                            <a:srgbClr val="FF0000"/>
                          </a:solidFill>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2</a:t>
                      </a:r>
                      <a:r>
                        <a:rPr lang="en-AU" sz="1800" dirty="0">
                          <a:solidFill>
                            <a:srgbClr val="FF0000"/>
                          </a:solidFill>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2</a:t>
                      </a:r>
                      <a:r>
                        <a:rPr lang="en-AU" sz="1800" dirty="0">
                          <a:latin typeface="+mn-lt"/>
                          <a:cs typeface="Arial" panose="020B0604020202020204" pitchFamily="34" charset="0"/>
                        </a:rPr>
                        <a:t>♠</a:t>
                      </a:r>
                      <a:endParaRPr lang="en-AU" sz="1800" dirty="0">
                        <a:solidFill>
                          <a:srgbClr val="FF0000"/>
                        </a:solidFill>
                        <a:latin typeface="+mn-lt"/>
                        <a:cs typeface="Arial" panose="020B0604020202020204" pitchFamily="34" charset="0"/>
                      </a:endParaRPr>
                    </a:p>
                  </a:txBody>
                  <a:tcPr/>
                </a:tc>
                <a:tc>
                  <a:txBody>
                    <a:bodyPr/>
                    <a:lstStyle/>
                    <a:p>
                      <a:r>
                        <a:rPr lang="en-AU" dirty="0"/>
                        <a:t>Denies 4 card major</a:t>
                      </a:r>
                    </a:p>
                    <a:p>
                      <a:r>
                        <a:rPr lang="en-AU" dirty="0"/>
                        <a:t>4+</a:t>
                      </a:r>
                      <a:r>
                        <a:rPr lang="en-AU" sz="1800" dirty="0">
                          <a:solidFill>
                            <a:srgbClr val="FF0000"/>
                          </a:solidFill>
                          <a:latin typeface="+mn-lt"/>
                          <a:cs typeface="Arial" panose="020B0604020202020204" pitchFamily="34" charset="0"/>
                        </a:rPr>
                        <a:t>♥</a:t>
                      </a:r>
                      <a:r>
                        <a:rPr lang="en-AU" sz="1800" dirty="0">
                          <a:solidFill>
                            <a:schemeClr val="tx1"/>
                          </a:solidFill>
                          <a:latin typeface="+mn-lt"/>
                          <a:cs typeface="Arial" panose="020B0604020202020204" pitchFamily="34" charset="0"/>
                        </a:rPr>
                        <a:t>. May still have 4</a:t>
                      </a:r>
                      <a:r>
                        <a:rPr lang="en-AU" sz="1800" dirty="0">
                          <a:latin typeface="+mn-lt"/>
                          <a:cs typeface="Arial" panose="020B0604020202020204" pitchFamily="34" charset="0"/>
                        </a:rPr>
                        <a:t>♠</a:t>
                      </a:r>
                    </a:p>
                    <a:p>
                      <a:r>
                        <a:rPr lang="en-AU" sz="1800" dirty="0">
                          <a:latin typeface="+mn-lt"/>
                          <a:cs typeface="Arial" panose="020B0604020202020204" pitchFamily="34" charset="0"/>
                        </a:rPr>
                        <a:t>4+♠</a:t>
                      </a:r>
                      <a:endParaRPr lang="en-AU" dirty="0"/>
                    </a:p>
                  </a:txBody>
                  <a:tcPr/>
                </a:tc>
                <a:extLst>
                  <a:ext uri="{0D108BD9-81ED-4DB2-BD59-A6C34878D82A}">
                    <a16:rowId xmlns:a16="http://schemas.microsoft.com/office/drawing/2014/main" val="3573196250"/>
                  </a:ext>
                </a:extLst>
              </a:tr>
              <a:tr h="370840">
                <a:tc>
                  <a:txBody>
                    <a:bodyPr/>
                    <a:lstStyle/>
                    <a:p>
                      <a:r>
                        <a:rPr lang="en-AU" dirty="0"/>
                        <a:t>2 NT</a:t>
                      </a:r>
                    </a:p>
                  </a:txBody>
                  <a:tcPr/>
                </a:tc>
                <a:tc>
                  <a:txBody>
                    <a:bodyPr/>
                    <a:lstStyle/>
                    <a:p>
                      <a:r>
                        <a:rPr lang="en-AU" dirty="0"/>
                        <a:t>3</a:t>
                      </a:r>
                      <a:r>
                        <a:rPr lang="en-AU" sz="1800" dirty="0">
                          <a:latin typeface="+mn-lt"/>
                          <a:cs typeface="Arial" panose="020B0604020202020204" pitchFamily="34" charset="0"/>
                        </a:rPr>
                        <a:t>♣</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latin typeface="+mn-lt"/>
                          <a:cs typeface="Arial" panose="020B0604020202020204" pitchFamily="34" charset="0"/>
                        </a:rPr>
                        <a:t>4+HCP; 4</a:t>
                      </a:r>
                      <a:r>
                        <a:rPr lang="en-AU" sz="1800" dirty="0">
                          <a:solidFill>
                            <a:srgbClr val="FF0000"/>
                          </a:solidFill>
                          <a:latin typeface="+mn-lt"/>
                          <a:cs typeface="Arial" panose="020B0604020202020204" pitchFamily="34" charset="0"/>
                        </a:rPr>
                        <a:t>♥ </a:t>
                      </a:r>
                      <a:r>
                        <a:rPr lang="en-AU" sz="1800" dirty="0">
                          <a:solidFill>
                            <a:schemeClr val="tx1"/>
                          </a:solidFill>
                          <a:latin typeface="+mn-lt"/>
                          <a:cs typeface="Arial" panose="020B0604020202020204" pitchFamily="34" charset="0"/>
                        </a:rPr>
                        <a:t>and/or 4</a:t>
                      </a:r>
                      <a:r>
                        <a:rPr lang="en-AU" sz="1800" dirty="0">
                          <a:latin typeface="+mn-lt"/>
                          <a:cs typeface="Arial" panose="020B0604020202020204" pitchFamily="34" charset="0"/>
                        </a:rPr>
                        <a:t>♠</a:t>
                      </a:r>
                      <a:endParaRPr lang="en-AU" dirty="0"/>
                    </a:p>
                  </a:txBody>
                  <a:tcPr/>
                </a:tc>
                <a:tc>
                  <a:txBody>
                    <a:bodyPr/>
                    <a:lstStyle/>
                    <a:p>
                      <a:r>
                        <a:rPr lang="en-AU" dirty="0"/>
                        <a:t>3</a:t>
                      </a:r>
                      <a:r>
                        <a:rPr lang="en-AU" sz="1800" dirty="0">
                          <a:solidFill>
                            <a:srgbClr val="FF0000"/>
                          </a:solidFill>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3</a:t>
                      </a:r>
                      <a:r>
                        <a:rPr lang="en-AU" sz="1800" dirty="0">
                          <a:solidFill>
                            <a:srgbClr val="FF0000"/>
                          </a:solidFill>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3</a:t>
                      </a:r>
                      <a:r>
                        <a:rPr lang="en-AU" sz="1800" dirty="0">
                          <a:latin typeface="+mn-lt"/>
                          <a:cs typeface="Arial" panose="020B0604020202020204" pitchFamily="34" charset="0"/>
                        </a:rPr>
                        <a:t>♠</a:t>
                      </a:r>
                      <a:endParaRPr lang="en-AU" sz="1800" dirty="0">
                        <a:solidFill>
                          <a:srgbClr val="FF0000"/>
                        </a:solidFill>
                        <a:latin typeface="+mn-lt"/>
                        <a:cs typeface="Arial" panose="020B0604020202020204" pitchFamily="34" charset="0"/>
                      </a:endParaRPr>
                    </a:p>
                  </a:txBody>
                  <a:tcPr/>
                </a:tc>
                <a:tc>
                  <a:txBody>
                    <a:bodyPr/>
                    <a:lstStyle/>
                    <a:p>
                      <a:r>
                        <a:rPr lang="en-AU" dirty="0"/>
                        <a:t>Denies 4 card major</a:t>
                      </a:r>
                    </a:p>
                    <a:p>
                      <a:r>
                        <a:rPr lang="en-AU" dirty="0"/>
                        <a:t>4+</a:t>
                      </a:r>
                      <a:r>
                        <a:rPr lang="en-AU" sz="1800" dirty="0">
                          <a:solidFill>
                            <a:srgbClr val="FF0000"/>
                          </a:solidFill>
                          <a:latin typeface="+mn-lt"/>
                          <a:cs typeface="Arial" panose="020B0604020202020204" pitchFamily="34" charset="0"/>
                        </a:rPr>
                        <a:t>♥</a:t>
                      </a:r>
                      <a:r>
                        <a:rPr lang="en-AU" sz="1800" dirty="0">
                          <a:solidFill>
                            <a:schemeClr val="tx1"/>
                          </a:solidFill>
                          <a:latin typeface="+mn-lt"/>
                          <a:cs typeface="Arial" panose="020B0604020202020204" pitchFamily="34" charset="0"/>
                        </a:rPr>
                        <a:t>. May still have 4</a:t>
                      </a:r>
                      <a:r>
                        <a:rPr lang="en-AU" sz="1800" dirty="0">
                          <a:latin typeface="+mn-lt"/>
                          <a:cs typeface="Arial" panose="020B0604020202020204" pitchFamily="34" charset="0"/>
                        </a:rPr>
                        <a:t>♠</a:t>
                      </a:r>
                    </a:p>
                    <a:p>
                      <a:r>
                        <a:rPr lang="en-AU" sz="1800" dirty="0">
                          <a:latin typeface="+mn-lt"/>
                          <a:cs typeface="Arial" panose="020B0604020202020204" pitchFamily="34" charset="0"/>
                        </a:rPr>
                        <a:t>4+♠</a:t>
                      </a:r>
                      <a:endParaRPr lang="en-AU" dirty="0"/>
                    </a:p>
                  </a:txBody>
                  <a:tcPr/>
                </a:tc>
                <a:extLst>
                  <a:ext uri="{0D108BD9-81ED-4DB2-BD59-A6C34878D82A}">
                    <a16:rowId xmlns:a16="http://schemas.microsoft.com/office/drawing/2014/main" val="2113062004"/>
                  </a:ext>
                </a:extLst>
              </a:tr>
            </a:tbl>
          </a:graphicData>
        </a:graphic>
      </p:graphicFrame>
      <p:graphicFrame>
        <p:nvGraphicFramePr>
          <p:cNvPr id="7" name="Table 6">
            <a:extLst>
              <a:ext uri="{FF2B5EF4-FFF2-40B4-BE49-F238E27FC236}">
                <a16:creationId xmlns:a16="http://schemas.microsoft.com/office/drawing/2014/main" id="{77AFEFCF-0CCB-44B2-9EAF-08CD7203B209}"/>
              </a:ext>
            </a:extLst>
          </p:cNvPr>
          <p:cNvGraphicFramePr>
            <a:graphicFrameLocks noGrp="1"/>
          </p:cNvGraphicFramePr>
          <p:nvPr>
            <p:extLst>
              <p:ext uri="{D42A27DB-BD31-4B8C-83A1-F6EECF244321}">
                <p14:modId xmlns:p14="http://schemas.microsoft.com/office/powerpoint/2010/main" val="3693414686"/>
              </p:ext>
            </p:extLst>
          </p:nvPr>
        </p:nvGraphicFramePr>
        <p:xfrm>
          <a:off x="3368148" y="4734632"/>
          <a:ext cx="2718886" cy="1524000"/>
        </p:xfrm>
        <a:graphic>
          <a:graphicData uri="http://schemas.openxmlformats.org/drawingml/2006/table">
            <a:tbl>
              <a:tblPr firstRow="1" bandRow="1">
                <a:tableStyleId>{5C22544A-7EE6-4342-B048-85BDC9FD1C3A}</a:tableStyleId>
              </a:tblPr>
              <a:tblGrid>
                <a:gridCol w="1336917">
                  <a:extLst>
                    <a:ext uri="{9D8B030D-6E8A-4147-A177-3AD203B41FA5}">
                      <a16:colId xmlns:a16="http://schemas.microsoft.com/office/drawing/2014/main" val="1113207243"/>
                    </a:ext>
                  </a:extLst>
                </a:gridCol>
                <a:gridCol w="1381969">
                  <a:extLst>
                    <a:ext uri="{9D8B030D-6E8A-4147-A177-3AD203B41FA5}">
                      <a16:colId xmlns:a16="http://schemas.microsoft.com/office/drawing/2014/main" val="3578855466"/>
                    </a:ext>
                  </a:extLst>
                </a:gridCol>
              </a:tblGrid>
              <a:tr h="0">
                <a:tc>
                  <a:txBody>
                    <a:bodyPr/>
                    <a:lstStyle/>
                    <a:p>
                      <a:pPr algn="ctr"/>
                      <a:r>
                        <a:rPr lang="en-AU" sz="1600" dirty="0"/>
                        <a:t>North</a:t>
                      </a:r>
                    </a:p>
                  </a:txBody>
                  <a:tcPr/>
                </a:tc>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a:t>
                      </a:r>
                      <a:r>
                        <a:rPr lang="en-AU" sz="1800" dirty="0">
                          <a:latin typeface="+mn-lt"/>
                          <a:cs typeface="Arial" panose="020B0604020202020204" pitchFamily="34" charset="0"/>
                        </a:rPr>
                        <a:t>  8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a:t>
                      </a:r>
                      <a:r>
                        <a:rPr lang="en-AU" sz="1800" dirty="0">
                          <a:latin typeface="+mn-lt"/>
                          <a:cs typeface="Arial" panose="020B0604020202020204" pitchFamily="34" charset="0"/>
                        </a:rPr>
                        <a:t>   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b="0" dirty="0">
                          <a:latin typeface="+mn-lt"/>
                          <a:cs typeface="Arial" panose="020B0604020202020204" pitchFamily="34" charset="0"/>
                        </a:rPr>
                        <a:t>9 </a:t>
                      </a:r>
                      <a:r>
                        <a:rPr lang="en-AU" sz="1800" dirty="0">
                          <a:latin typeface="+mn-lt"/>
                          <a:cs typeface="Arial" panose="020B0604020202020204" pitchFamily="34" charset="0"/>
                        </a:rPr>
                        <a:t>4 </a:t>
                      </a:r>
                    </a:p>
                    <a:p>
                      <a:r>
                        <a:rPr lang="en-AU" sz="1800" dirty="0">
                          <a:latin typeface="+mn-lt"/>
                          <a:cs typeface="Arial" panose="020B0604020202020204" pitchFamily="34" charset="0"/>
                        </a:rPr>
                        <a:t>♣ </a:t>
                      </a:r>
                      <a:r>
                        <a:rPr lang="en-AU" sz="1800" b="1" dirty="0">
                          <a:latin typeface="+mn-lt"/>
                          <a:cs typeface="Arial" panose="020B0604020202020204" pitchFamily="34" charset="0"/>
                        </a:rPr>
                        <a:t>Q</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b="0" dirty="0">
                          <a:latin typeface="+mn-lt"/>
                          <a:cs typeface="Arial" panose="020B0604020202020204" pitchFamily="34" charset="0"/>
                        </a:rPr>
                        <a:t>9</a:t>
                      </a:r>
                      <a:r>
                        <a:rPr lang="en-AU" sz="1800" b="1" dirty="0">
                          <a:latin typeface="+mn-lt"/>
                          <a:cs typeface="Arial" panose="020B0604020202020204" pitchFamily="34" charset="0"/>
                        </a:rPr>
                        <a:t> </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10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b="0" dirty="0">
                          <a:latin typeface="+mn-lt"/>
                          <a:cs typeface="Arial" panose="020B0604020202020204" pitchFamily="34" charset="0"/>
                        </a:rPr>
                        <a:t>10 9 8 </a:t>
                      </a:r>
                      <a:endParaRPr lang="en-AU" sz="1800" dirty="0">
                        <a:latin typeface="+mn-lt"/>
                        <a:cs typeface="Arial" panose="020B0604020202020204" pitchFamily="34" charset="0"/>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8 7 </a:t>
                      </a:r>
                    </a:p>
                    <a:p>
                      <a:r>
                        <a:rPr lang="en-AU" sz="1800" dirty="0">
                          <a:latin typeface="+mn-lt"/>
                          <a:cs typeface="Arial" panose="020B0604020202020204" pitchFamily="34" charset="0"/>
                        </a:rPr>
                        <a:t>♣ </a:t>
                      </a:r>
                      <a:r>
                        <a:rPr lang="en-AU" sz="1800" b="0" dirty="0">
                          <a:latin typeface="+mn-lt"/>
                          <a:cs typeface="Arial" panose="020B0604020202020204" pitchFamily="34" charset="0"/>
                        </a:rPr>
                        <a:t>6 3 2</a:t>
                      </a:r>
                      <a:endParaRPr lang="en-AU" sz="1800" b="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8" name="Table 7">
            <a:extLst>
              <a:ext uri="{FF2B5EF4-FFF2-40B4-BE49-F238E27FC236}">
                <a16:creationId xmlns:a16="http://schemas.microsoft.com/office/drawing/2014/main" id="{98F4809D-26EA-B437-65EA-0604FEBB26E3}"/>
              </a:ext>
            </a:extLst>
          </p:cNvPr>
          <p:cNvGraphicFramePr>
            <a:graphicFrameLocks noGrp="1"/>
          </p:cNvGraphicFramePr>
          <p:nvPr>
            <p:extLst>
              <p:ext uri="{D42A27DB-BD31-4B8C-83A1-F6EECF244321}">
                <p14:modId xmlns:p14="http://schemas.microsoft.com/office/powerpoint/2010/main" val="381965801"/>
              </p:ext>
            </p:extLst>
          </p:nvPr>
        </p:nvGraphicFramePr>
        <p:xfrm>
          <a:off x="6239143" y="4724544"/>
          <a:ext cx="2718886" cy="1524000"/>
        </p:xfrm>
        <a:graphic>
          <a:graphicData uri="http://schemas.openxmlformats.org/drawingml/2006/table">
            <a:tbl>
              <a:tblPr firstRow="1" bandRow="1">
                <a:tableStyleId>{5C22544A-7EE6-4342-B048-85BDC9FD1C3A}</a:tableStyleId>
              </a:tblPr>
              <a:tblGrid>
                <a:gridCol w="1336917">
                  <a:extLst>
                    <a:ext uri="{9D8B030D-6E8A-4147-A177-3AD203B41FA5}">
                      <a16:colId xmlns:a16="http://schemas.microsoft.com/office/drawing/2014/main" val="1113207243"/>
                    </a:ext>
                  </a:extLst>
                </a:gridCol>
                <a:gridCol w="1381969">
                  <a:extLst>
                    <a:ext uri="{9D8B030D-6E8A-4147-A177-3AD203B41FA5}">
                      <a16:colId xmlns:a16="http://schemas.microsoft.com/office/drawing/2014/main" val="3578855466"/>
                    </a:ext>
                  </a:extLst>
                </a:gridCol>
              </a:tblGrid>
              <a:tr h="0">
                <a:tc>
                  <a:txBody>
                    <a:bodyPr/>
                    <a:lstStyle/>
                    <a:p>
                      <a:pPr algn="ctr"/>
                      <a:r>
                        <a:rPr lang="en-AU" sz="1600" dirty="0"/>
                        <a:t>North</a:t>
                      </a:r>
                    </a:p>
                  </a:txBody>
                  <a:tcPr/>
                </a:tc>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J</a:t>
                      </a:r>
                      <a:r>
                        <a:rPr lang="en-AU" sz="1800" dirty="0">
                          <a:latin typeface="+mn-lt"/>
                          <a:cs typeface="Arial" panose="020B0604020202020204" pitchFamily="34" charset="0"/>
                        </a:rPr>
                        <a:t>  8 4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a:t>
                      </a:r>
                      <a:r>
                        <a:rPr lang="en-AU" sz="1800" dirty="0">
                          <a:latin typeface="+mn-lt"/>
                          <a:cs typeface="Arial" panose="020B0604020202020204" pitchFamily="34" charset="0"/>
                        </a:rPr>
                        <a:t>   7 4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Q J  </a:t>
                      </a:r>
                      <a:r>
                        <a:rPr lang="en-AU" sz="1800" b="0" dirty="0">
                          <a:latin typeface="+mn-lt"/>
                          <a:cs typeface="Arial" panose="020B0604020202020204" pitchFamily="34" charset="0"/>
                        </a:rPr>
                        <a:t>9 </a:t>
                      </a:r>
                      <a:r>
                        <a:rPr lang="en-AU" sz="1800" dirty="0">
                          <a:latin typeface="+mn-lt"/>
                          <a:cs typeface="Arial" panose="020B0604020202020204" pitchFamily="34" charset="0"/>
                        </a:rPr>
                        <a:t> </a:t>
                      </a:r>
                    </a:p>
                    <a:p>
                      <a:r>
                        <a:rPr lang="en-AU" sz="1800" dirty="0">
                          <a:latin typeface="+mn-lt"/>
                          <a:cs typeface="Arial" panose="020B0604020202020204" pitchFamily="34" charset="0"/>
                        </a:rPr>
                        <a:t>♣ </a:t>
                      </a:r>
                      <a:r>
                        <a:rPr lang="en-AU" sz="1800" b="1" dirty="0">
                          <a:latin typeface="+mn-lt"/>
                          <a:cs typeface="Arial" panose="020B0604020202020204" pitchFamily="34" charset="0"/>
                        </a:rPr>
                        <a:t>K J</a:t>
                      </a:r>
                      <a:r>
                        <a:rPr lang="en-AU" sz="1800" dirty="0">
                          <a:latin typeface="+mn-lt"/>
                          <a:cs typeface="Arial" panose="020B0604020202020204" pitchFamily="34" charset="0"/>
                        </a:rPr>
                        <a:t> </a:t>
                      </a:r>
                      <a:r>
                        <a:rPr lang="en-AU" sz="1800" b="1" dirty="0">
                          <a:latin typeface="+mn-lt"/>
                          <a:cs typeface="Arial" panose="020B0604020202020204" pitchFamily="34" charset="0"/>
                        </a:rPr>
                        <a:t> </a:t>
                      </a:r>
                      <a:r>
                        <a:rPr lang="en-AU" sz="1800" b="0" dirty="0">
                          <a:latin typeface="+mn-lt"/>
                          <a:cs typeface="Arial" panose="020B0604020202020204" pitchFamily="34" charset="0"/>
                        </a:rPr>
                        <a:t>9</a:t>
                      </a:r>
                      <a:r>
                        <a:rPr lang="en-AU" sz="1800" b="1" dirty="0">
                          <a:latin typeface="+mn-lt"/>
                          <a:cs typeface="Arial" panose="020B0604020202020204" pitchFamily="34" charset="0"/>
                        </a:rPr>
                        <a:t> </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Q  </a:t>
                      </a:r>
                      <a:r>
                        <a:rPr lang="en-AU" sz="1800" dirty="0">
                          <a:latin typeface="+mn-lt"/>
                          <a:cs typeface="Arial" panose="020B0604020202020204" pitchFamily="34" charset="0"/>
                        </a:rPr>
                        <a:t>10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b="0" dirty="0">
                          <a:latin typeface="+mn-lt"/>
                          <a:cs typeface="Arial" panose="020B0604020202020204" pitchFamily="34" charset="0"/>
                        </a:rPr>
                        <a:t>10 9 8 </a:t>
                      </a:r>
                      <a:endParaRPr lang="en-AU" sz="1800" dirty="0">
                        <a:latin typeface="+mn-lt"/>
                        <a:cs typeface="Arial" panose="020B0604020202020204" pitchFamily="34" charset="0"/>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8 7 6</a:t>
                      </a:r>
                    </a:p>
                    <a:p>
                      <a:r>
                        <a:rPr lang="en-AU" sz="1800" dirty="0">
                          <a:latin typeface="+mn-lt"/>
                          <a:cs typeface="Arial" panose="020B0604020202020204" pitchFamily="34" charset="0"/>
                        </a:rPr>
                        <a:t>♣ </a:t>
                      </a:r>
                      <a:r>
                        <a:rPr lang="en-AU" sz="1800" b="0" dirty="0">
                          <a:latin typeface="+mn-lt"/>
                          <a:cs typeface="Arial" panose="020B0604020202020204" pitchFamily="34" charset="0"/>
                        </a:rPr>
                        <a:t>6 2</a:t>
                      </a:r>
                      <a:endParaRPr lang="en-AU" sz="1800" b="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9" name="Table 8">
            <a:extLst>
              <a:ext uri="{FF2B5EF4-FFF2-40B4-BE49-F238E27FC236}">
                <a16:creationId xmlns:a16="http://schemas.microsoft.com/office/drawing/2014/main" id="{BE7D507B-AC8C-A467-2C53-69544E8FFAE9}"/>
              </a:ext>
            </a:extLst>
          </p:cNvPr>
          <p:cNvGraphicFramePr>
            <a:graphicFrameLocks noGrp="1"/>
          </p:cNvGraphicFramePr>
          <p:nvPr>
            <p:extLst>
              <p:ext uri="{D42A27DB-BD31-4B8C-83A1-F6EECF244321}">
                <p14:modId xmlns:p14="http://schemas.microsoft.com/office/powerpoint/2010/main" val="2634890518"/>
              </p:ext>
            </p:extLst>
          </p:nvPr>
        </p:nvGraphicFramePr>
        <p:xfrm>
          <a:off x="9110138" y="4731456"/>
          <a:ext cx="2718886" cy="1524000"/>
        </p:xfrm>
        <a:graphic>
          <a:graphicData uri="http://schemas.openxmlformats.org/drawingml/2006/table">
            <a:tbl>
              <a:tblPr firstRow="1" bandRow="1">
                <a:tableStyleId>{5C22544A-7EE6-4342-B048-85BDC9FD1C3A}</a:tableStyleId>
              </a:tblPr>
              <a:tblGrid>
                <a:gridCol w="1336917">
                  <a:extLst>
                    <a:ext uri="{9D8B030D-6E8A-4147-A177-3AD203B41FA5}">
                      <a16:colId xmlns:a16="http://schemas.microsoft.com/office/drawing/2014/main" val="1113207243"/>
                    </a:ext>
                  </a:extLst>
                </a:gridCol>
                <a:gridCol w="1381969">
                  <a:extLst>
                    <a:ext uri="{9D8B030D-6E8A-4147-A177-3AD203B41FA5}">
                      <a16:colId xmlns:a16="http://schemas.microsoft.com/office/drawing/2014/main" val="3578855466"/>
                    </a:ext>
                  </a:extLst>
                </a:gridCol>
              </a:tblGrid>
              <a:tr h="0">
                <a:tc>
                  <a:txBody>
                    <a:bodyPr/>
                    <a:lstStyle/>
                    <a:p>
                      <a:pPr algn="ctr"/>
                      <a:r>
                        <a:rPr lang="en-AU" sz="1600" dirty="0"/>
                        <a:t>North</a:t>
                      </a:r>
                    </a:p>
                  </a:txBody>
                  <a:tcPr/>
                </a:tc>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K Q</a:t>
                      </a:r>
                      <a:r>
                        <a:rPr lang="en-AU" sz="1800" dirty="0">
                          <a:latin typeface="+mn-lt"/>
                          <a:cs typeface="Arial" panose="020B0604020202020204" pitchFamily="34" charset="0"/>
                        </a:rPr>
                        <a:t>  8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a:t>
                      </a:r>
                      <a:r>
                        <a:rPr lang="en-AU" sz="1800" dirty="0">
                          <a:latin typeface="+mn-lt"/>
                          <a:cs typeface="Arial" panose="020B0604020202020204" pitchFamily="34" charset="0"/>
                        </a:rPr>
                        <a:t>  7</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Q  J  </a:t>
                      </a:r>
                      <a:r>
                        <a:rPr lang="en-AU" sz="1800" dirty="0">
                          <a:latin typeface="+mn-lt"/>
                          <a:cs typeface="Arial" panose="020B0604020202020204" pitchFamily="34" charset="0"/>
                        </a:rPr>
                        <a:t>4 </a:t>
                      </a:r>
                    </a:p>
                    <a:p>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b="0" dirty="0">
                          <a:latin typeface="+mn-lt"/>
                          <a:cs typeface="Arial" panose="020B0604020202020204" pitchFamily="34" charset="0"/>
                        </a:rPr>
                        <a:t>9</a:t>
                      </a:r>
                      <a:r>
                        <a:rPr lang="en-AU" sz="1800" b="1" dirty="0">
                          <a:latin typeface="+mn-lt"/>
                          <a:cs typeface="Arial" panose="020B0604020202020204" pitchFamily="34" charset="0"/>
                        </a:rPr>
                        <a:t> </a:t>
                      </a:r>
                      <a:endParaRPr lang="en-AU" sz="1800" dirty="0">
                        <a:latin typeface="+mn-lt"/>
                      </a:endParaRPr>
                    </a:p>
                  </a:txBody>
                  <a:tcPr/>
                </a:tc>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10 3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J  </a:t>
                      </a:r>
                      <a:r>
                        <a:rPr lang="en-AU" sz="1800" b="0" dirty="0">
                          <a:latin typeface="+mn-lt"/>
                          <a:cs typeface="Arial" panose="020B0604020202020204" pitchFamily="34" charset="0"/>
                        </a:rPr>
                        <a:t>10 9 8 </a:t>
                      </a:r>
                      <a:endParaRPr lang="en-AU" sz="1800" dirty="0">
                        <a:latin typeface="+mn-lt"/>
                        <a:cs typeface="Arial" panose="020B0604020202020204" pitchFamily="34" charset="0"/>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9 8 </a:t>
                      </a:r>
                      <a:r>
                        <a:rPr lang="en-AU" sz="1800">
                          <a:latin typeface="+mn-lt"/>
                          <a:cs typeface="Arial" panose="020B0604020202020204" pitchFamily="34" charset="0"/>
                        </a:rPr>
                        <a:t>7 6 5</a:t>
                      </a:r>
                      <a:endParaRPr lang="en-AU" sz="1800" dirty="0">
                        <a:latin typeface="+mn-lt"/>
                        <a:cs typeface="Arial" panose="020B0604020202020204" pitchFamily="34" charset="0"/>
                      </a:endParaRPr>
                    </a:p>
                    <a:p>
                      <a:r>
                        <a:rPr lang="en-AU" sz="1800" dirty="0">
                          <a:latin typeface="+mn-lt"/>
                          <a:cs typeface="Arial" panose="020B0604020202020204" pitchFamily="34" charset="0"/>
                        </a:rPr>
                        <a:t>♣ </a:t>
                      </a:r>
                      <a:r>
                        <a:rPr lang="en-AU" sz="1800" b="0" dirty="0">
                          <a:latin typeface="+mn-lt"/>
                          <a:cs typeface="Arial" panose="020B0604020202020204" pitchFamily="34" charset="0"/>
                        </a:rPr>
                        <a:t>6 </a:t>
                      </a:r>
                      <a:endParaRPr lang="en-AU" sz="1800" b="0" dirty="0">
                        <a:latin typeface="+mn-lt"/>
                      </a:endParaRPr>
                    </a:p>
                  </a:txBody>
                  <a:tcPr/>
                </a:tc>
                <a:extLst>
                  <a:ext uri="{0D108BD9-81ED-4DB2-BD59-A6C34878D82A}">
                    <a16:rowId xmlns:a16="http://schemas.microsoft.com/office/drawing/2014/main" val="2061487600"/>
                  </a:ext>
                </a:extLst>
              </a:tr>
            </a:tbl>
          </a:graphicData>
        </a:graphic>
      </p:graphicFrame>
    </p:spTree>
    <p:extLst>
      <p:ext uri="{BB962C8B-B14F-4D97-AF65-F5344CB8AC3E}">
        <p14:creationId xmlns:p14="http://schemas.microsoft.com/office/powerpoint/2010/main" val="23549716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E2AEF23-AF9B-2867-8900-E1672DA60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CF010-2777-E63C-4D1C-01650A01CA06}"/>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Ch7. </a:t>
            </a:r>
            <a:r>
              <a:rPr lang="en-AU" sz="2800" b="1" dirty="0"/>
              <a:t>Strong 2</a:t>
            </a:r>
            <a:r>
              <a:rPr lang="en-AU" sz="2800" dirty="0"/>
              <a:t> openings</a:t>
            </a:r>
          </a:p>
        </p:txBody>
      </p:sp>
      <p:pic>
        <p:nvPicPr>
          <p:cNvPr id="4" name="Picture 3">
            <a:extLst>
              <a:ext uri="{FF2B5EF4-FFF2-40B4-BE49-F238E27FC236}">
                <a16:creationId xmlns:a16="http://schemas.microsoft.com/office/drawing/2014/main" id="{FD8728FF-7502-901B-1DDB-76143F53D197}"/>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3" name="TextBox 2">
            <a:extLst>
              <a:ext uri="{FF2B5EF4-FFF2-40B4-BE49-F238E27FC236}">
                <a16:creationId xmlns:a16="http://schemas.microsoft.com/office/drawing/2014/main" id="{A4EF8292-1AA1-5801-BB4D-D57D2BD973E4}"/>
              </a:ext>
            </a:extLst>
          </p:cNvPr>
          <p:cNvSpPr txBox="1"/>
          <p:nvPr/>
        </p:nvSpPr>
        <p:spPr>
          <a:xfrm>
            <a:off x="1167884" y="1033057"/>
            <a:ext cx="9995877" cy="147732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There are two bids reserved for opener when she has a really strong hand with lots of points: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b="1" dirty="0">
                <a:solidFill>
                  <a:prstClr val="black"/>
                </a:solidFill>
                <a:latin typeface="Calibri" panose="020F0502020204030204"/>
              </a:rPr>
              <a:t>2NT</a:t>
            </a:r>
            <a:r>
              <a:rPr lang="en-AU" dirty="0">
                <a:solidFill>
                  <a:prstClr val="black"/>
                </a:solidFill>
                <a:latin typeface="Calibri" panose="020F0502020204030204"/>
              </a:rPr>
              <a:t> shows 20-21 HCP and a balanced hand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2</a:t>
            </a:r>
            <a:r>
              <a:rPr lang="en-AU" sz="1800" dirty="0">
                <a:latin typeface="+mn-lt"/>
                <a:cs typeface="Arial" panose="020B0604020202020204" pitchFamily="34" charset="0"/>
              </a:rPr>
              <a:t>♣</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shows 20+ HCP.  Note if you have a balanced hand and 22+ points, bid 2</a:t>
            </a:r>
            <a:r>
              <a:rPr lang="en-AU" sz="1800" dirty="0">
                <a:latin typeface="+mn-lt"/>
                <a:cs typeface="Arial" panose="020B0604020202020204" pitchFamily="34" charset="0"/>
              </a:rPr>
              <a:t>♣</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and then rebid No Trumps.  An opening 2</a:t>
            </a:r>
            <a:r>
              <a:rPr lang="en-AU" sz="1800" dirty="0">
                <a:latin typeface="+mn-lt"/>
                <a:cs typeface="Arial" panose="020B0604020202020204" pitchFamily="34" charset="0"/>
              </a:rPr>
              <a:t>♣</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is an example of an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artificial bid.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2</a:t>
            </a:r>
            <a:r>
              <a:rPr lang="en-AU" sz="1800" dirty="0">
                <a:latin typeface="+mn-lt"/>
                <a:cs typeface="Arial" panose="020B0604020202020204" pitchFamily="34" charset="0"/>
              </a:rPr>
              <a:t>♣ is game forcing</a:t>
            </a:r>
            <a:endPar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8F10689-ED84-06E0-79E2-A42ADE29A465}"/>
              </a:ext>
            </a:extLst>
          </p:cNvPr>
          <p:cNvSpPr txBox="1"/>
          <p:nvPr/>
        </p:nvSpPr>
        <p:spPr>
          <a:xfrm>
            <a:off x="0" y="6488668"/>
            <a:ext cx="4452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r>
              <a:rPr lang="en-AU" dirty="0">
                <a:solidFill>
                  <a:prstClr val="black"/>
                </a:solidFill>
                <a:latin typeface="Calibri" panose="020F0502020204030204"/>
              </a:rPr>
              <a:t>Opening 2C and 2NT; artificial bids.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859A47E-6B4F-7F8C-4C7B-37BD044BE5C5}"/>
              </a:ext>
            </a:extLst>
          </p:cNvPr>
          <p:cNvSpPr txBox="1"/>
          <p:nvPr/>
        </p:nvSpPr>
        <p:spPr>
          <a:xfrm>
            <a:off x="1080922" y="2552870"/>
            <a:ext cx="1851917" cy="369332"/>
          </a:xfrm>
          <a:prstGeom prst="rect">
            <a:avLst/>
          </a:prstGeom>
          <a:noFill/>
        </p:spPr>
        <p:txBody>
          <a:bodyPr wrap="none" rtlCol="0">
            <a:spAutoFit/>
          </a:bodyPr>
          <a:lstStyle/>
          <a:p>
            <a:r>
              <a:rPr lang="en-AU" dirty="0"/>
              <a:t>Responses to 2NT</a:t>
            </a:r>
          </a:p>
        </p:txBody>
      </p:sp>
      <p:sp>
        <p:nvSpPr>
          <p:cNvPr id="7" name="TextBox 6">
            <a:extLst>
              <a:ext uri="{FF2B5EF4-FFF2-40B4-BE49-F238E27FC236}">
                <a16:creationId xmlns:a16="http://schemas.microsoft.com/office/drawing/2014/main" id="{36D1B64E-E978-23F5-8AA5-28553FA86CA0}"/>
              </a:ext>
            </a:extLst>
          </p:cNvPr>
          <p:cNvSpPr txBox="1"/>
          <p:nvPr/>
        </p:nvSpPr>
        <p:spPr>
          <a:xfrm>
            <a:off x="6291787" y="2552870"/>
            <a:ext cx="1749325" cy="369332"/>
          </a:xfrm>
          <a:prstGeom prst="rect">
            <a:avLst/>
          </a:prstGeom>
          <a:noFill/>
        </p:spPr>
        <p:txBody>
          <a:bodyPr wrap="none" rtlCol="0">
            <a:spAutoFit/>
          </a:bodyPr>
          <a:lstStyle/>
          <a:p>
            <a:r>
              <a:rPr lang="en-AU" dirty="0"/>
              <a:t>Responses to 2</a:t>
            </a:r>
            <a:r>
              <a:rPr lang="en-AU" sz="1800" dirty="0">
                <a:latin typeface="+mn-lt"/>
                <a:cs typeface="Arial" panose="020B0604020202020204" pitchFamily="34" charset="0"/>
              </a:rPr>
              <a:t>♣</a:t>
            </a:r>
            <a:endParaRPr lang="en-AU" dirty="0"/>
          </a:p>
        </p:txBody>
      </p:sp>
      <p:graphicFrame>
        <p:nvGraphicFramePr>
          <p:cNvPr id="8" name="Table 7">
            <a:extLst>
              <a:ext uri="{FF2B5EF4-FFF2-40B4-BE49-F238E27FC236}">
                <a16:creationId xmlns:a16="http://schemas.microsoft.com/office/drawing/2014/main" id="{EDA9FAD5-CA03-4A17-10C8-A98A94296700}"/>
              </a:ext>
            </a:extLst>
          </p:cNvPr>
          <p:cNvGraphicFramePr>
            <a:graphicFrameLocks noGrp="1"/>
          </p:cNvGraphicFramePr>
          <p:nvPr>
            <p:extLst>
              <p:ext uri="{D42A27DB-BD31-4B8C-83A1-F6EECF244321}">
                <p14:modId xmlns:p14="http://schemas.microsoft.com/office/powerpoint/2010/main" val="214539205"/>
              </p:ext>
            </p:extLst>
          </p:nvPr>
        </p:nvGraphicFramePr>
        <p:xfrm>
          <a:off x="6386916" y="2922202"/>
          <a:ext cx="3911600" cy="2595880"/>
        </p:xfrm>
        <a:graphic>
          <a:graphicData uri="http://schemas.openxmlformats.org/drawingml/2006/table">
            <a:tbl>
              <a:tblPr firstRow="1" bandRow="1">
                <a:tableStyleId>{5C22544A-7EE6-4342-B048-85BDC9FD1C3A}</a:tableStyleId>
              </a:tblPr>
              <a:tblGrid>
                <a:gridCol w="1110249">
                  <a:extLst>
                    <a:ext uri="{9D8B030D-6E8A-4147-A177-3AD203B41FA5}">
                      <a16:colId xmlns:a16="http://schemas.microsoft.com/office/drawing/2014/main" val="3812766059"/>
                    </a:ext>
                  </a:extLst>
                </a:gridCol>
                <a:gridCol w="2801351">
                  <a:extLst>
                    <a:ext uri="{9D8B030D-6E8A-4147-A177-3AD203B41FA5}">
                      <a16:colId xmlns:a16="http://schemas.microsoft.com/office/drawing/2014/main" val="886173736"/>
                    </a:ext>
                  </a:extLst>
                </a:gridCol>
              </a:tblGrid>
              <a:tr h="370840">
                <a:tc>
                  <a:txBody>
                    <a:bodyPr/>
                    <a:lstStyle/>
                    <a:p>
                      <a:r>
                        <a:rPr lang="en-AU" dirty="0"/>
                        <a:t>Response</a:t>
                      </a:r>
                    </a:p>
                  </a:txBody>
                  <a:tcPr/>
                </a:tc>
                <a:tc>
                  <a:txBody>
                    <a:bodyPr/>
                    <a:lstStyle/>
                    <a:p>
                      <a:r>
                        <a:rPr lang="en-AU" dirty="0"/>
                        <a:t>Promises</a:t>
                      </a:r>
                    </a:p>
                  </a:txBody>
                  <a:tcPr/>
                </a:tc>
                <a:extLst>
                  <a:ext uri="{0D108BD9-81ED-4DB2-BD59-A6C34878D82A}">
                    <a16:rowId xmlns:a16="http://schemas.microsoft.com/office/drawing/2014/main" val="1790681995"/>
                  </a:ext>
                </a:extLst>
              </a:tr>
              <a:tr h="370840">
                <a:tc>
                  <a:txBody>
                    <a:bodyPr/>
                    <a:lstStyle/>
                    <a:p>
                      <a:r>
                        <a:rPr lang="en-AU" dirty="0"/>
                        <a:t>2</a:t>
                      </a:r>
                      <a:r>
                        <a:rPr lang="en-AU" sz="1800" dirty="0">
                          <a:solidFill>
                            <a:srgbClr val="FF0000"/>
                          </a:solidFill>
                          <a:latin typeface="+mn-lt"/>
                          <a:cs typeface="Arial" panose="020B0604020202020204" pitchFamily="34" charset="0"/>
                        </a:rPr>
                        <a:t>♦</a:t>
                      </a:r>
                      <a:endParaRPr lang="en-AU" dirty="0"/>
                    </a:p>
                  </a:txBody>
                  <a:tcPr/>
                </a:tc>
                <a:tc>
                  <a:txBody>
                    <a:bodyPr/>
                    <a:lstStyle/>
                    <a:p>
                      <a:r>
                        <a:rPr lang="en-AU" dirty="0"/>
                        <a:t>0-7 HCP (artificial bid)</a:t>
                      </a:r>
                    </a:p>
                  </a:txBody>
                  <a:tcPr/>
                </a:tc>
                <a:extLst>
                  <a:ext uri="{0D108BD9-81ED-4DB2-BD59-A6C34878D82A}">
                    <a16:rowId xmlns:a16="http://schemas.microsoft.com/office/drawing/2014/main" val="1183810773"/>
                  </a:ext>
                </a:extLst>
              </a:tr>
              <a:tr h="370840">
                <a:tc>
                  <a:txBody>
                    <a:bodyPr/>
                    <a:lstStyle/>
                    <a:p>
                      <a:r>
                        <a:rPr lang="en-AU" dirty="0"/>
                        <a:t>2</a:t>
                      </a:r>
                      <a:r>
                        <a:rPr lang="en-AU" sz="1800" dirty="0">
                          <a:solidFill>
                            <a:srgbClr val="FF0000"/>
                          </a:solidFill>
                          <a:latin typeface="+mn-lt"/>
                          <a:cs typeface="Arial" panose="020B0604020202020204" pitchFamily="34" charset="0"/>
                        </a:rPr>
                        <a:t>♥</a:t>
                      </a:r>
                      <a:endParaRPr lang="en-AU" dirty="0"/>
                    </a:p>
                  </a:txBody>
                  <a:tcPr/>
                </a:tc>
                <a:tc>
                  <a:txBody>
                    <a:bodyPr/>
                    <a:lstStyle/>
                    <a:p>
                      <a:r>
                        <a:rPr lang="en-AU" dirty="0"/>
                        <a:t>8+ HCP; 5+ </a:t>
                      </a:r>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endParaRPr lang="en-AU" dirty="0"/>
                    </a:p>
                  </a:txBody>
                  <a:tcPr/>
                </a:tc>
                <a:extLst>
                  <a:ext uri="{0D108BD9-81ED-4DB2-BD59-A6C34878D82A}">
                    <a16:rowId xmlns:a16="http://schemas.microsoft.com/office/drawing/2014/main" val="3130662349"/>
                  </a:ext>
                </a:extLst>
              </a:tr>
              <a:tr h="370840">
                <a:tc>
                  <a:txBody>
                    <a:bodyPr/>
                    <a:lstStyle/>
                    <a:p>
                      <a:r>
                        <a:rPr lang="en-AU" dirty="0"/>
                        <a:t>2</a:t>
                      </a:r>
                      <a:r>
                        <a:rPr lang="en-AU" sz="1800" dirty="0">
                          <a:latin typeface="+mn-lt"/>
                          <a:cs typeface="Arial" panose="020B0604020202020204" pitchFamily="34" charset="0"/>
                        </a:rPr>
                        <a:t>♠</a:t>
                      </a:r>
                      <a:endParaRPr lang="en-AU" dirty="0"/>
                    </a:p>
                  </a:txBody>
                  <a:tcPr/>
                </a:tc>
                <a:tc>
                  <a:txBody>
                    <a:bodyPr/>
                    <a:lstStyle/>
                    <a:p>
                      <a:r>
                        <a:rPr lang="en-AU" dirty="0"/>
                        <a:t>8+ HCP; 5+ </a:t>
                      </a:r>
                      <a:r>
                        <a:rPr lang="en-AU" sz="1800" dirty="0">
                          <a:latin typeface="+mn-lt"/>
                          <a:cs typeface="Arial" panose="020B0604020202020204" pitchFamily="34" charset="0"/>
                        </a:rPr>
                        <a:t>♠</a:t>
                      </a:r>
                      <a:endParaRPr lang="en-AU" dirty="0"/>
                    </a:p>
                  </a:txBody>
                  <a:tcPr/>
                </a:tc>
                <a:extLst>
                  <a:ext uri="{0D108BD9-81ED-4DB2-BD59-A6C34878D82A}">
                    <a16:rowId xmlns:a16="http://schemas.microsoft.com/office/drawing/2014/main" val="2780102467"/>
                  </a:ext>
                </a:extLst>
              </a:tr>
              <a:tr h="370840">
                <a:tc>
                  <a:txBody>
                    <a:bodyPr/>
                    <a:lstStyle/>
                    <a:p>
                      <a:r>
                        <a:rPr lang="en-AU" dirty="0"/>
                        <a:t>2NT</a:t>
                      </a:r>
                    </a:p>
                  </a:txBody>
                  <a:tcPr/>
                </a:tc>
                <a:tc>
                  <a:txBody>
                    <a:bodyPr/>
                    <a:lstStyle/>
                    <a:p>
                      <a:r>
                        <a:rPr lang="en-AU" dirty="0"/>
                        <a:t>8+ HCP; balanced.</a:t>
                      </a:r>
                    </a:p>
                  </a:txBody>
                  <a:tcPr/>
                </a:tc>
                <a:extLst>
                  <a:ext uri="{0D108BD9-81ED-4DB2-BD59-A6C34878D82A}">
                    <a16:rowId xmlns:a16="http://schemas.microsoft.com/office/drawing/2014/main" val="2104869316"/>
                  </a:ext>
                </a:extLst>
              </a:tr>
              <a:tr h="370840">
                <a:tc>
                  <a:txBody>
                    <a:bodyPr/>
                    <a:lstStyle/>
                    <a:p>
                      <a:r>
                        <a:rPr lang="en-AU" dirty="0"/>
                        <a:t>3</a:t>
                      </a:r>
                      <a:r>
                        <a:rPr lang="en-AU" sz="1800" dirty="0">
                          <a:latin typeface="+mn-lt"/>
                          <a:cs typeface="Arial" panose="020B0604020202020204" pitchFamily="34" charset="0"/>
                        </a:rPr>
                        <a:t>♣</a:t>
                      </a:r>
                      <a:endParaRPr lang="en-AU" dirty="0"/>
                    </a:p>
                  </a:txBody>
                  <a:tcPr/>
                </a:tc>
                <a:tc>
                  <a:txBody>
                    <a:bodyPr/>
                    <a:lstStyle/>
                    <a:p>
                      <a:r>
                        <a:rPr lang="en-AU" dirty="0"/>
                        <a:t>8+ HCP; 5+ </a:t>
                      </a:r>
                      <a:r>
                        <a:rPr lang="en-AU" sz="1800" dirty="0">
                          <a:latin typeface="+mn-lt"/>
                          <a:cs typeface="Arial" panose="020B0604020202020204" pitchFamily="34" charset="0"/>
                        </a:rPr>
                        <a:t>♣</a:t>
                      </a:r>
                      <a:endParaRPr lang="en-AU" dirty="0"/>
                    </a:p>
                  </a:txBody>
                  <a:tcPr/>
                </a:tc>
                <a:extLst>
                  <a:ext uri="{0D108BD9-81ED-4DB2-BD59-A6C34878D82A}">
                    <a16:rowId xmlns:a16="http://schemas.microsoft.com/office/drawing/2014/main" val="1451019333"/>
                  </a:ext>
                </a:extLst>
              </a:tr>
              <a:tr h="370840">
                <a:tc>
                  <a:txBody>
                    <a:bodyPr/>
                    <a:lstStyle/>
                    <a:p>
                      <a:r>
                        <a:rPr lang="en-AU" dirty="0"/>
                        <a:t>3</a:t>
                      </a:r>
                      <a:r>
                        <a:rPr lang="en-AU" sz="1800" dirty="0">
                          <a:solidFill>
                            <a:srgbClr val="FF0000"/>
                          </a:solidFill>
                          <a:latin typeface="+mn-lt"/>
                          <a:cs typeface="Arial" panose="020B0604020202020204" pitchFamily="34" charset="0"/>
                        </a:rPr>
                        <a:t>♦</a:t>
                      </a:r>
                      <a:endParaRPr lang="en-AU" dirty="0"/>
                    </a:p>
                  </a:txBody>
                  <a:tcPr/>
                </a:tc>
                <a:tc>
                  <a:txBody>
                    <a:bodyPr/>
                    <a:lstStyle/>
                    <a:p>
                      <a:r>
                        <a:rPr lang="en-AU" dirty="0"/>
                        <a:t>8+ HCP; 5+ </a:t>
                      </a:r>
                      <a:r>
                        <a:rPr lang="en-AU" sz="1800" dirty="0">
                          <a:solidFill>
                            <a:srgbClr val="FF0000"/>
                          </a:solidFill>
                          <a:latin typeface="+mn-lt"/>
                          <a:cs typeface="Arial" panose="020B0604020202020204" pitchFamily="34" charset="0"/>
                        </a:rPr>
                        <a:t>♦</a:t>
                      </a:r>
                      <a:endParaRPr lang="en-AU" dirty="0"/>
                    </a:p>
                  </a:txBody>
                  <a:tcPr/>
                </a:tc>
                <a:extLst>
                  <a:ext uri="{0D108BD9-81ED-4DB2-BD59-A6C34878D82A}">
                    <a16:rowId xmlns:a16="http://schemas.microsoft.com/office/drawing/2014/main" val="1853421207"/>
                  </a:ext>
                </a:extLst>
              </a:tr>
            </a:tbl>
          </a:graphicData>
        </a:graphic>
      </p:graphicFrame>
      <p:graphicFrame>
        <p:nvGraphicFramePr>
          <p:cNvPr id="9" name="Table 8">
            <a:extLst>
              <a:ext uri="{FF2B5EF4-FFF2-40B4-BE49-F238E27FC236}">
                <a16:creationId xmlns:a16="http://schemas.microsoft.com/office/drawing/2014/main" id="{B6EED0D8-765B-5B46-7103-158E2E10E7FC}"/>
              </a:ext>
            </a:extLst>
          </p:cNvPr>
          <p:cNvGraphicFramePr>
            <a:graphicFrameLocks noGrp="1"/>
          </p:cNvGraphicFramePr>
          <p:nvPr>
            <p:extLst>
              <p:ext uri="{D42A27DB-BD31-4B8C-83A1-F6EECF244321}">
                <p14:modId xmlns:p14="http://schemas.microsoft.com/office/powerpoint/2010/main" val="1218082235"/>
              </p:ext>
            </p:extLst>
          </p:nvPr>
        </p:nvGraphicFramePr>
        <p:xfrm>
          <a:off x="1080922" y="2911087"/>
          <a:ext cx="4452436" cy="2225040"/>
        </p:xfrm>
        <a:graphic>
          <a:graphicData uri="http://schemas.openxmlformats.org/drawingml/2006/table">
            <a:tbl>
              <a:tblPr firstRow="1" bandRow="1">
                <a:tableStyleId>{5C22544A-7EE6-4342-B048-85BDC9FD1C3A}</a:tableStyleId>
              </a:tblPr>
              <a:tblGrid>
                <a:gridCol w="1302309">
                  <a:extLst>
                    <a:ext uri="{9D8B030D-6E8A-4147-A177-3AD203B41FA5}">
                      <a16:colId xmlns:a16="http://schemas.microsoft.com/office/drawing/2014/main" val="3812766059"/>
                    </a:ext>
                  </a:extLst>
                </a:gridCol>
                <a:gridCol w="3150127">
                  <a:extLst>
                    <a:ext uri="{9D8B030D-6E8A-4147-A177-3AD203B41FA5}">
                      <a16:colId xmlns:a16="http://schemas.microsoft.com/office/drawing/2014/main" val="886173736"/>
                    </a:ext>
                  </a:extLst>
                </a:gridCol>
              </a:tblGrid>
              <a:tr h="370840">
                <a:tc>
                  <a:txBody>
                    <a:bodyPr/>
                    <a:lstStyle/>
                    <a:p>
                      <a:r>
                        <a:rPr lang="en-AU" dirty="0"/>
                        <a:t>Response</a:t>
                      </a:r>
                    </a:p>
                  </a:txBody>
                  <a:tcPr/>
                </a:tc>
                <a:tc>
                  <a:txBody>
                    <a:bodyPr/>
                    <a:lstStyle/>
                    <a:p>
                      <a:r>
                        <a:rPr lang="en-AU" dirty="0"/>
                        <a:t>Promises</a:t>
                      </a:r>
                    </a:p>
                  </a:txBody>
                  <a:tcPr/>
                </a:tc>
                <a:extLst>
                  <a:ext uri="{0D108BD9-81ED-4DB2-BD59-A6C34878D82A}">
                    <a16:rowId xmlns:a16="http://schemas.microsoft.com/office/drawing/2014/main" val="1790681995"/>
                  </a:ext>
                </a:extLst>
              </a:tr>
              <a:tr h="370840">
                <a:tc>
                  <a:txBody>
                    <a:bodyPr/>
                    <a:lstStyle/>
                    <a:p>
                      <a:r>
                        <a:rPr lang="en-AU" dirty="0"/>
                        <a:t>Pass</a:t>
                      </a:r>
                    </a:p>
                  </a:txBody>
                  <a:tcPr/>
                </a:tc>
                <a:tc>
                  <a:txBody>
                    <a:bodyPr/>
                    <a:lstStyle/>
                    <a:p>
                      <a:r>
                        <a:rPr lang="en-AU" dirty="0"/>
                        <a:t>0-3 HCP</a:t>
                      </a:r>
                    </a:p>
                  </a:txBody>
                  <a:tcPr/>
                </a:tc>
                <a:extLst>
                  <a:ext uri="{0D108BD9-81ED-4DB2-BD59-A6C34878D82A}">
                    <a16:rowId xmlns:a16="http://schemas.microsoft.com/office/drawing/2014/main" val="1183810773"/>
                  </a:ext>
                </a:extLst>
              </a:tr>
              <a:tr h="370840">
                <a:tc>
                  <a:txBody>
                    <a:bodyPr/>
                    <a:lstStyle/>
                    <a:p>
                      <a:r>
                        <a:rPr lang="en-AU" dirty="0"/>
                        <a:t>3</a:t>
                      </a:r>
                      <a:r>
                        <a:rPr lang="en-AU" sz="1800" dirty="0">
                          <a:solidFill>
                            <a:srgbClr val="FF0000"/>
                          </a:solidFill>
                          <a:latin typeface="+mn-lt"/>
                          <a:cs typeface="Arial" panose="020B0604020202020204" pitchFamily="34" charset="0"/>
                        </a:rPr>
                        <a:t>♦</a:t>
                      </a:r>
                      <a:endParaRPr lang="en-AU" dirty="0"/>
                    </a:p>
                  </a:txBody>
                  <a:tcPr/>
                </a:tc>
                <a:tc>
                  <a:txBody>
                    <a:bodyPr/>
                    <a:lstStyle/>
                    <a:p>
                      <a:r>
                        <a:rPr lang="en-AU" dirty="0"/>
                        <a:t>Transfer to </a:t>
                      </a:r>
                      <a:r>
                        <a:rPr lang="en-AU" sz="1800" dirty="0">
                          <a:solidFill>
                            <a:srgbClr val="FF0000"/>
                          </a:solidFill>
                          <a:latin typeface="+mn-lt"/>
                          <a:cs typeface="Arial" panose="020B0604020202020204" pitchFamily="34" charset="0"/>
                        </a:rPr>
                        <a:t>♥</a:t>
                      </a:r>
                      <a:endParaRPr lang="en-AU" dirty="0">
                        <a:solidFill>
                          <a:schemeClr val="tx1"/>
                        </a:solidFill>
                      </a:endParaRPr>
                    </a:p>
                  </a:txBody>
                  <a:tcPr/>
                </a:tc>
                <a:extLst>
                  <a:ext uri="{0D108BD9-81ED-4DB2-BD59-A6C34878D82A}">
                    <a16:rowId xmlns:a16="http://schemas.microsoft.com/office/drawing/2014/main" val="3130662349"/>
                  </a:ext>
                </a:extLst>
              </a:tr>
              <a:tr h="370840">
                <a:tc>
                  <a:txBody>
                    <a:bodyPr/>
                    <a:lstStyle/>
                    <a:p>
                      <a:r>
                        <a:rPr lang="en-AU" dirty="0"/>
                        <a:t>2</a:t>
                      </a:r>
                      <a:r>
                        <a:rPr lang="en-AU" sz="1800" dirty="0">
                          <a:solidFill>
                            <a:srgbClr val="FF0000"/>
                          </a:solidFill>
                          <a:latin typeface="+mn-lt"/>
                          <a:cs typeface="Arial" panose="020B0604020202020204" pitchFamily="34" charset="0"/>
                        </a:rPr>
                        <a:t>♥</a:t>
                      </a:r>
                      <a:endParaRPr lang="en-AU" dirty="0"/>
                    </a:p>
                  </a:txBody>
                  <a:tcPr/>
                </a:tc>
                <a:tc>
                  <a:txBody>
                    <a:bodyPr/>
                    <a:lstStyle/>
                    <a:p>
                      <a:r>
                        <a:rPr lang="en-AU" dirty="0"/>
                        <a:t>Transfer to </a:t>
                      </a:r>
                      <a:r>
                        <a:rPr lang="en-AU" sz="1800" dirty="0">
                          <a:latin typeface="+mn-lt"/>
                          <a:cs typeface="Arial" panose="020B0604020202020204" pitchFamily="34" charset="0"/>
                        </a:rPr>
                        <a:t>♠</a:t>
                      </a:r>
                      <a:endParaRPr lang="en-AU" dirty="0"/>
                    </a:p>
                  </a:txBody>
                  <a:tcPr/>
                </a:tc>
                <a:extLst>
                  <a:ext uri="{0D108BD9-81ED-4DB2-BD59-A6C34878D82A}">
                    <a16:rowId xmlns:a16="http://schemas.microsoft.com/office/drawing/2014/main" val="2780102467"/>
                  </a:ext>
                </a:extLst>
              </a:tr>
              <a:tr h="370840">
                <a:tc>
                  <a:txBody>
                    <a:bodyPr/>
                    <a:lstStyle/>
                    <a:p>
                      <a:r>
                        <a:rPr lang="en-AU" dirty="0"/>
                        <a:t>3</a:t>
                      </a:r>
                      <a:r>
                        <a:rPr lang="en-AU" sz="1800" dirty="0">
                          <a:latin typeface="+mn-lt"/>
                          <a:cs typeface="Arial" panose="020B0604020202020204" pitchFamily="34" charset="0"/>
                        </a:rPr>
                        <a:t>♣</a:t>
                      </a:r>
                      <a:endParaRPr lang="en-AU" dirty="0"/>
                    </a:p>
                  </a:txBody>
                  <a:tcPr/>
                </a:tc>
                <a:tc>
                  <a:txBody>
                    <a:bodyPr/>
                    <a:lstStyle/>
                    <a:p>
                      <a:r>
                        <a:rPr lang="en-AU" dirty="0"/>
                        <a:t>Stayman</a:t>
                      </a:r>
                    </a:p>
                  </a:txBody>
                  <a:tcPr/>
                </a:tc>
                <a:extLst>
                  <a:ext uri="{0D108BD9-81ED-4DB2-BD59-A6C34878D82A}">
                    <a16:rowId xmlns:a16="http://schemas.microsoft.com/office/drawing/2014/main" val="1451019333"/>
                  </a:ext>
                </a:extLst>
              </a:tr>
              <a:tr h="370840">
                <a:tc>
                  <a:txBody>
                    <a:bodyPr/>
                    <a:lstStyle/>
                    <a:p>
                      <a:r>
                        <a:rPr lang="en-AU" dirty="0"/>
                        <a:t>3 NT</a:t>
                      </a:r>
                    </a:p>
                  </a:txBody>
                  <a:tcPr/>
                </a:tc>
                <a:tc>
                  <a:txBody>
                    <a:bodyPr/>
                    <a:lstStyle/>
                    <a:p>
                      <a:r>
                        <a:rPr lang="en-AU" dirty="0"/>
                        <a:t>4-11 HCP; Denies 4+ M</a:t>
                      </a:r>
                    </a:p>
                  </a:txBody>
                  <a:tcPr/>
                </a:tc>
                <a:extLst>
                  <a:ext uri="{0D108BD9-81ED-4DB2-BD59-A6C34878D82A}">
                    <a16:rowId xmlns:a16="http://schemas.microsoft.com/office/drawing/2014/main" val="1853421207"/>
                  </a:ext>
                </a:extLst>
              </a:tr>
            </a:tbl>
          </a:graphicData>
        </a:graphic>
      </p:graphicFrame>
      <p:sp>
        <p:nvSpPr>
          <p:cNvPr id="11" name="TextBox 10">
            <a:extLst>
              <a:ext uri="{FF2B5EF4-FFF2-40B4-BE49-F238E27FC236}">
                <a16:creationId xmlns:a16="http://schemas.microsoft.com/office/drawing/2014/main" id="{19CC4E91-D8E1-4C40-8F68-BAB69E5E3452}"/>
              </a:ext>
            </a:extLst>
          </p:cNvPr>
          <p:cNvSpPr txBox="1"/>
          <p:nvPr/>
        </p:nvSpPr>
        <p:spPr>
          <a:xfrm>
            <a:off x="1015358" y="5363278"/>
            <a:ext cx="4583564" cy="923330"/>
          </a:xfrm>
          <a:prstGeom prst="rect">
            <a:avLst/>
          </a:prstGeom>
          <a:noFill/>
        </p:spPr>
        <p:txBody>
          <a:bodyPr wrap="square" rtlCol="0">
            <a:spAutoFit/>
          </a:bodyPr>
          <a:lstStyle/>
          <a:p>
            <a:r>
              <a:rPr lang="en-AU" dirty="0"/>
              <a:t>Opener’s Rebid</a:t>
            </a:r>
          </a:p>
          <a:p>
            <a:r>
              <a:rPr lang="en-AU" dirty="0"/>
              <a:t>- Transfers and </a:t>
            </a:r>
            <a:r>
              <a:rPr lang="en-AU" dirty="0" err="1"/>
              <a:t>stayman</a:t>
            </a:r>
            <a:r>
              <a:rPr lang="en-AU" dirty="0"/>
              <a:t> are discussed later in this chapter</a:t>
            </a:r>
          </a:p>
        </p:txBody>
      </p:sp>
      <p:sp>
        <p:nvSpPr>
          <p:cNvPr id="12" name="TextBox 11">
            <a:extLst>
              <a:ext uri="{FF2B5EF4-FFF2-40B4-BE49-F238E27FC236}">
                <a16:creationId xmlns:a16="http://schemas.microsoft.com/office/drawing/2014/main" id="{E59A7DC1-257F-0D01-00FD-AD3748CF05F0}"/>
              </a:ext>
            </a:extLst>
          </p:cNvPr>
          <p:cNvSpPr txBox="1"/>
          <p:nvPr/>
        </p:nvSpPr>
        <p:spPr>
          <a:xfrm>
            <a:off x="6291787" y="5590134"/>
            <a:ext cx="3983895" cy="923330"/>
          </a:xfrm>
          <a:prstGeom prst="rect">
            <a:avLst/>
          </a:prstGeom>
          <a:noFill/>
        </p:spPr>
        <p:txBody>
          <a:bodyPr wrap="square" rtlCol="0">
            <a:spAutoFit/>
          </a:bodyPr>
          <a:lstStyle/>
          <a:p>
            <a:r>
              <a:rPr lang="en-AU" dirty="0"/>
              <a:t>Opener’s Rebid</a:t>
            </a:r>
          </a:p>
          <a:p>
            <a:r>
              <a:rPr lang="en-AU" dirty="0"/>
              <a:t>- With a balanced hand and 22-23 pts bid No Trumps; otherwise bid suit</a:t>
            </a:r>
          </a:p>
        </p:txBody>
      </p:sp>
    </p:spTree>
    <p:extLst>
      <p:ext uri="{BB962C8B-B14F-4D97-AF65-F5344CB8AC3E}">
        <p14:creationId xmlns:p14="http://schemas.microsoft.com/office/powerpoint/2010/main" val="38855412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E2AEF23-AF9B-2867-8900-E1672DA60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CF010-2777-E63C-4D1C-01650A01CA06}"/>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sz="2800" dirty="0"/>
              <a:t>– Ch7. </a:t>
            </a:r>
            <a:r>
              <a:rPr lang="en-AU" sz="2800" b="1" dirty="0"/>
              <a:t>Weak 2 </a:t>
            </a:r>
            <a:r>
              <a:rPr lang="en-AU" sz="2800" dirty="0"/>
              <a:t>openings</a:t>
            </a:r>
          </a:p>
        </p:txBody>
      </p:sp>
      <p:pic>
        <p:nvPicPr>
          <p:cNvPr id="4" name="Picture 3">
            <a:extLst>
              <a:ext uri="{FF2B5EF4-FFF2-40B4-BE49-F238E27FC236}">
                <a16:creationId xmlns:a16="http://schemas.microsoft.com/office/drawing/2014/main" id="{FD8728FF-7502-901B-1DDB-76143F53D197}"/>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3" name="TextBox 2">
            <a:extLst>
              <a:ext uri="{FF2B5EF4-FFF2-40B4-BE49-F238E27FC236}">
                <a16:creationId xmlns:a16="http://schemas.microsoft.com/office/drawing/2014/main" id="{A4EF8292-1AA1-5801-BB4D-D57D2BD973E4}"/>
              </a:ext>
            </a:extLst>
          </p:cNvPr>
          <p:cNvSpPr txBox="1"/>
          <p:nvPr/>
        </p:nvSpPr>
        <p:spPr>
          <a:xfrm>
            <a:off x="937250" y="1118161"/>
            <a:ext cx="4107654"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The three remaining two level openings all show a weak hand with a long suit:</a:t>
            </a:r>
            <a:endPar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8F10689-ED84-06E0-79E2-A42ADE29A465}"/>
              </a:ext>
            </a:extLst>
          </p:cNvPr>
          <p:cNvSpPr txBox="1"/>
          <p:nvPr/>
        </p:nvSpPr>
        <p:spPr>
          <a:xfrm>
            <a:off x="0" y="6488668"/>
            <a:ext cx="21992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r>
              <a:rPr lang="en-AU" dirty="0">
                <a:solidFill>
                  <a:prstClr val="black"/>
                </a:solidFill>
                <a:latin typeface="Calibri" panose="020F0502020204030204"/>
              </a:rPr>
              <a:t>Weak twos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59A7DC1-257F-0D01-00FD-AD3748CF05F0}"/>
              </a:ext>
            </a:extLst>
          </p:cNvPr>
          <p:cNvSpPr txBox="1"/>
          <p:nvPr/>
        </p:nvSpPr>
        <p:spPr>
          <a:xfrm>
            <a:off x="937250" y="2429099"/>
            <a:ext cx="8739644" cy="923330"/>
          </a:xfrm>
          <a:prstGeom prst="rect">
            <a:avLst/>
          </a:prstGeom>
          <a:noFill/>
        </p:spPr>
        <p:txBody>
          <a:bodyPr wrap="square" rtlCol="0">
            <a:spAutoFit/>
          </a:bodyPr>
          <a:lstStyle/>
          <a:p>
            <a:r>
              <a:rPr lang="en-AU" dirty="0"/>
              <a:t>Initially you may want to have at least two honours in the weak suit; but more commonly nowadays that is not expected.  If you are vulnerable – you should err on the high side of the HCP range (</a:t>
            </a:r>
            <a:r>
              <a:rPr lang="en-AU" dirty="0" err="1"/>
              <a:t>eg</a:t>
            </a:r>
            <a:r>
              <a:rPr lang="en-AU" dirty="0"/>
              <a:t> 9 or 10 HCP).</a:t>
            </a:r>
          </a:p>
        </p:txBody>
      </p:sp>
      <p:graphicFrame>
        <p:nvGraphicFramePr>
          <p:cNvPr id="6" name="Table 5">
            <a:extLst>
              <a:ext uri="{FF2B5EF4-FFF2-40B4-BE49-F238E27FC236}">
                <a16:creationId xmlns:a16="http://schemas.microsoft.com/office/drawing/2014/main" id="{52CF90C3-53D8-241B-223B-C5951C475672}"/>
              </a:ext>
            </a:extLst>
          </p:cNvPr>
          <p:cNvGraphicFramePr>
            <a:graphicFrameLocks noGrp="1"/>
          </p:cNvGraphicFramePr>
          <p:nvPr>
            <p:extLst>
              <p:ext uri="{D42A27DB-BD31-4B8C-83A1-F6EECF244321}">
                <p14:modId xmlns:p14="http://schemas.microsoft.com/office/powerpoint/2010/main" val="1087616687"/>
              </p:ext>
            </p:extLst>
          </p:nvPr>
        </p:nvGraphicFramePr>
        <p:xfrm>
          <a:off x="5483602" y="861419"/>
          <a:ext cx="4452436" cy="1483360"/>
        </p:xfrm>
        <a:graphic>
          <a:graphicData uri="http://schemas.openxmlformats.org/drawingml/2006/table">
            <a:tbl>
              <a:tblPr firstRow="1" bandRow="1">
                <a:tableStyleId>{5C22544A-7EE6-4342-B048-85BDC9FD1C3A}</a:tableStyleId>
              </a:tblPr>
              <a:tblGrid>
                <a:gridCol w="1302309">
                  <a:extLst>
                    <a:ext uri="{9D8B030D-6E8A-4147-A177-3AD203B41FA5}">
                      <a16:colId xmlns:a16="http://schemas.microsoft.com/office/drawing/2014/main" val="3812766059"/>
                    </a:ext>
                  </a:extLst>
                </a:gridCol>
                <a:gridCol w="3150127">
                  <a:extLst>
                    <a:ext uri="{9D8B030D-6E8A-4147-A177-3AD203B41FA5}">
                      <a16:colId xmlns:a16="http://schemas.microsoft.com/office/drawing/2014/main" val="886173736"/>
                    </a:ext>
                  </a:extLst>
                </a:gridCol>
              </a:tblGrid>
              <a:tr h="370840">
                <a:tc>
                  <a:txBody>
                    <a:bodyPr/>
                    <a:lstStyle/>
                    <a:p>
                      <a:r>
                        <a:rPr lang="en-AU" dirty="0"/>
                        <a:t>Response</a:t>
                      </a:r>
                    </a:p>
                  </a:txBody>
                  <a:tcPr/>
                </a:tc>
                <a:tc>
                  <a:txBody>
                    <a:bodyPr/>
                    <a:lstStyle/>
                    <a:p>
                      <a:r>
                        <a:rPr lang="en-AU" dirty="0"/>
                        <a:t>Promises</a:t>
                      </a:r>
                    </a:p>
                  </a:txBody>
                  <a:tcPr/>
                </a:tc>
                <a:extLst>
                  <a:ext uri="{0D108BD9-81ED-4DB2-BD59-A6C34878D82A}">
                    <a16:rowId xmlns:a16="http://schemas.microsoft.com/office/drawing/2014/main" val="1790681995"/>
                  </a:ext>
                </a:extLst>
              </a:tr>
              <a:tr h="370840">
                <a:tc>
                  <a:txBody>
                    <a:bodyPr/>
                    <a:lstStyle/>
                    <a:p>
                      <a:r>
                        <a:rPr lang="en-AU" sz="1800" dirty="0">
                          <a:solidFill>
                            <a:schemeClr val="tx1"/>
                          </a:solidFill>
                          <a:latin typeface="+mn-lt"/>
                          <a:cs typeface="Arial" panose="020B0604020202020204" pitchFamily="34" charset="0"/>
                        </a:rPr>
                        <a:t>2</a:t>
                      </a:r>
                      <a:r>
                        <a:rPr lang="en-AU" sz="1800" dirty="0">
                          <a:solidFill>
                            <a:srgbClr val="FF0000"/>
                          </a:solidFill>
                          <a:latin typeface="+mn-lt"/>
                          <a:cs typeface="Arial" panose="020B0604020202020204" pitchFamily="34" charset="0"/>
                        </a:rPr>
                        <a:t>♦</a:t>
                      </a:r>
                      <a:endParaRPr lang="en-AU" dirty="0"/>
                    </a:p>
                  </a:txBody>
                  <a:tcPr/>
                </a:tc>
                <a:tc>
                  <a:txBody>
                    <a:bodyPr/>
                    <a:lstStyle/>
                    <a:p>
                      <a:r>
                        <a:rPr lang="en-AU" dirty="0"/>
                        <a:t>6-10 HCP; 6+ </a:t>
                      </a:r>
                      <a:r>
                        <a:rPr lang="en-AU" sz="1800" dirty="0">
                          <a:solidFill>
                            <a:srgbClr val="FF0000"/>
                          </a:solidFill>
                          <a:latin typeface="+mn-lt"/>
                          <a:cs typeface="Arial" panose="020B0604020202020204" pitchFamily="34" charset="0"/>
                        </a:rPr>
                        <a:t>♦</a:t>
                      </a:r>
                      <a:endParaRPr lang="en-AU" dirty="0">
                        <a:solidFill>
                          <a:schemeClr val="tx1"/>
                        </a:solidFill>
                      </a:endParaRPr>
                    </a:p>
                  </a:txBody>
                  <a:tcPr/>
                </a:tc>
                <a:extLst>
                  <a:ext uri="{0D108BD9-81ED-4DB2-BD59-A6C34878D82A}">
                    <a16:rowId xmlns:a16="http://schemas.microsoft.com/office/drawing/2014/main" val="3130662349"/>
                  </a:ext>
                </a:extLst>
              </a:tr>
              <a:tr h="370840">
                <a:tc>
                  <a:txBody>
                    <a:bodyPr/>
                    <a:lstStyle/>
                    <a:p>
                      <a:r>
                        <a:rPr lang="en-AU" sz="1800" dirty="0">
                          <a:solidFill>
                            <a:schemeClr val="tx1"/>
                          </a:solidFill>
                          <a:latin typeface="+mn-lt"/>
                          <a:cs typeface="Arial" panose="020B0604020202020204" pitchFamily="34" charset="0"/>
                        </a:rPr>
                        <a:t>2</a:t>
                      </a:r>
                      <a:r>
                        <a:rPr lang="en-AU" sz="1800" dirty="0">
                          <a:solidFill>
                            <a:srgbClr val="FF0000"/>
                          </a:solidFill>
                          <a:latin typeface="+mn-lt"/>
                          <a:cs typeface="Arial" panose="020B0604020202020204" pitchFamily="34" charset="0"/>
                        </a:rPr>
                        <a:t>♥</a:t>
                      </a:r>
                      <a:endParaRPr lang="en-AU" dirty="0"/>
                    </a:p>
                  </a:txBody>
                  <a:tcPr/>
                </a:tc>
                <a:tc>
                  <a:txBody>
                    <a:bodyPr/>
                    <a:lstStyle/>
                    <a:p>
                      <a:r>
                        <a:rPr lang="en-AU" dirty="0"/>
                        <a:t>6-10 HCP; 6+ </a:t>
                      </a:r>
                      <a:r>
                        <a:rPr lang="en-AU" sz="1800" dirty="0">
                          <a:solidFill>
                            <a:srgbClr val="FF0000"/>
                          </a:solidFill>
                          <a:latin typeface="+mn-lt"/>
                          <a:cs typeface="Arial" panose="020B0604020202020204" pitchFamily="34" charset="0"/>
                        </a:rPr>
                        <a:t>♥</a:t>
                      </a:r>
                      <a:endParaRPr lang="en-AU" dirty="0">
                        <a:solidFill>
                          <a:schemeClr val="tx1"/>
                        </a:solidFill>
                      </a:endParaRPr>
                    </a:p>
                  </a:txBody>
                  <a:tcPr/>
                </a:tc>
                <a:extLst>
                  <a:ext uri="{0D108BD9-81ED-4DB2-BD59-A6C34878D82A}">
                    <a16:rowId xmlns:a16="http://schemas.microsoft.com/office/drawing/2014/main" val="2780102467"/>
                  </a:ext>
                </a:extLst>
              </a:tr>
              <a:tr h="370840">
                <a:tc>
                  <a:txBody>
                    <a:bodyPr/>
                    <a:lstStyle/>
                    <a:p>
                      <a:r>
                        <a:rPr lang="en-AU" sz="1800" dirty="0">
                          <a:latin typeface="+mn-lt"/>
                          <a:cs typeface="Arial" panose="020B0604020202020204" pitchFamily="34" charset="0"/>
                        </a:rPr>
                        <a:t>2♠</a:t>
                      </a:r>
                      <a:endParaRPr lang="en-AU" dirty="0"/>
                    </a:p>
                  </a:txBody>
                  <a:tcPr/>
                </a:tc>
                <a:tc>
                  <a:txBody>
                    <a:bodyPr/>
                    <a:lstStyle/>
                    <a:p>
                      <a:r>
                        <a:rPr lang="en-AU" dirty="0"/>
                        <a:t>6-10 HCP; 6+ </a:t>
                      </a:r>
                      <a:r>
                        <a:rPr lang="en-AU" sz="1800" dirty="0">
                          <a:latin typeface="+mn-lt"/>
                          <a:cs typeface="Arial" panose="020B0604020202020204" pitchFamily="34" charset="0"/>
                        </a:rPr>
                        <a:t>♠</a:t>
                      </a:r>
                      <a:endParaRPr lang="en-AU" dirty="0">
                        <a:solidFill>
                          <a:schemeClr val="tx1"/>
                        </a:solidFill>
                      </a:endParaRPr>
                    </a:p>
                  </a:txBody>
                  <a:tcPr/>
                </a:tc>
                <a:extLst>
                  <a:ext uri="{0D108BD9-81ED-4DB2-BD59-A6C34878D82A}">
                    <a16:rowId xmlns:a16="http://schemas.microsoft.com/office/drawing/2014/main" val="1451019333"/>
                  </a:ext>
                </a:extLst>
              </a:tr>
            </a:tbl>
          </a:graphicData>
        </a:graphic>
      </p:graphicFrame>
      <p:sp>
        <p:nvSpPr>
          <p:cNvPr id="7" name="TextBox 6">
            <a:extLst>
              <a:ext uri="{FF2B5EF4-FFF2-40B4-BE49-F238E27FC236}">
                <a16:creationId xmlns:a16="http://schemas.microsoft.com/office/drawing/2014/main" id="{37CEB828-DE62-A262-632D-38E682E47CAD}"/>
              </a:ext>
            </a:extLst>
          </p:cNvPr>
          <p:cNvSpPr txBox="1"/>
          <p:nvPr/>
        </p:nvSpPr>
        <p:spPr>
          <a:xfrm>
            <a:off x="937250" y="3265454"/>
            <a:ext cx="3996800" cy="369332"/>
          </a:xfrm>
          <a:prstGeom prst="rect">
            <a:avLst/>
          </a:prstGeom>
          <a:noFill/>
        </p:spPr>
        <p:txBody>
          <a:bodyPr wrap="none" rtlCol="0">
            <a:spAutoFit/>
          </a:bodyPr>
          <a:lstStyle/>
          <a:p>
            <a:r>
              <a:rPr lang="en-AU" dirty="0"/>
              <a:t>Any questions ?   Lets play some cards </a:t>
            </a:r>
            <a:r>
              <a:rPr lang="en-AU" dirty="0">
                <a:sym typeface="Wingdings" panose="05000000000000000000" pitchFamily="2" charset="2"/>
              </a:rPr>
              <a:t></a:t>
            </a:r>
            <a:endParaRPr lang="en-AU" dirty="0"/>
          </a:p>
        </p:txBody>
      </p:sp>
      <p:sp>
        <p:nvSpPr>
          <p:cNvPr id="8" name="TextBox 7">
            <a:extLst>
              <a:ext uri="{FF2B5EF4-FFF2-40B4-BE49-F238E27FC236}">
                <a16:creationId xmlns:a16="http://schemas.microsoft.com/office/drawing/2014/main" id="{C56BFC4B-DAB7-1AB8-7195-F42E533A3BC4}"/>
              </a:ext>
            </a:extLst>
          </p:cNvPr>
          <p:cNvSpPr txBox="1"/>
          <p:nvPr/>
        </p:nvSpPr>
        <p:spPr>
          <a:xfrm>
            <a:off x="937250" y="4009145"/>
            <a:ext cx="1007664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Karen’s Bridge: </a:t>
            </a:r>
            <a:r>
              <a:rPr lang="en-AU" dirty="0">
                <a:solidFill>
                  <a:prstClr val="black"/>
                </a:solidFill>
                <a:latin typeface="Calibri" panose="020F0502020204030204"/>
                <a:hlinkClick r:id="rId4"/>
              </a:rPr>
              <a:t>https://kwbridge.com/weak2.htm</a:t>
            </a:r>
            <a:endParaRPr lang="en-AU"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Oasis Bridge – Weak Two opening bids: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https://www.youtube.com/watch?v=4G4P2wicryg</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Bridget Rampton– 2 club opening: </a:t>
            </a:r>
            <a:r>
              <a:rPr lang="en-AU" dirty="0">
                <a:solidFill>
                  <a:prstClr val="black"/>
                </a:solidFill>
                <a:latin typeface="Calibri" panose="020F0502020204030204"/>
                <a:hlinkClick r:id="rId6"/>
              </a:rPr>
              <a:t>https://www.youtube.com/watch?v=oho_3d5_L5I</a:t>
            </a:r>
            <a:r>
              <a:rPr lang="en-AU" dirty="0">
                <a:solidFill>
                  <a:prstClr val="black"/>
                </a:solidFill>
                <a:latin typeface="Calibri" panose="020F0502020204030204"/>
              </a:rPr>
              <a:t> (volume is a bit 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Peter Hollands – how to play Stayman: </a:t>
            </a:r>
            <a:r>
              <a:rPr lang="en-AU" dirty="0">
                <a:solidFill>
                  <a:prstClr val="black"/>
                </a:solidFill>
                <a:latin typeface="Calibri" panose="020F0502020204030204"/>
                <a:hlinkClick r:id="rId6"/>
              </a:rPr>
              <a:t>https://www.youtube.com/watch?v=oho_3d5_L5I</a:t>
            </a:r>
            <a:endParaRPr lang="en-AU"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prstClr val="black"/>
                </a:solidFill>
                <a:latin typeface="Calibri" panose="020F0502020204030204"/>
              </a:rPr>
              <a:t>Peter Hollands – Learn to play Transfers: </a:t>
            </a:r>
            <a:r>
              <a:rPr lang="en-AU" dirty="0">
                <a:solidFill>
                  <a:prstClr val="black"/>
                </a:solidFill>
                <a:latin typeface="Calibri" panose="020F0502020204030204"/>
                <a:hlinkClick r:id="rId7"/>
              </a:rPr>
              <a:t>https://www.youtube.com/watch?v=C4YdTpepLdw</a:t>
            </a:r>
            <a:endParaRPr lang="en-AU" dirty="0">
              <a:solidFill>
                <a:prstClr val="black"/>
              </a:solidFill>
              <a:latin typeface="Calibri" panose="020F0502020204030204"/>
            </a:endParaRPr>
          </a:p>
        </p:txBody>
      </p:sp>
    </p:spTree>
    <p:extLst>
      <p:ext uri="{BB962C8B-B14F-4D97-AF65-F5344CB8AC3E}">
        <p14:creationId xmlns:p14="http://schemas.microsoft.com/office/powerpoint/2010/main" val="9130689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964C39AE-B254-014B-0C5D-341D46049A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0DD17-09CA-DCC1-0236-CBB46ECEAABA}"/>
              </a:ext>
            </a:extLst>
          </p:cNvPr>
          <p:cNvSpPr>
            <a:spLocks noGrp="1"/>
          </p:cNvSpPr>
          <p:nvPr>
            <p:ph type="title"/>
          </p:nvPr>
        </p:nvSpPr>
        <p:spPr>
          <a:xfrm>
            <a:off x="-2" y="0"/>
            <a:ext cx="12192001" cy="769620"/>
          </a:xfrm>
        </p:spPr>
        <p:txBody>
          <a:bodyPr>
            <a:normAutofit/>
          </a:bodyPr>
          <a:lstStyle/>
          <a:p>
            <a:r>
              <a:rPr lang="en-AU" sz="4000" dirty="0"/>
              <a:t>MBC Introduction to Bridge </a:t>
            </a:r>
            <a:r>
              <a:rPr lang="en-AU" sz="2800" dirty="0"/>
              <a:t>– Ch7. Advanced bidding: review</a:t>
            </a:r>
          </a:p>
        </p:txBody>
      </p:sp>
      <p:pic>
        <p:nvPicPr>
          <p:cNvPr id="4" name="Picture 3">
            <a:extLst>
              <a:ext uri="{FF2B5EF4-FFF2-40B4-BE49-F238E27FC236}">
                <a16:creationId xmlns:a16="http://schemas.microsoft.com/office/drawing/2014/main" id="{09016003-D725-5604-5AC8-E56D9DACBFD6}"/>
              </a:ext>
            </a:extLst>
          </p:cNvPr>
          <p:cNvPicPr>
            <a:picLocks noChangeAspect="1"/>
          </p:cNvPicPr>
          <p:nvPr/>
        </p:nvPicPr>
        <p:blipFill>
          <a:blip r:embed="rId3"/>
          <a:stretch>
            <a:fillRect/>
          </a:stretch>
        </p:blipFill>
        <p:spPr>
          <a:xfrm>
            <a:off x="11613206" y="1729592"/>
            <a:ext cx="449619" cy="3398815"/>
          </a:xfrm>
          <a:prstGeom prst="rect">
            <a:avLst/>
          </a:prstGeom>
        </p:spPr>
      </p:pic>
      <p:sp>
        <p:nvSpPr>
          <p:cNvPr id="5" name="TextBox 4">
            <a:extLst>
              <a:ext uri="{FF2B5EF4-FFF2-40B4-BE49-F238E27FC236}">
                <a16:creationId xmlns:a16="http://schemas.microsoft.com/office/drawing/2014/main" id="{5A60104C-EA2F-64FE-D252-EB425E04D4BD}"/>
              </a:ext>
            </a:extLst>
          </p:cNvPr>
          <p:cNvSpPr txBox="1"/>
          <p:nvPr/>
        </p:nvSpPr>
        <p:spPr>
          <a:xfrm>
            <a:off x="-225" y="6488668"/>
            <a:ext cx="1114985" cy="369332"/>
          </a:xfrm>
          <a:prstGeom prst="rect">
            <a:avLst/>
          </a:prstGeom>
          <a:noFill/>
        </p:spPr>
        <p:txBody>
          <a:bodyPr wrap="none" rtlCol="0">
            <a:spAutoFit/>
          </a:bodyPr>
          <a:lstStyle/>
          <a:p>
            <a:r>
              <a:rPr lang="en-AU" dirty="0"/>
              <a:t>Concepts:</a:t>
            </a:r>
          </a:p>
        </p:txBody>
      </p:sp>
      <p:graphicFrame>
        <p:nvGraphicFramePr>
          <p:cNvPr id="6" name="Table 5">
            <a:extLst>
              <a:ext uri="{FF2B5EF4-FFF2-40B4-BE49-F238E27FC236}">
                <a16:creationId xmlns:a16="http://schemas.microsoft.com/office/drawing/2014/main" id="{977E294E-7565-120B-8CBB-3AE5CE18E1F6}"/>
              </a:ext>
            </a:extLst>
          </p:cNvPr>
          <p:cNvGraphicFramePr>
            <a:graphicFrameLocks noGrp="1"/>
          </p:cNvGraphicFramePr>
          <p:nvPr>
            <p:extLst>
              <p:ext uri="{D42A27DB-BD31-4B8C-83A1-F6EECF244321}">
                <p14:modId xmlns:p14="http://schemas.microsoft.com/office/powerpoint/2010/main" val="2474837975"/>
              </p:ext>
            </p:extLst>
          </p:nvPr>
        </p:nvGraphicFramePr>
        <p:xfrm>
          <a:off x="1221968" y="1546984"/>
          <a:ext cx="9466351" cy="3764030"/>
        </p:xfrm>
        <a:graphic>
          <a:graphicData uri="http://schemas.openxmlformats.org/drawingml/2006/table">
            <a:tbl>
              <a:tblPr firstRow="1" bandRow="1">
                <a:tableStyleId>{5C22544A-7EE6-4342-B048-85BDC9FD1C3A}</a:tableStyleId>
              </a:tblPr>
              <a:tblGrid>
                <a:gridCol w="1596733">
                  <a:extLst>
                    <a:ext uri="{9D8B030D-6E8A-4147-A177-3AD203B41FA5}">
                      <a16:colId xmlns:a16="http://schemas.microsoft.com/office/drawing/2014/main" val="137227163"/>
                    </a:ext>
                  </a:extLst>
                </a:gridCol>
                <a:gridCol w="7869618">
                  <a:extLst>
                    <a:ext uri="{9D8B030D-6E8A-4147-A177-3AD203B41FA5}">
                      <a16:colId xmlns:a16="http://schemas.microsoft.com/office/drawing/2014/main" val="1131472717"/>
                    </a:ext>
                  </a:extLst>
                </a:gridCol>
              </a:tblGrid>
              <a:tr h="380750">
                <a:tc>
                  <a:txBody>
                    <a:bodyPr/>
                    <a:lstStyle/>
                    <a:p>
                      <a:r>
                        <a:rPr lang="en-AU" dirty="0"/>
                        <a:t>Concept</a:t>
                      </a:r>
                    </a:p>
                  </a:txBody>
                  <a:tcPr/>
                </a:tc>
                <a:tc>
                  <a:txBody>
                    <a:bodyPr/>
                    <a:lstStyle/>
                    <a:p>
                      <a:r>
                        <a:rPr lang="en-AU" dirty="0"/>
                        <a:t>Comment</a:t>
                      </a:r>
                    </a:p>
                  </a:txBody>
                  <a:tcPr/>
                </a:tc>
                <a:extLst>
                  <a:ext uri="{0D108BD9-81ED-4DB2-BD59-A6C34878D82A}">
                    <a16:rowId xmlns:a16="http://schemas.microsoft.com/office/drawing/2014/main" val="3523849615"/>
                  </a:ext>
                </a:extLst>
              </a:tr>
              <a:tr h="380750">
                <a:tc>
                  <a:txBody>
                    <a:bodyPr/>
                    <a:lstStyle/>
                    <a:p>
                      <a:r>
                        <a:rPr lang="en-AU" dirty="0"/>
                        <a:t>Transfers</a:t>
                      </a:r>
                    </a:p>
                  </a:txBody>
                  <a:tcPr/>
                </a:tc>
                <a:tc>
                  <a:txBody>
                    <a:bodyPr/>
                    <a:lstStyle/>
                    <a:p>
                      <a:r>
                        <a:rPr lang="en-AU" dirty="0"/>
                        <a:t>After partner opens a no trump, if you have a 5+ card major – bid the suit below for opener to accept the transfer by bidding your suit. System is OFF after interference (excluding a double)</a:t>
                      </a:r>
                    </a:p>
                  </a:txBody>
                  <a:tcPr/>
                </a:tc>
                <a:extLst>
                  <a:ext uri="{0D108BD9-81ED-4DB2-BD59-A6C34878D82A}">
                    <a16:rowId xmlns:a16="http://schemas.microsoft.com/office/drawing/2014/main" val="3495950867"/>
                  </a:ext>
                </a:extLst>
              </a:tr>
              <a:tr h="380750">
                <a:tc>
                  <a:txBody>
                    <a:bodyPr/>
                    <a:lstStyle/>
                    <a:p>
                      <a:r>
                        <a:rPr lang="en-AU" dirty="0"/>
                        <a:t>Stayman</a:t>
                      </a:r>
                    </a:p>
                  </a:txBody>
                  <a:tcPr/>
                </a:tc>
                <a:tc>
                  <a:txBody>
                    <a:bodyPr/>
                    <a:lstStyle/>
                    <a:p>
                      <a:r>
                        <a:rPr lang="en-AU" dirty="0"/>
                        <a:t>After partner opens a no trump, if you have a four card major and enough points</a:t>
                      </a:r>
                      <a:r>
                        <a:rPr lang="en-AU" sz="1800" kern="1200" dirty="0">
                          <a:solidFill>
                            <a:schemeClr val="dk1"/>
                          </a:solidFill>
                          <a:effectLst/>
                          <a:latin typeface="+mn-lt"/>
                          <a:ea typeface="+mn-ea"/>
                          <a:cs typeface="+mn-cs"/>
                        </a:rPr>
                        <a:t>(8+ if responding to 1NT; 4+ if responding to 2NT)</a:t>
                      </a:r>
                      <a:r>
                        <a:rPr lang="en-AU" dirty="0"/>
                        <a:t> bid 2</a:t>
                      </a:r>
                      <a:r>
                        <a:rPr lang="en-AU" sz="1800" dirty="0">
                          <a:latin typeface="+mn-lt"/>
                          <a:cs typeface="Arial" panose="020B0604020202020204" pitchFamily="34" charset="0"/>
                        </a:rPr>
                        <a:t>♣ asking partner if she has a four card major.  System is OFF after interference (excluding a double)</a:t>
                      </a:r>
                      <a:endParaRPr lang="en-AU" dirty="0"/>
                    </a:p>
                  </a:txBody>
                  <a:tcPr/>
                </a:tc>
                <a:extLst>
                  <a:ext uri="{0D108BD9-81ED-4DB2-BD59-A6C34878D82A}">
                    <a16:rowId xmlns:a16="http://schemas.microsoft.com/office/drawing/2014/main" val="840104302"/>
                  </a:ext>
                </a:extLst>
              </a:tr>
              <a:tr h="380750">
                <a:tc>
                  <a:txBody>
                    <a:bodyPr/>
                    <a:lstStyle/>
                    <a:p>
                      <a:r>
                        <a:rPr lang="en-AU" dirty="0"/>
                        <a:t>Strong Twos</a:t>
                      </a:r>
                    </a:p>
                  </a:txBody>
                  <a:tcPr/>
                </a:tc>
                <a:tc>
                  <a:txBody>
                    <a:bodyPr/>
                    <a:lstStyle/>
                    <a:p>
                      <a:r>
                        <a:rPr lang="en-AU" dirty="0"/>
                        <a:t>With 20+ HCP bid:</a:t>
                      </a:r>
                    </a:p>
                    <a:p>
                      <a:r>
                        <a:rPr lang="en-AU" dirty="0"/>
                        <a:t>2NT with 20-21 and a balanced hand</a:t>
                      </a:r>
                    </a:p>
                    <a:p>
                      <a:r>
                        <a:rPr lang="en-AU" dirty="0"/>
                        <a:t>2</a:t>
                      </a:r>
                      <a:r>
                        <a:rPr lang="en-AU" sz="1800" dirty="0">
                          <a:latin typeface="+mn-lt"/>
                          <a:cs typeface="Arial" panose="020B0604020202020204" pitchFamily="34" charset="0"/>
                        </a:rPr>
                        <a:t>♣</a:t>
                      </a:r>
                      <a:r>
                        <a:rPr lang="en-AU" dirty="0"/>
                        <a:t> otherwise.</a:t>
                      </a:r>
                    </a:p>
                  </a:txBody>
                  <a:tcPr/>
                </a:tc>
                <a:extLst>
                  <a:ext uri="{0D108BD9-81ED-4DB2-BD59-A6C34878D82A}">
                    <a16:rowId xmlns:a16="http://schemas.microsoft.com/office/drawing/2014/main" val="3630122781"/>
                  </a:ext>
                </a:extLst>
              </a:tr>
              <a:tr h="380750">
                <a:tc>
                  <a:txBody>
                    <a:bodyPr/>
                    <a:lstStyle/>
                    <a:p>
                      <a:r>
                        <a:rPr lang="en-AU" dirty="0"/>
                        <a:t>Weak Twos</a:t>
                      </a:r>
                    </a:p>
                  </a:txBody>
                  <a:tcPr/>
                </a:tc>
                <a:tc>
                  <a:txBody>
                    <a:bodyPr/>
                    <a:lstStyle/>
                    <a:p>
                      <a:r>
                        <a:rPr lang="en-AU" dirty="0"/>
                        <a:t>The remaining three two-level opening bids all show a weak hand (6-10 HCP) and a long suit (6+)</a:t>
                      </a:r>
                    </a:p>
                  </a:txBody>
                  <a:tcPr/>
                </a:tc>
                <a:extLst>
                  <a:ext uri="{0D108BD9-81ED-4DB2-BD59-A6C34878D82A}">
                    <a16:rowId xmlns:a16="http://schemas.microsoft.com/office/drawing/2014/main" val="408163010"/>
                  </a:ext>
                </a:extLst>
              </a:tr>
            </a:tbl>
          </a:graphicData>
        </a:graphic>
      </p:graphicFrame>
      <p:pic>
        <p:nvPicPr>
          <p:cNvPr id="7" name="Picture 6">
            <a:extLst>
              <a:ext uri="{FF2B5EF4-FFF2-40B4-BE49-F238E27FC236}">
                <a16:creationId xmlns:a16="http://schemas.microsoft.com/office/drawing/2014/main" id="{A725F31A-CE4C-7F1E-67D5-FE3735F572F9}"/>
              </a:ext>
            </a:extLst>
          </p:cNvPr>
          <p:cNvPicPr>
            <a:picLocks noChangeAspect="1"/>
          </p:cNvPicPr>
          <p:nvPr/>
        </p:nvPicPr>
        <p:blipFill>
          <a:blip r:embed="rId3"/>
          <a:stretch>
            <a:fillRect/>
          </a:stretch>
        </p:blipFill>
        <p:spPr>
          <a:xfrm>
            <a:off x="28035" y="1729592"/>
            <a:ext cx="449619" cy="3398815"/>
          </a:xfrm>
          <a:prstGeom prst="rect">
            <a:avLst/>
          </a:prstGeom>
        </p:spPr>
      </p:pic>
    </p:spTree>
    <p:extLst>
      <p:ext uri="{BB962C8B-B14F-4D97-AF65-F5344CB8AC3E}">
        <p14:creationId xmlns:p14="http://schemas.microsoft.com/office/powerpoint/2010/main" val="15439828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7AFC5704-1DE3-45B3-6D1A-CD8EF4594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626F45-8455-3ACB-4BFB-F99F2CC3B239}"/>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About</a:t>
            </a:r>
            <a:endParaRPr lang="en-AU" sz="2800" dirty="0"/>
          </a:p>
        </p:txBody>
      </p:sp>
      <p:pic>
        <p:nvPicPr>
          <p:cNvPr id="4" name="Picture 3">
            <a:extLst>
              <a:ext uri="{FF2B5EF4-FFF2-40B4-BE49-F238E27FC236}">
                <a16:creationId xmlns:a16="http://schemas.microsoft.com/office/drawing/2014/main" id="{DCDBD40D-3C01-26FB-10CA-76256B0B968C}"/>
              </a:ext>
            </a:extLst>
          </p:cNvPr>
          <p:cNvPicPr>
            <a:picLocks noChangeAspect="1"/>
          </p:cNvPicPr>
          <p:nvPr/>
        </p:nvPicPr>
        <p:blipFill>
          <a:blip r:embed="rId3"/>
          <a:stretch>
            <a:fillRect/>
          </a:stretch>
        </p:blipFill>
        <p:spPr>
          <a:xfrm>
            <a:off x="282144" y="1729592"/>
            <a:ext cx="449619" cy="3398815"/>
          </a:xfrm>
          <a:prstGeom prst="rect">
            <a:avLst/>
          </a:prstGeom>
        </p:spPr>
      </p:pic>
      <p:sp>
        <p:nvSpPr>
          <p:cNvPr id="3" name="TextBox 2">
            <a:extLst>
              <a:ext uri="{FF2B5EF4-FFF2-40B4-BE49-F238E27FC236}">
                <a16:creationId xmlns:a16="http://schemas.microsoft.com/office/drawing/2014/main" id="{433EA693-70A2-5BB4-3985-B0FDA0DCC56B}"/>
              </a:ext>
            </a:extLst>
          </p:cNvPr>
          <p:cNvSpPr txBox="1"/>
          <p:nvPr/>
        </p:nvSpPr>
        <p:spPr>
          <a:xfrm>
            <a:off x="894735" y="769620"/>
            <a:ext cx="10491020" cy="116955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AU" sz="1400" dirty="0">
                <a:solidFill>
                  <a:prstClr val="black"/>
                </a:solidFill>
                <a:latin typeface="Calibri" panose="020F0502020204030204"/>
              </a:rPr>
              <a:t>This document created on behalf of the Mollymook Bridge Club based on Paul Marston’s Introduction to Bridge</a:t>
            </a:r>
          </a:p>
          <a:p>
            <a:pPr marR="0" lvl="0" algn="l" defTabSz="914400" rtl="0" eaLnBrk="1" fontAlgn="auto" latinLnBrk="0" hangingPunct="1">
              <a:lnSpc>
                <a:spcPct val="100000"/>
              </a:lnSpc>
              <a:spcBef>
                <a:spcPts val="0"/>
              </a:spcBef>
              <a:spcAft>
                <a:spcPts val="0"/>
              </a:spcAft>
              <a:buClrTx/>
              <a:buSzTx/>
              <a:tabLst/>
              <a:defRPr/>
            </a:pPr>
            <a:endParaRPr lang="en-AU" sz="1400" dirty="0">
              <a:solidFill>
                <a:prstClr val="black"/>
              </a:solidFill>
              <a:latin typeface="Calibri" panose="020F0502020204030204"/>
            </a:endParaRPr>
          </a:p>
          <a:p>
            <a:pPr lvl="0">
              <a:defRPr/>
            </a:pPr>
            <a:r>
              <a:rPr lang="en-AU" sz="1400" dirty="0">
                <a:solidFill>
                  <a:prstClr val="black"/>
                </a:solidFill>
                <a:latin typeface="Calibri" panose="020F0502020204030204"/>
              </a:rPr>
              <a:t>A copy of this document (PPT), hand records for each lesson and a first draft bidding reference sheet are all available from this google drive: </a:t>
            </a:r>
            <a:r>
              <a:rPr lang="en-AU" sz="1400" dirty="0">
                <a:solidFill>
                  <a:prstClr val="black"/>
                </a:solidFill>
              </a:rPr>
              <a:t>https://docs.google.com/presentation/d/14wY8lJJRN_wuUGYTN3N1sVjAcc53TBXu/edit?usp=drive_link&amp;ouid=111006996788244744891&amp;rtpof=true&amp;sd=true</a:t>
            </a:r>
            <a:endParaRPr lang="en-AU" sz="1400" dirty="0">
              <a:solidFill>
                <a:prstClr val="black"/>
              </a:solidFill>
              <a:latin typeface="Calibri" panose="020F0502020204030204"/>
            </a:endParaRPr>
          </a:p>
        </p:txBody>
      </p:sp>
      <p:graphicFrame>
        <p:nvGraphicFramePr>
          <p:cNvPr id="8" name="Table 7">
            <a:extLst>
              <a:ext uri="{FF2B5EF4-FFF2-40B4-BE49-F238E27FC236}">
                <a16:creationId xmlns:a16="http://schemas.microsoft.com/office/drawing/2014/main" id="{342A8834-76BA-0081-4BBE-A7396670DF64}"/>
              </a:ext>
            </a:extLst>
          </p:cNvPr>
          <p:cNvGraphicFramePr>
            <a:graphicFrameLocks noGrp="1"/>
          </p:cNvGraphicFramePr>
          <p:nvPr>
            <p:extLst>
              <p:ext uri="{D42A27DB-BD31-4B8C-83A1-F6EECF244321}">
                <p14:modId xmlns:p14="http://schemas.microsoft.com/office/powerpoint/2010/main" val="3434186376"/>
              </p:ext>
            </p:extLst>
          </p:nvPr>
        </p:nvGraphicFramePr>
        <p:xfrm>
          <a:off x="894735" y="2042313"/>
          <a:ext cx="10491020" cy="4186388"/>
        </p:xfrm>
        <a:graphic>
          <a:graphicData uri="http://schemas.openxmlformats.org/drawingml/2006/table">
            <a:tbl>
              <a:tblPr firstRow="1" bandRow="1">
                <a:tableStyleId>{5C22544A-7EE6-4342-B048-85BDC9FD1C3A}</a:tableStyleId>
              </a:tblPr>
              <a:tblGrid>
                <a:gridCol w="491613">
                  <a:extLst>
                    <a:ext uri="{9D8B030D-6E8A-4147-A177-3AD203B41FA5}">
                      <a16:colId xmlns:a16="http://schemas.microsoft.com/office/drawing/2014/main" val="910853468"/>
                    </a:ext>
                  </a:extLst>
                </a:gridCol>
                <a:gridCol w="717755">
                  <a:extLst>
                    <a:ext uri="{9D8B030D-6E8A-4147-A177-3AD203B41FA5}">
                      <a16:colId xmlns:a16="http://schemas.microsoft.com/office/drawing/2014/main" val="4270259708"/>
                    </a:ext>
                  </a:extLst>
                </a:gridCol>
                <a:gridCol w="825910">
                  <a:extLst>
                    <a:ext uri="{9D8B030D-6E8A-4147-A177-3AD203B41FA5}">
                      <a16:colId xmlns:a16="http://schemas.microsoft.com/office/drawing/2014/main" val="2448384193"/>
                    </a:ext>
                  </a:extLst>
                </a:gridCol>
                <a:gridCol w="8455742">
                  <a:extLst>
                    <a:ext uri="{9D8B030D-6E8A-4147-A177-3AD203B41FA5}">
                      <a16:colId xmlns:a16="http://schemas.microsoft.com/office/drawing/2014/main" val="1478641505"/>
                    </a:ext>
                  </a:extLst>
                </a:gridCol>
              </a:tblGrid>
              <a:tr h="348163">
                <a:tc>
                  <a:txBody>
                    <a:bodyPr/>
                    <a:lstStyle/>
                    <a:p>
                      <a:r>
                        <a:rPr lang="en-AU" sz="1200" dirty="0"/>
                        <a:t>#</a:t>
                      </a:r>
                    </a:p>
                  </a:txBody>
                  <a:tcPr/>
                </a:tc>
                <a:tc>
                  <a:txBody>
                    <a:bodyPr/>
                    <a:lstStyle/>
                    <a:p>
                      <a:r>
                        <a:rPr lang="en-AU" sz="1200" dirty="0"/>
                        <a:t>Who</a:t>
                      </a:r>
                    </a:p>
                  </a:txBody>
                  <a:tcPr/>
                </a:tc>
                <a:tc>
                  <a:txBody>
                    <a:bodyPr/>
                    <a:lstStyle/>
                    <a:p>
                      <a:r>
                        <a:rPr lang="en-AU" sz="1200" dirty="0"/>
                        <a:t>When</a:t>
                      </a:r>
                    </a:p>
                  </a:txBody>
                  <a:tcPr/>
                </a:tc>
                <a:tc>
                  <a:txBody>
                    <a:bodyPr/>
                    <a:lstStyle/>
                    <a:p>
                      <a:r>
                        <a:rPr lang="en-AU" sz="1200" dirty="0"/>
                        <a:t>What</a:t>
                      </a:r>
                    </a:p>
                  </a:txBody>
                  <a:tcPr/>
                </a:tc>
                <a:extLst>
                  <a:ext uri="{0D108BD9-81ED-4DB2-BD59-A6C34878D82A}">
                    <a16:rowId xmlns:a16="http://schemas.microsoft.com/office/drawing/2014/main" val="1037918724"/>
                  </a:ext>
                </a:extLst>
              </a:tr>
              <a:tr h="348163">
                <a:tc>
                  <a:txBody>
                    <a:bodyPr/>
                    <a:lstStyle/>
                    <a:p>
                      <a:r>
                        <a:rPr lang="en-AU" sz="1200" dirty="0"/>
                        <a:t>1.12</a:t>
                      </a:r>
                    </a:p>
                  </a:txBody>
                  <a:tcPr/>
                </a:tc>
                <a:tc>
                  <a:txBody>
                    <a:bodyPr/>
                    <a:lstStyle/>
                    <a:p>
                      <a:r>
                        <a:rPr lang="en-AU" sz="1200" dirty="0"/>
                        <a:t>JR</a:t>
                      </a:r>
                    </a:p>
                  </a:txBody>
                  <a:tcPr/>
                </a:tc>
                <a:tc>
                  <a:txBody>
                    <a:bodyPr/>
                    <a:lstStyle/>
                    <a:p>
                      <a:r>
                        <a:rPr lang="en-AU" sz="1200" dirty="0"/>
                        <a:t>Apr 2024</a:t>
                      </a:r>
                    </a:p>
                  </a:txBody>
                  <a:tcPr/>
                </a:tc>
                <a:tc>
                  <a:txBody>
                    <a:bodyPr/>
                    <a:lstStyle/>
                    <a:p>
                      <a:r>
                        <a:rPr lang="en-AU" sz="1200" dirty="0"/>
                        <a:t>Minor updates.  Used this version to generate a printable PDF</a:t>
                      </a:r>
                    </a:p>
                  </a:txBody>
                  <a:tcPr/>
                </a:tc>
                <a:extLst>
                  <a:ext uri="{0D108BD9-81ED-4DB2-BD59-A6C34878D82A}">
                    <a16:rowId xmlns:a16="http://schemas.microsoft.com/office/drawing/2014/main" val="3487343009"/>
                  </a:ext>
                </a:extLst>
              </a:tr>
              <a:tr h="348163">
                <a:tc>
                  <a:txBody>
                    <a:bodyPr/>
                    <a:lstStyle/>
                    <a:p>
                      <a:r>
                        <a:rPr lang="en-AU" sz="1200" dirty="0"/>
                        <a:t>1.13</a:t>
                      </a:r>
                    </a:p>
                  </a:txBody>
                  <a:tcPr/>
                </a:tc>
                <a:tc>
                  <a:txBody>
                    <a:bodyPr/>
                    <a:lstStyle/>
                    <a:p>
                      <a:r>
                        <a:rPr lang="en-AU" sz="1200" dirty="0"/>
                        <a:t>JR</a:t>
                      </a:r>
                    </a:p>
                  </a:txBody>
                  <a:tcPr/>
                </a:tc>
                <a:tc>
                  <a:txBody>
                    <a:bodyPr/>
                    <a:lstStyle/>
                    <a:p>
                      <a:r>
                        <a:rPr lang="en-AU" sz="1200" dirty="0"/>
                        <a:t>Apr 2024</a:t>
                      </a:r>
                    </a:p>
                  </a:txBody>
                  <a:tcPr/>
                </a:tc>
                <a:tc>
                  <a:txBody>
                    <a:bodyPr/>
                    <a:lstStyle/>
                    <a:p>
                      <a:r>
                        <a:rPr lang="en-AU" sz="1200" dirty="0"/>
                        <a:t>Updated review commentary for lesson 8.</a:t>
                      </a:r>
                    </a:p>
                  </a:txBody>
                  <a:tcPr/>
                </a:tc>
                <a:extLst>
                  <a:ext uri="{0D108BD9-81ED-4DB2-BD59-A6C34878D82A}">
                    <a16:rowId xmlns:a16="http://schemas.microsoft.com/office/drawing/2014/main" val="1713363394"/>
                  </a:ext>
                </a:extLst>
              </a:tr>
              <a:tr h="348163">
                <a:tc>
                  <a:txBody>
                    <a:bodyPr/>
                    <a:lstStyle/>
                    <a:p>
                      <a:r>
                        <a:rPr lang="en-AU" sz="1200" dirty="0"/>
                        <a:t>1.14</a:t>
                      </a:r>
                    </a:p>
                  </a:txBody>
                  <a:tcPr/>
                </a:tc>
                <a:tc>
                  <a:txBody>
                    <a:bodyPr/>
                    <a:lstStyle/>
                    <a:p>
                      <a:r>
                        <a:rPr lang="en-AU" sz="1200" dirty="0"/>
                        <a:t>JR</a:t>
                      </a:r>
                    </a:p>
                  </a:txBody>
                  <a:tcPr/>
                </a:tc>
                <a:tc>
                  <a:txBody>
                    <a:bodyPr/>
                    <a:lstStyle/>
                    <a:p>
                      <a:r>
                        <a:rPr lang="en-AU" sz="1200" dirty="0"/>
                        <a:t>Apr 2024</a:t>
                      </a:r>
                    </a:p>
                  </a:txBody>
                  <a:tcPr/>
                </a:tc>
                <a:tc>
                  <a:txBody>
                    <a:bodyPr/>
                    <a:lstStyle/>
                    <a:p>
                      <a:r>
                        <a:rPr lang="en-AU" sz="1200" dirty="0"/>
                        <a:t>Minor update to lesson 5 (opener’s rebids)</a:t>
                      </a:r>
                    </a:p>
                  </a:txBody>
                  <a:tcPr/>
                </a:tc>
                <a:extLst>
                  <a:ext uri="{0D108BD9-81ED-4DB2-BD59-A6C34878D82A}">
                    <a16:rowId xmlns:a16="http://schemas.microsoft.com/office/drawing/2014/main" val="4223008305"/>
                  </a:ext>
                </a:extLst>
              </a:tr>
              <a:tr h="348163">
                <a:tc>
                  <a:txBody>
                    <a:bodyPr/>
                    <a:lstStyle/>
                    <a:p>
                      <a:r>
                        <a:rPr lang="en-AU" sz="1200" dirty="0"/>
                        <a:t>2.00</a:t>
                      </a:r>
                    </a:p>
                  </a:txBody>
                  <a:tcPr/>
                </a:tc>
                <a:tc>
                  <a:txBody>
                    <a:bodyPr/>
                    <a:lstStyle/>
                    <a:p>
                      <a:r>
                        <a:rPr lang="en-AU" sz="1200" dirty="0"/>
                        <a:t>JR</a:t>
                      </a:r>
                    </a:p>
                  </a:txBody>
                  <a:tcPr/>
                </a:tc>
                <a:tc>
                  <a:txBody>
                    <a:bodyPr/>
                    <a:lstStyle/>
                    <a:p>
                      <a:r>
                        <a:rPr lang="en-AU" sz="1200" dirty="0"/>
                        <a:t>Jan 2025</a:t>
                      </a:r>
                    </a:p>
                  </a:txBody>
                  <a:tcPr/>
                </a:tc>
                <a:tc>
                  <a:txBody>
                    <a:bodyPr/>
                    <a:lstStyle/>
                    <a:p>
                      <a:r>
                        <a:rPr lang="en-AU" sz="1200" dirty="0"/>
                        <a:t>Revised and rewritten for Intro to Bridge Version 6: 2 over 1</a:t>
                      </a:r>
                    </a:p>
                  </a:txBody>
                  <a:tcPr/>
                </a:tc>
                <a:extLst>
                  <a:ext uri="{0D108BD9-81ED-4DB2-BD59-A6C34878D82A}">
                    <a16:rowId xmlns:a16="http://schemas.microsoft.com/office/drawing/2014/main" val="4263039264"/>
                  </a:ext>
                </a:extLst>
              </a:tr>
              <a:tr h="348163">
                <a:tc>
                  <a:txBody>
                    <a:bodyPr/>
                    <a:lstStyle/>
                    <a:p>
                      <a:r>
                        <a:rPr lang="en-AU" sz="1200" dirty="0"/>
                        <a:t>2.01</a:t>
                      </a:r>
                    </a:p>
                  </a:txBody>
                  <a:tcPr/>
                </a:tc>
                <a:tc>
                  <a:txBody>
                    <a:bodyPr/>
                    <a:lstStyle/>
                    <a:p>
                      <a:r>
                        <a:rPr lang="en-AU" sz="1200" dirty="0"/>
                        <a:t>JR/LR</a:t>
                      </a:r>
                    </a:p>
                  </a:txBody>
                  <a:tcPr/>
                </a:tc>
                <a:tc>
                  <a:txBody>
                    <a:bodyPr/>
                    <a:lstStyle/>
                    <a:p>
                      <a:r>
                        <a:rPr lang="en-AU" sz="1200" dirty="0"/>
                        <a:t>Feb 2025</a:t>
                      </a:r>
                    </a:p>
                  </a:txBody>
                  <a:tcPr/>
                </a:tc>
                <a:tc>
                  <a:txBody>
                    <a:bodyPr/>
                    <a:lstStyle/>
                    <a:p>
                      <a:r>
                        <a:rPr lang="en-AU" sz="1200" dirty="0"/>
                        <a:t>Added chapter graphics</a:t>
                      </a:r>
                    </a:p>
                  </a:txBody>
                  <a:tcPr/>
                </a:tc>
                <a:extLst>
                  <a:ext uri="{0D108BD9-81ED-4DB2-BD59-A6C34878D82A}">
                    <a16:rowId xmlns:a16="http://schemas.microsoft.com/office/drawing/2014/main" val="1809327436"/>
                  </a:ext>
                </a:extLst>
              </a:tr>
              <a:tr h="348163">
                <a:tc>
                  <a:txBody>
                    <a:bodyPr/>
                    <a:lstStyle/>
                    <a:p>
                      <a:r>
                        <a:rPr lang="en-AU" sz="1200" dirty="0"/>
                        <a:t>2.02</a:t>
                      </a:r>
                    </a:p>
                  </a:txBody>
                  <a:tcPr/>
                </a:tc>
                <a:tc>
                  <a:txBody>
                    <a:bodyPr/>
                    <a:lstStyle/>
                    <a:p>
                      <a:r>
                        <a:rPr lang="en-AU" sz="1200" dirty="0"/>
                        <a:t>RD/ND</a:t>
                      </a:r>
                    </a:p>
                  </a:txBody>
                  <a:tcPr/>
                </a:tc>
                <a:tc>
                  <a:txBody>
                    <a:bodyPr/>
                    <a:lstStyle/>
                    <a:p>
                      <a:r>
                        <a:rPr lang="en-AU" sz="1200" dirty="0"/>
                        <a:t>Feb 2025</a:t>
                      </a:r>
                    </a:p>
                  </a:txBody>
                  <a:tcPr/>
                </a:tc>
                <a:tc>
                  <a:txBody>
                    <a:bodyPr/>
                    <a:lstStyle/>
                    <a:p>
                      <a:r>
                        <a:rPr lang="en-AU" sz="1200" dirty="0"/>
                        <a:t>Included updates/corrections from Rae and Neil Duffy</a:t>
                      </a:r>
                    </a:p>
                  </a:txBody>
                  <a:tcPr/>
                </a:tc>
                <a:extLst>
                  <a:ext uri="{0D108BD9-81ED-4DB2-BD59-A6C34878D82A}">
                    <a16:rowId xmlns:a16="http://schemas.microsoft.com/office/drawing/2014/main" val="48081125"/>
                  </a:ext>
                </a:extLst>
              </a:tr>
              <a:tr h="348163">
                <a:tc>
                  <a:txBody>
                    <a:bodyPr/>
                    <a:lstStyle/>
                    <a:p>
                      <a:r>
                        <a:rPr lang="en-AU" sz="1200" dirty="0"/>
                        <a:t>2.03</a:t>
                      </a:r>
                    </a:p>
                  </a:txBody>
                  <a:tcPr/>
                </a:tc>
                <a:tc>
                  <a:txBody>
                    <a:bodyPr/>
                    <a:lstStyle/>
                    <a:p>
                      <a:r>
                        <a:rPr lang="en-AU" sz="1200" dirty="0"/>
                        <a:t>JR</a:t>
                      </a:r>
                    </a:p>
                  </a:txBody>
                  <a:tcPr/>
                </a:tc>
                <a:tc>
                  <a:txBody>
                    <a:bodyPr/>
                    <a:lstStyle/>
                    <a:p>
                      <a:r>
                        <a:rPr lang="en-AU" sz="1200" dirty="0"/>
                        <a:t>Mar 2025</a:t>
                      </a:r>
                    </a:p>
                  </a:txBody>
                  <a:tcPr/>
                </a:tc>
                <a:tc>
                  <a:txBody>
                    <a:bodyPr/>
                    <a:lstStyle/>
                    <a:p>
                      <a:r>
                        <a:rPr lang="en-AU" sz="1200" dirty="0"/>
                        <a:t>P28. Advancer bids</a:t>
                      </a:r>
                    </a:p>
                  </a:txBody>
                  <a:tcPr/>
                </a:tc>
                <a:extLst>
                  <a:ext uri="{0D108BD9-81ED-4DB2-BD59-A6C34878D82A}">
                    <a16:rowId xmlns:a16="http://schemas.microsoft.com/office/drawing/2014/main" val="364438564"/>
                  </a:ext>
                </a:extLst>
              </a:tr>
              <a:tr h="704758">
                <a:tc>
                  <a:txBody>
                    <a:bodyPr/>
                    <a:lstStyle/>
                    <a:p>
                      <a:r>
                        <a:rPr lang="en-AU" sz="1200" dirty="0"/>
                        <a:t>2.04</a:t>
                      </a:r>
                    </a:p>
                  </a:txBody>
                  <a:tcPr/>
                </a:tc>
                <a:tc>
                  <a:txBody>
                    <a:bodyPr/>
                    <a:lstStyle/>
                    <a:p>
                      <a:r>
                        <a:rPr lang="en-AU" sz="1200" dirty="0"/>
                        <a:t>JR</a:t>
                      </a:r>
                    </a:p>
                  </a:txBody>
                  <a:tcPr/>
                </a:tc>
                <a:tc>
                  <a:txBody>
                    <a:bodyPr/>
                    <a:lstStyle/>
                    <a:p>
                      <a:r>
                        <a:rPr lang="en-AU" sz="1200" dirty="0"/>
                        <a:t>Jun 2025</a:t>
                      </a:r>
                    </a:p>
                  </a:txBody>
                  <a:tcPr/>
                </a:tc>
                <a:tc>
                  <a:txBody>
                    <a:bodyPr/>
                    <a:lstStyle/>
                    <a:p>
                      <a:r>
                        <a:rPr lang="en-AU" sz="1200" dirty="0"/>
                        <a:t>Updated to focus more on player roles, rather than follow text exactly.  So chapter 2 focus is opener role but includes basic responder bid; chapter 3 focus is responder role and her first bid options; and chapter 4 focus is opener role and her rebids.</a:t>
                      </a:r>
                    </a:p>
                    <a:p>
                      <a:r>
                        <a:rPr lang="en-AU" sz="1200" dirty="0"/>
                        <a:t>Moved chapter 4 (review) to after the next chapter. </a:t>
                      </a:r>
                    </a:p>
                  </a:txBody>
                  <a:tcPr/>
                </a:tc>
                <a:extLst>
                  <a:ext uri="{0D108BD9-81ED-4DB2-BD59-A6C34878D82A}">
                    <a16:rowId xmlns:a16="http://schemas.microsoft.com/office/drawing/2014/main" val="1629383710"/>
                  </a:ext>
                </a:extLst>
              </a:tr>
              <a:tr h="348163">
                <a:tc>
                  <a:txBody>
                    <a:bodyPr/>
                    <a:lstStyle/>
                    <a:p>
                      <a:r>
                        <a:rPr lang="en-AU" sz="1200" dirty="0"/>
                        <a:t>2.05</a:t>
                      </a:r>
                    </a:p>
                  </a:txBody>
                  <a:tcPr/>
                </a:tc>
                <a:tc>
                  <a:txBody>
                    <a:bodyPr/>
                    <a:lstStyle/>
                    <a:p>
                      <a:r>
                        <a:rPr lang="en-AU" sz="1200" dirty="0"/>
                        <a:t>JR</a:t>
                      </a:r>
                    </a:p>
                  </a:txBody>
                  <a:tcPr/>
                </a:tc>
                <a:tc>
                  <a:txBody>
                    <a:bodyPr/>
                    <a:lstStyle/>
                    <a:p>
                      <a:r>
                        <a:rPr lang="en-AU" sz="1200" dirty="0"/>
                        <a:t>Jun 2025</a:t>
                      </a:r>
                    </a:p>
                  </a:txBody>
                  <a:tcPr/>
                </a:tc>
                <a:tc>
                  <a:txBody>
                    <a:bodyPr/>
                    <a:lstStyle/>
                    <a:p>
                      <a:r>
                        <a:rPr lang="en-AU" sz="1200" dirty="0"/>
                        <a:t>Added presenter notes</a:t>
                      </a:r>
                    </a:p>
                  </a:txBody>
                  <a:tcPr/>
                </a:tc>
                <a:extLst>
                  <a:ext uri="{0D108BD9-81ED-4DB2-BD59-A6C34878D82A}">
                    <a16:rowId xmlns:a16="http://schemas.microsoft.com/office/drawing/2014/main" val="1722490964"/>
                  </a:ext>
                </a:extLst>
              </a:tr>
              <a:tr h="348163">
                <a:tc>
                  <a:txBody>
                    <a:bodyPr/>
                    <a:lstStyle/>
                    <a:p>
                      <a:r>
                        <a:rPr lang="en-AU" sz="1200" dirty="0"/>
                        <a:t>2.06</a:t>
                      </a:r>
                    </a:p>
                  </a:txBody>
                  <a:tcPr/>
                </a:tc>
                <a:tc>
                  <a:txBody>
                    <a:bodyPr/>
                    <a:lstStyle/>
                    <a:p>
                      <a:r>
                        <a:rPr lang="en-AU" sz="1200" dirty="0"/>
                        <a:t>JR</a:t>
                      </a:r>
                    </a:p>
                  </a:txBody>
                  <a:tcPr/>
                </a:tc>
                <a:tc>
                  <a:txBody>
                    <a:bodyPr/>
                    <a:lstStyle/>
                    <a:p>
                      <a:r>
                        <a:rPr lang="en-AU" sz="1200" dirty="0"/>
                        <a:t>Aug 2025</a:t>
                      </a:r>
                    </a:p>
                  </a:txBody>
                  <a:tcPr/>
                </a:tc>
                <a:tc>
                  <a:txBody>
                    <a:bodyPr/>
                    <a:lstStyle/>
                    <a:p>
                      <a:r>
                        <a:rPr lang="en-AU" sz="1200" dirty="0"/>
                        <a:t>Reverted to Standard rather than 2 over 1.  Included more references to card play from NSWBA and BNZ.</a:t>
                      </a:r>
                    </a:p>
                  </a:txBody>
                  <a:tcPr/>
                </a:tc>
                <a:extLst>
                  <a:ext uri="{0D108BD9-81ED-4DB2-BD59-A6C34878D82A}">
                    <a16:rowId xmlns:a16="http://schemas.microsoft.com/office/drawing/2014/main" val="2022974832"/>
                  </a:ext>
                </a:extLst>
              </a:tr>
            </a:tbl>
          </a:graphicData>
        </a:graphic>
      </p:graphicFrame>
      <p:pic>
        <p:nvPicPr>
          <p:cNvPr id="9" name="Picture 8">
            <a:extLst>
              <a:ext uri="{FF2B5EF4-FFF2-40B4-BE49-F238E27FC236}">
                <a16:creationId xmlns:a16="http://schemas.microsoft.com/office/drawing/2014/main" id="{730F42DA-7974-B26E-D95B-61E08566503B}"/>
              </a:ext>
            </a:extLst>
          </p:cNvPr>
          <p:cNvPicPr>
            <a:picLocks noChangeAspect="1"/>
          </p:cNvPicPr>
          <p:nvPr/>
        </p:nvPicPr>
        <p:blipFill>
          <a:blip r:embed="rId3"/>
          <a:stretch>
            <a:fillRect/>
          </a:stretch>
        </p:blipFill>
        <p:spPr>
          <a:xfrm>
            <a:off x="11563651" y="1729592"/>
            <a:ext cx="449619" cy="3398815"/>
          </a:xfrm>
          <a:prstGeom prst="rect">
            <a:avLst/>
          </a:prstGeom>
        </p:spPr>
      </p:pic>
    </p:spTree>
    <p:extLst>
      <p:ext uri="{BB962C8B-B14F-4D97-AF65-F5344CB8AC3E}">
        <p14:creationId xmlns:p14="http://schemas.microsoft.com/office/powerpoint/2010/main" val="18390726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E2AEF23-AF9B-2867-8900-E1672DA60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CF010-2777-E63C-4D1C-01650A01CA06}"/>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Declarer: Preserve your Entries</a:t>
            </a:r>
            <a:endParaRPr lang="en-AU" sz="2800" dirty="0"/>
          </a:p>
        </p:txBody>
      </p:sp>
      <p:pic>
        <p:nvPicPr>
          <p:cNvPr id="4" name="Picture 3">
            <a:extLst>
              <a:ext uri="{FF2B5EF4-FFF2-40B4-BE49-F238E27FC236}">
                <a16:creationId xmlns:a16="http://schemas.microsoft.com/office/drawing/2014/main" id="{FD8728FF-7502-901B-1DDB-76143F53D197}"/>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5" name="TextBox 4">
            <a:extLst>
              <a:ext uri="{FF2B5EF4-FFF2-40B4-BE49-F238E27FC236}">
                <a16:creationId xmlns:a16="http://schemas.microsoft.com/office/drawing/2014/main" id="{58F10689-ED84-06E0-79E2-A42ADE29A465}"/>
              </a:ext>
            </a:extLst>
          </p:cNvPr>
          <p:cNvSpPr txBox="1"/>
          <p:nvPr/>
        </p:nvSpPr>
        <p:spPr>
          <a:xfrm>
            <a:off x="0" y="6488668"/>
            <a:ext cx="20651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r>
              <a:rPr lang="en-AU" dirty="0">
                <a:solidFill>
                  <a:prstClr val="black"/>
                </a:solidFill>
                <a:latin typeface="Calibri" panose="020F0502020204030204"/>
              </a:rPr>
              <a:t>Transfers.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Table 12">
            <a:extLst>
              <a:ext uri="{FF2B5EF4-FFF2-40B4-BE49-F238E27FC236}">
                <a16:creationId xmlns:a16="http://schemas.microsoft.com/office/drawing/2014/main" id="{DA491478-7BEB-FE97-9683-E3CDE118D303}"/>
              </a:ext>
            </a:extLst>
          </p:cNvPr>
          <p:cNvGraphicFramePr>
            <a:graphicFrameLocks noGrp="1"/>
          </p:cNvGraphicFramePr>
          <p:nvPr>
            <p:extLst>
              <p:ext uri="{D42A27DB-BD31-4B8C-83A1-F6EECF244321}">
                <p14:modId xmlns:p14="http://schemas.microsoft.com/office/powerpoint/2010/main" val="1320947026"/>
              </p:ext>
            </p:extLst>
          </p:nvPr>
        </p:nvGraphicFramePr>
        <p:xfrm>
          <a:off x="6941529" y="1109980"/>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North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Q J</a:t>
                      </a:r>
                      <a:r>
                        <a:rPr lang="en-AU" sz="1800" dirty="0">
                          <a:latin typeface="+mn-lt"/>
                          <a:cs typeface="Arial" panose="020B0604020202020204" pitchFamily="34" charset="0"/>
                        </a:rPr>
                        <a:t> 10 8 7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7 5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0" dirty="0">
                          <a:latin typeface="+mn-lt"/>
                          <a:cs typeface="Arial" panose="020B0604020202020204" pitchFamily="34" charset="0"/>
                        </a:rPr>
                        <a:t>9 4</a:t>
                      </a:r>
                      <a:r>
                        <a:rPr lang="en-AU" sz="1800" dirty="0">
                          <a:latin typeface="+mn-lt"/>
                          <a:cs typeface="Arial" panose="020B0604020202020204" pitchFamily="34" charset="0"/>
                        </a:rPr>
                        <a:t> 2</a:t>
                      </a: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a:t>
                      </a:r>
                      <a:r>
                        <a:rPr lang="en-AU" sz="1800" b="1" dirty="0">
                          <a:latin typeface="+mn-lt"/>
                          <a:cs typeface="Arial" panose="020B0604020202020204" pitchFamily="34" charset="0"/>
                        </a:rPr>
                        <a:t> </a:t>
                      </a:r>
                      <a:r>
                        <a:rPr lang="en-AU" sz="1800" b="0" dirty="0">
                          <a:latin typeface="+mn-lt"/>
                          <a:cs typeface="Arial" panose="020B0604020202020204" pitchFamily="34" charset="0"/>
                        </a:rPr>
                        <a:t>9</a:t>
                      </a:r>
                      <a:r>
                        <a:rPr lang="en-AU" sz="1800" b="1" dirty="0">
                          <a:latin typeface="+mn-lt"/>
                          <a:cs typeface="Arial" panose="020B0604020202020204" pitchFamily="34" charset="0"/>
                        </a:rPr>
                        <a:t> </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6" name="Table 15">
            <a:extLst>
              <a:ext uri="{FF2B5EF4-FFF2-40B4-BE49-F238E27FC236}">
                <a16:creationId xmlns:a16="http://schemas.microsoft.com/office/drawing/2014/main" id="{0FB0E4E2-BD0C-ADC4-231C-7E3F69F97B3F}"/>
              </a:ext>
            </a:extLst>
          </p:cNvPr>
          <p:cNvGraphicFramePr>
            <a:graphicFrameLocks noGrp="1"/>
          </p:cNvGraphicFramePr>
          <p:nvPr>
            <p:extLst>
              <p:ext uri="{D42A27DB-BD31-4B8C-83A1-F6EECF244321}">
                <p14:modId xmlns:p14="http://schemas.microsoft.com/office/powerpoint/2010/main" val="2195397652"/>
              </p:ext>
            </p:extLst>
          </p:nvPr>
        </p:nvGraphicFramePr>
        <p:xfrm>
          <a:off x="8963369" y="2867144"/>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East</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6" name="Table 5">
            <a:extLst>
              <a:ext uri="{FF2B5EF4-FFF2-40B4-BE49-F238E27FC236}">
                <a16:creationId xmlns:a16="http://schemas.microsoft.com/office/drawing/2014/main" id="{D2961253-AC72-A504-D749-02C39A17E316}"/>
              </a:ext>
            </a:extLst>
          </p:cNvPr>
          <p:cNvGraphicFramePr>
            <a:graphicFrameLocks noGrp="1"/>
          </p:cNvGraphicFramePr>
          <p:nvPr>
            <p:extLst>
              <p:ext uri="{D42A27DB-BD31-4B8C-83A1-F6EECF244321}">
                <p14:modId xmlns:p14="http://schemas.microsoft.com/office/powerpoint/2010/main" val="4207333886"/>
              </p:ext>
            </p:extLst>
          </p:nvPr>
        </p:nvGraphicFramePr>
        <p:xfrm>
          <a:off x="6853500" y="4765040"/>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578855466"/>
                    </a:ext>
                  </a:extLst>
                </a:gridCol>
              </a:tblGrid>
              <a:tr h="295156">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3</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a:t>
                      </a:r>
                      <a:r>
                        <a:rPr lang="en-AU" sz="1800" b="0" dirty="0">
                          <a:latin typeface="+mn-lt"/>
                          <a:cs typeface="Arial" panose="020B0604020202020204" pitchFamily="34" charset="0"/>
                        </a:rPr>
                        <a:t>10 9 8</a:t>
                      </a:r>
                      <a:endParaRPr lang="en-AU" sz="1800" dirty="0">
                        <a:latin typeface="+mn-lt"/>
                        <a:cs typeface="Arial" panose="020B0604020202020204" pitchFamily="34" charset="0"/>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8 7</a:t>
                      </a:r>
                    </a:p>
                    <a:p>
                      <a:r>
                        <a:rPr lang="en-AU" sz="1800" dirty="0">
                          <a:latin typeface="+mn-lt"/>
                          <a:cs typeface="Arial" panose="020B0604020202020204" pitchFamily="34" charset="0"/>
                        </a:rPr>
                        <a:t>♣ </a:t>
                      </a:r>
                      <a:r>
                        <a:rPr lang="en-AU" sz="1800" b="1" dirty="0">
                          <a:latin typeface="+mn-lt"/>
                          <a:cs typeface="Arial" panose="020B0604020202020204" pitchFamily="34" charset="0"/>
                        </a:rPr>
                        <a:t>A </a:t>
                      </a:r>
                      <a:r>
                        <a:rPr lang="en-AU" sz="1800" dirty="0">
                          <a:latin typeface="+mn-lt"/>
                          <a:cs typeface="Arial" panose="020B0604020202020204" pitchFamily="34" charset="0"/>
                        </a:rPr>
                        <a:t> </a:t>
                      </a:r>
                      <a:r>
                        <a:rPr lang="en-AU" sz="1800" b="0" dirty="0">
                          <a:latin typeface="+mn-lt"/>
                          <a:cs typeface="Arial" panose="020B0604020202020204" pitchFamily="34" charset="0"/>
                        </a:rPr>
                        <a:t>6</a:t>
                      </a:r>
                      <a:endParaRPr lang="en-AU" sz="1800" b="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7" name="Table 6">
            <a:extLst>
              <a:ext uri="{FF2B5EF4-FFF2-40B4-BE49-F238E27FC236}">
                <a16:creationId xmlns:a16="http://schemas.microsoft.com/office/drawing/2014/main" id="{E768CE07-50B0-D7DC-7C23-00002458237C}"/>
              </a:ext>
            </a:extLst>
          </p:cNvPr>
          <p:cNvGraphicFramePr>
            <a:graphicFrameLocks noGrp="1"/>
          </p:cNvGraphicFramePr>
          <p:nvPr>
            <p:extLst>
              <p:ext uri="{D42A27DB-BD31-4B8C-83A1-F6EECF244321}">
                <p14:modId xmlns:p14="http://schemas.microsoft.com/office/powerpoint/2010/main" val="169511210"/>
              </p:ext>
            </p:extLst>
          </p:nvPr>
        </p:nvGraphicFramePr>
        <p:xfrm>
          <a:off x="4873969" y="2867144"/>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West</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dirty="0">
                          <a:latin typeface="+mn-lt"/>
                          <a:cs typeface="Arial" panose="020B0604020202020204" pitchFamily="34" charset="0"/>
                        </a:rPr>
                        <a:t> 6 5 4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10  8 6</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0" dirty="0">
                          <a:latin typeface="+mn-lt"/>
                          <a:cs typeface="Arial" panose="020B0604020202020204" pitchFamily="34" charset="0"/>
                        </a:rPr>
                        <a:t>9 4</a:t>
                      </a:r>
                      <a:r>
                        <a:rPr lang="en-AU" sz="1800" dirty="0">
                          <a:latin typeface="+mn-lt"/>
                          <a:cs typeface="Arial" panose="020B0604020202020204" pitchFamily="34" charset="0"/>
                        </a:rPr>
                        <a:t> 2</a:t>
                      </a:r>
                    </a:p>
                    <a:p>
                      <a:r>
                        <a:rPr lang="en-AU" sz="1800" dirty="0">
                          <a:latin typeface="+mn-lt"/>
                          <a:cs typeface="Arial" panose="020B0604020202020204" pitchFamily="34" charset="0"/>
                        </a:rPr>
                        <a:t>♣ </a:t>
                      </a:r>
                      <a:r>
                        <a:rPr lang="en-AU" sz="1800" b="1" dirty="0">
                          <a:latin typeface="+mn-lt"/>
                          <a:cs typeface="Arial" panose="020B0604020202020204" pitchFamily="34" charset="0"/>
                        </a:rPr>
                        <a:t>Q J</a:t>
                      </a:r>
                      <a:r>
                        <a:rPr lang="en-AU" sz="1800" dirty="0">
                          <a:latin typeface="+mn-lt"/>
                          <a:cs typeface="Arial" panose="020B0604020202020204" pitchFamily="34" charset="0"/>
                        </a:rPr>
                        <a:t> </a:t>
                      </a:r>
                      <a:r>
                        <a:rPr lang="en-AU" sz="1800" b="1" dirty="0">
                          <a:latin typeface="+mn-lt"/>
                          <a:cs typeface="Arial" panose="020B0604020202020204" pitchFamily="34" charset="0"/>
                        </a:rPr>
                        <a:t> </a:t>
                      </a:r>
                      <a:r>
                        <a:rPr lang="en-AU" sz="1800" b="0" dirty="0">
                          <a:latin typeface="+mn-lt"/>
                          <a:cs typeface="Arial" panose="020B0604020202020204" pitchFamily="34" charset="0"/>
                        </a:rPr>
                        <a:t>9 7 5</a:t>
                      </a:r>
                      <a:r>
                        <a:rPr lang="en-AU" sz="1800" b="1" dirty="0">
                          <a:latin typeface="+mn-lt"/>
                          <a:cs typeface="Arial" panose="020B0604020202020204" pitchFamily="34" charset="0"/>
                        </a:rPr>
                        <a:t> </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07A81B88-DCB2-6E07-3CD3-5E50BC3114E8}"/>
              </a:ext>
            </a:extLst>
          </p:cNvPr>
          <p:cNvSpPr txBox="1"/>
          <p:nvPr/>
        </p:nvSpPr>
        <p:spPr>
          <a:xfrm>
            <a:off x="650996" y="1495216"/>
            <a:ext cx="3031442" cy="646331"/>
          </a:xfrm>
          <a:prstGeom prst="rect">
            <a:avLst/>
          </a:prstGeom>
          <a:noFill/>
        </p:spPr>
        <p:txBody>
          <a:bodyPr wrap="square" rtlCol="0">
            <a:spAutoFit/>
          </a:bodyPr>
          <a:lstStyle/>
          <a:p>
            <a:r>
              <a:rPr lang="en-AU" dirty="0"/>
              <a:t>You are South, in  3NT.  West leads the </a:t>
            </a:r>
            <a:r>
              <a:rPr lang="en-AU" sz="1800" dirty="0">
                <a:latin typeface="+mn-lt"/>
                <a:cs typeface="Arial" panose="020B0604020202020204" pitchFamily="34" charset="0"/>
              </a:rPr>
              <a:t>♣</a:t>
            </a:r>
            <a:r>
              <a:rPr lang="en-AU" dirty="0"/>
              <a:t>Q.  Plan the play</a:t>
            </a:r>
          </a:p>
        </p:txBody>
      </p:sp>
    </p:spTree>
    <p:extLst>
      <p:ext uri="{BB962C8B-B14F-4D97-AF65-F5344CB8AC3E}">
        <p14:creationId xmlns:p14="http://schemas.microsoft.com/office/powerpoint/2010/main" val="6590426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E2AEF23-AF9B-2867-8900-E1672DA60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CF010-2777-E63C-4D1C-01650A01CA06}"/>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Declarer: Hold Up Play</a:t>
            </a:r>
            <a:endParaRPr lang="en-AU" sz="2800" dirty="0"/>
          </a:p>
        </p:txBody>
      </p:sp>
      <p:pic>
        <p:nvPicPr>
          <p:cNvPr id="4" name="Picture 3">
            <a:extLst>
              <a:ext uri="{FF2B5EF4-FFF2-40B4-BE49-F238E27FC236}">
                <a16:creationId xmlns:a16="http://schemas.microsoft.com/office/drawing/2014/main" id="{FD8728FF-7502-901B-1DDB-76143F53D197}"/>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5" name="TextBox 4">
            <a:extLst>
              <a:ext uri="{FF2B5EF4-FFF2-40B4-BE49-F238E27FC236}">
                <a16:creationId xmlns:a16="http://schemas.microsoft.com/office/drawing/2014/main" id="{58F10689-ED84-06E0-79E2-A42ADE29A465}"/>
              </a:ext>
            </a:extLst>
          </p:cNvPr>
          <p:cNvSpPr txBox="1"/>
          <p:nvPr/>
        </p:nvSpPr>
        <p:spPr>
          <a:xfrm>
            <a:off x="0" y="6488668"/>
            <a:ext cx="20651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r>
              <a:rPr lang="en-AU" dirty="0">
                <a:solidFill>
                  <a:prstClr val="black"/>
                </a:solidFill>
                <a:latin typeface="Calibri" panose="020F0502020204030204"/>
              </a:rPr>
              <a:t>Transfers.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Table 12">
            <a:extLst>
              <a:ext uri="{FF2B5EF4-FFF2-40B4-BE49-F238E27FC236}">
                <a16:creationId xmlns:a16="http://schemas.microsoft.com/office/drawing/2014/main" id="{DA491478-7BEB-FE97-9683-E3CDE118D303}"/>
              </a:ext>
            </a:extLst>
          </p:cNvPr>
          <p:cNvGraphicFramePr>
            <a:graphicFrameLocks noGrp="1"/>
          </p:cNvGraphicFramePr>
          <p:nvPr>
            <p:extLst>
              <p:ext uri="{D42A27DB-BD31-4B8C-83A1-F6EECF244321}">
                <p14:modId xmlns:p14="http://schemas.microsoft.com/office/powerpoint/2010/main" val="4243574350"/>
              </p:ext>
            </p:extLst>
          </p:nvPr>
        </p:nvGraphicFramePr>
        <p:xfrm>
          <a:off x="6941529" y="1109980"/>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North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Q J</a:t>
                      </a:r>
                      <a:r>
                        <a:rPr lang="en-AU" sz="1800" dirty="0">
                          <a:latin typeface="+mn-lt"/>
                          <a:cs typeface="Arial" panose="020B0604020202020204" pitchFamily="34" charset="0"/>
                        </a:rPr>
                        <a:t>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  </a:t>
                      </a:r>
                      <a:r>
                        <a:rPr lang="en-AU" sz="1800" dirty="0">
                          <a:latin typeface="+mn-lt"/>
                          <a:cs typeface="Arial" panose="020B0604020202020204" pitchFamily="34" charset="0"/>
                        </a:rPr>
                        <a:t>7 5</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dirty="0">
                          <a:latin typeface="+mn-lt"/>
                          <a:cs typeface="Arial" panose="020B0604020202020204" pitchFamily="34" charset="0"/>
                        </a:rPr>
                        <a:t>  </a:t>
                      </a:r>
                      <a:r>
                        <a:rPr lang="en-AU" sz="1800" b="0" dirty="0">
                          <a:latin typeface="+mn-lt"/>
                          <a:cs typeface="Arial" panose="020B0604020202020204" pitchFamily="34" charset="0"/>
                        </a:rPr>
                        <a:t>9 4</a:t>
                      </a:r>
                      <a:r>
                        <a:rPr lang="en-AU" sz="1800" dirty="0">
                          <a:latin typeface="+mn-lt"/>
                          <a:cs typeface="Arial" panose="020B0604020202020204" pitchFamily="34" charset="0"/>
                        </a:rPr>
                        <a:t> 2</a:t>
                      </a:r>
                    </a:p>
                    <a:p>
                      <a:r>
                        <a:rPr lang="en-AU" sz="1800" dirty="0">
                          <a:latin typeface="+mn-lt"/>
                          <a:cs typeface="Arial" panose="020B0604020202020204" pitchFamily="34" charset="0"/>
                        </a:rPr>
                        <a:t>♣ 10 8</a:t>
                      </a:r>
                      <a:r>
                        <a:rPr lang="en-AU" sz="1800" b="1" dirty="0">
                          <a:latin typeface="+mn-lt"/>
                          <a:cs typeface="Arial" panose="020B0604020202020204" pitchFamily="34" charset="0"/>
                        </a:rPr>
                        <a:t> </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6" name="Table 15">
            <a:extLst>
              <a:ext uri="{FF2B5EF4-FFF2-40B4-BE49-F238E27FC236}">
                <a16:creationId xmlns:a16="http://schemas.microsoft.com/office/drawing/2014/main" id="{0FB0E4E2-BD0C-ADC4-231C-7E3F69F97B3F}"/>
              </a:ext>
            </a:extLst>
          </p:cNvPr>
          <p:cNvGraphicFramePr>
            <a:graphicFrameLocks noGrp="1"/>
          </p:cNvGraphicFramePr>
          <p:nvPr>
            <p:extLst>
              <p:ext uri="{D42A27DB-BD31-4B8C-83A1-F6EECF244321}">
                <p14:modId xmlns:p14="http://schemas.microsoft.com/office/powerpoint/2010/main" val="2953125675"/>
              </p:ext>
            </p:extLst>
          </p:nvPr>
        </p:nvGraphicFramePr>
        <p:xfrm>
          <a:off x="8963369" y="2867144"/>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East</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6" name="Table 5">
            <a:extLst>
              <a:ext uri="{FF2B5EF4-FFF2-40B4-BE49-F238E27FC236}">
                <a16:creationId xmlns:a16="http://schemas.microsoft.com/office/drawing/2014/main" id="{D2961253-AC72-A504-D749-02C39A17E316}"/>
              </a:ext>
            </a:extLst>
          </p:cNvPr>
          <p:cNvGraphicFramePr>
            <a:graphicFrameLocks noGrp="1"/>
          </p:cNvGraphicFramePr>
          <p:nvPr>
            <p:extLst>
              <p:ext uri="{D42A27DB-BD31-4B8C-83A1-F6EECF244321}">
                <p14:modId xmlns:p14="http://schemas.microsoft.com/office/powerpoint/2010/main" val="1489385302"/>
              </p:ext>
            </p:extLst>
          </p:nvPr>
        </p:nvGraphicFramePr>
        <p:xfrm>
          <a:off x="6853500" y="4765040"/>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578855466"/>
                    </a:ext>
                  </a:extLst>
                </a:gridCol>
              </a:tblGrid>
              <a:tr h="295156">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3 2</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 </a:t>
                      </a:r>
                      <a:r>
                        <a:rPr lang="en-AU" sz="1800" b="0" dirty="0">
                          <a:latin typeface="+mn-lt"/>
                          <a:cs typeface="Arial" panose="020B0604020202020204" pitchFamily="34" charset="0"/>
                        </a:rPr>
                        <a:t>10 9 8</a:t>
                      </a:r>
                      <a:endParaRPr lang="en-AU" sz="1800" dirty="0">
                        <a:latin typeface="+mn-lt"/>
                        <a:cs typeface="Arial" panose="020B0604020202020204" pitchFamily="34" charset="0"/>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dirty="0">
                          <a:latin typeface="+mn-lt"/>
                          <a:cs typeface="Arial" panose="020B0604020202020204" pitchFamily="34" charset="0"/>
                        </a:rPr>
                        <a:t>  8 7</a:t>
                      </a:r>
                    </a:p>
                    <a:p>
                      <a:r>
                        <a:rPr lang="en-AU" sz="1800" dirty="0">
                          <a:latin typeface="+mn-lt"/>
                          <a:cs typeface="Arial" panose="020B0604020202020204" pitchFamily="34" charset="0"/>
                        </a:rPr>
                        <a:t>♣ </a:t>
                      </a:r>
                      <a:r>
                        <a:rPr lang="en-AU" sz="1800" b="1" dirty="0">
                          <a:latin typeface="+mn-lt"/>
                          <a:cs typeface="Arial" panose="020B0604020202020204" pitchFamily="34" charset="0"/>
                        </a:rPr>
                        <a:t>A </a:t>
                      </a:r>
                      <a:r>
                        <a:rPr lang="en-AU" sz="1800" dirty="0">
                          <a:latin typeface="+mn-lt"/>
                          <a:cs typeface="Arial" panose="020B0604020202020204" pitchFamily="34" charset="0"/>
                        </a:rPr>
                        <a:t> </a:t>
                      </a:r>
                      <a:r>
                        <a:rPr lang="en-AU" sz="1800" b="0" dirty="0">
                          <a:latin typeface="+mn-lt"/>
                          <a:cs typeface="Arial" panose="020B0604020202020204" pitchFamily="34" charset="0"/>
                        </a:rPr>
                        <a:t>6 3</a:t>
                      </a:r>
                      <a:endParaRPr lang="en-AU" sz="1800" b="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7" name="Table 6">
            <a:extLst>
              <a:ext uri="{FF2B5EF4-FFF2-40B4-BE49-F238E27FC236}">
                <a16:creationId xmlns:a16="http://schemas.microsoft.com/office/drawing/2014/main" id="{E768CE07-50B0-D7DC-7C23-00002458237C}"/>
              </a:ext>
            </a:extLst>
          </p:cNvPr>
          <p:cNvGraphicFramePr>
            <a:graphicFrameLocks noGrp="1"/>
          </p:cNvGraphicFramePr>
          <p:nvPr>
            <p:extLst>
              <p:ext uri="{D42A27DB-BD31-4B8C-83A1-F6EECF244321}">
                <p14:modId xmlns:p14="http://schemas.microsoft.com/office/powerpoint/2010/main" val="1481320214"/>
              </p:ext>
            </p:extLst>
          </p:nvPr>
        </p:nvGraphicFramePr>
        <p:xfrm>
          <a:off x="4873969" y="2867144"/>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West</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07A81B88-DCB2-6E07-3CD3-5E50BC3114E8}"/>
              </a:ext>
            </a:extLst>
          </p:cNvPr>
          <p:cNvSpPr txBox="1"/>
          <p:nvPr/>
        </p:nvSpPr>
        <p:spPr>
          <a:xfrm>
            <a:off x="605276" y="1497164"/>
            <a:ext cx="2919682" cy="923330"/>
          </a:xfrm>
          <a:prstGeom prst="rect">
            <a:avLst/>
          </a:prstGeom>
          <a:noFill/>
        </p:spPr>
        <p:txBody>
          <a:bodyPr wrap="square" rtlCol="0">
            <a:spAutoFit/>
          </a:bodyPr>
          <a:lstStyle/>
          <a:p>
            <a:r>
              <a:rPr lang="en-AU" dirty="0"/>
              <a:t>You are South, in  3NT.  West leads the </a:t>
            </a:r>
            <a:r>
              <a:rPr lang="en-AU" sz="1800" dirty="0">
                <a:latin typeface="+mn-lt"/>
                <a:cs typeface="Arial" panose="020B0604020202020204" pitchFamily="34" charset="0"/>
              </a:rPr>
              <a:t>♣</a:t>
            </a:r>
            <a:r>
              <a:rPr lang="en-AU" dirty="0"/>
              <a:t>5 to East’s </a:t>
            </a:r>
            <a:r>
              <a:rPr lang="en-AU" sz="1800" dirty="0">
                <a:latin typeface="+mn-lt"/>
                <a:cs typeface="Arial" panose="020B0604020202020204" pitchFamily="34" charset="0"/>
              </a:rPr>
              <a:t>♣K</a:t>
            </a:r>
            <a:r>
              <a:rPr lang="en-AU" dirty="0"/>
              <a:t>.  Plan the play</a:t>
            </a:r>
          </a:p>
        </p:txBody>
      </p:sp>
    </p:spTree>
    <p:extLst>
      <p:ext uri="{BB962C8B-B14F-4D97-AF65-F5344CB8AC3E}">
        <p14:creationId xmlns:p14="http://schemas.microsoft.com/office/powerpoint/2010/main" val="18873879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E2AEF23-AF9B-2867-8900-E1672DA60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CF010-2777-E63C-4D1C-01650A01CA06}"/>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Defender: Lead </a:t>
            </a:r>
            <a:r>
              <a:rPr lang="en-AU" sz="2700" b="1" dirty="0"/>
              <a:t>THROUGH</a:t>
            </a:r>
            <a:r>
              <a:rPr lang="en-AU" sz="2700" dirty="0"/>
              <a:t> strength</a:t>
            </a:r>
            <a:endParaRPr lang="en-AU" sz="2800" dirty="0"/>
          </a:p>
        </p:txBody>
      </p:sp>
      <p:pic>
        <p:nvPicPr>
          <p:cNvPr id="4" name="Picture 3">
            <a:extLst>
              <a:ext uri="{FF2B5EF4-FFF2-40B4-BE49-F238E27FC236}">
                <a16:creationId xmlns:a16="http://schemas.microsoft.com/office/drawing/2014/main" id="{FD8728FF-7502-901B-1DDB-76143F53D197}"/>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5" name="TextBox 4">
            <a:extLst>
              <a:ext uri="{FF2B5EF4-FFF2-40B4-BE49-F238E27FC236}">
                <a16:creationId xmlns:a16="http://schemas.microsoft.com/office/drawing/2014/main" id="{58F10689-ED84-06E0-79E2-A42ADE29A465}"/>
              </a:ext>
            </a:extLst>
          </p:cNvPr>
          <p:cNvSpPr txBox="1"/>
          <p:nvPr/>
        </p:nvSpPr>
        <p:spPr>
          <a:xfrm>
            <a:off x="0" y="6488668"/>
            <a:ext cx="20651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r>
              <a:rPr lang="en-AU" dirty="0">
                <a:solidFill>
                  <a:prstClr val="black"/>
                </a:solidFill>
                <a:latin typeface="Calibri" panose="020F0502020204030204"/>
              </a:rPr>
              <a:t>Transfers.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Table 12">
            <a:extLst>
              <a:ext uri="{FF2B5EF4-FFF2-40B4-BE49-F238E27FC236}">
                <a16:creationId xmlns:a16="http://schemas.microsoft.com/office/drawing/2014/main" id="{DA491478-7BEB-FE97-9683-E3CDE118D303}"/>
              </a:ext>
            </a:extLst>
          </p:cNvPr>
          <p:cNvGraphicFramePr>
            <a:graphicFrameLocks noGrp="1"/>
          </p:cNvGraphicFramePr>
          <p:nvPr>
            <p:extLst>
              <p:ext uri="{D42A27DB-BD31-4B8C-83A1-F6EECF244321}">
                <p14:modId xmlns:p14="http://schemas.microsoft.com/office/powerpoint/2010/main" val="326856268"/>
              </p:ext>
            </p:extLst>
          </p:nvPr>
        </p:nvGraphicFramePr>
        <p:xfrm>
          <a:off x="6941529" y="1109980"/>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North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Q J</a:t>
                      </a:r>
                      <a:r>
                        <a:rPr lang="en-AU" sz="1800" dirty="0">
                          <a:latin typeface="+mn-lt"/>
                          <a:cs typeface="Arial" panose="020B0604020202020204" pitchFamily="34" charset="0"/>
                        </a:rPr>
                        <a:t> 9 7</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a:t>
                      </a:r>
                      <a:r>
                        <a:rPr lang="en-AU" sz="1800" dirty="0">
                          <a:latin typeface="+mn-lt"/>
                          <a:cs typeface="Arial" panose="020B0604020202020204" pitchFamily="34" charset="0"/>
                        </a:rPr>
                        <a:t>  7</a:t>
                      </a:r>
                    </a:p>
                    <a:p>
                      <a:r>
                        <a:rPr lang="en-AU" sz="1800" dirty="0">
                          <a:solidFill>
                            <a:srgbClr val="FF0000"/>
                          </a:solidFill>
                          <a:latin typeface="+mn-lt"/>
                          <a:cs typeface="Arial" panose="020B0604020202020204" pitchFamily="34" charset="0"/>
                        </a:rPr>
                        <a:t>♦ </a:t>
                      </a:r>
                    </a:p>
                    <a:p>
                      <a:r>
                        <a:rPr lang="en-AU" sz="1800" dirty="0">
                          <a:latin typeface="+mn-lt"/>
                          <a:cs typeface="Arial" panose="020B0604020202020204" pitchFamily="34" charset="0"/>
                        </a:rPr>
                        <a:t>♣ 10 8 7 4</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6" name="Table 15">
            <a:extLst>
              <a:ext uri="{FF2B5EF4-FFF2-40B4-BE49-F238E27FC236}">
                <a16:creationId xmlns:a16="http://schemas.microsoft.com/office/drawing/2014/main" id="{0FB0E4E2-BD0C-ADC4-231C-7E3F69F97B3F}"/>
              </a:ext>
            </a:extLst>
          </p:cNvPr>
          <p:cNvGraphicFramePr>
            <a:graphicFrameLocks noGrp="1"/>
          </p:cNvGraphicFramePr>
          <p:nvPr>
            <p:extLst>
              <p:ext uri="{D42A27DB-BD31-4B8C-83A1-F6EECF244321}">
                <p14:modId xmlns:p14="http://schemas.microsoft.com/office/powerpoint/2010/main" val="1222788454"/>
              </p:ext>
            </p:extLst>
          </p:nvPr>
        </p:nvGraphicFramePr>
        <p:xfrm>
          <a:off x="8963369" y="2867144"/>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East</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6" name="Table 5">
            <a:extLst>
              <a:ext uri="{FF2B5EF4-FFF2-40B4-BE49-F238E27FC236}">
                <a16:creationId xmlns:a16="http://schemas.microsoft.com/office/drawing/2014/main" id="{D2961253-AC72-A504-D749-02C39A17E316}"/>
              </a:ext>
            </a:extLst>
          </p:cNvPr>
          <p:cNvGraphicFramePr>
            <a:graphicFrameLocks noGrp="1"/>
          </p:cNvGraphicFramePr>
          <p:nvPr>
            <p:extLst>
              <p:ext uri="{D42A27DB-BD31-4B8C-83A1-F6EECF244321}">
                <p14:modId xmlns:p14="http://schemas.microsoft.com/office/powerpoint/2010/main" val="1028102214"/>
              </p:ext>
            </p:extLst>
          </p:nvPr>
        </p:nvGraphicFramePr>
        <p:xfrm>
          <a:off x="6853500" y="4765040"/>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578855466"/>
                    </a:ext>
                  </a:extLst>
                </a:gridCol>
              </a:tblGrid>
              <a:tr h="295156">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endParaRPr lang="en-AU" sz="1800" b="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7" name="Table 6">
            <a:extLst>
              <a:ext uri="{FF2B5EF4-FFF2-40B4-BE49-F238E27FC236}">
                <a16:creationId xmlns:a16="http://schemas.microsoft.com/office/drawing/2014/main" id="{E768CE07-50B0-D7DC-7C23-00002458237C}"/>
              </a:ext>
            </a:extLst>
          </p:cNvPr>
          <p:cNvGraphicFramePr>
            <a:graphicFrameLocks noGrp="1"/>
          </p:cNvGraphicFramePr>
          <p:nvPr>
            <p:extLst>
              <p:ext uri="{D42A27DB-BD31-4B8C-83A1-F6EECF244321}">
                <p14:modId xmlns:p14="http://schemas.microsoft.com/office/powerpoint/2010/main" val="3618583077"/>
              </p:ext>
            </p:extLst>
          </p:nvPr>
        </p:nvGraphicFramePr>
        <p:xfrm>
          <a:off x="4873969" y="2867144"/>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West</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10 6 5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10  8</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b="0" dirty="0">
                          <a:latin typeface="+mn-lt"/>
                          <a:cs typeface="Arial" panose="020B0604020202020204" pitchFamily="34" charset="0"/>
                        </a:rPr>
                        <a:t>9 8</a:t>
                      </a:r>
                      <a:endParaRPr lang="en-AU" sz="1800" dirty="0">
                        <a:latin typeface="+mn-lt"/>
                        <a:cs typeface="Arial" panose="020B0604020202020204" pitchFamily="34" charset="0"/>
                      </a:endParaRPr>
                    </a:p>
                    <a:p>
                      <a:r>
                        <a:rPr lang="en-AU" sz="1800" dirty="0">
                          <a:latin typeface="+mn-lt"/>
                          <a:cs typeface="Arial" panose="020B0604020202020204" pitchFamily="34" charset="0"/>
                        </a:rPr>
                        <a:t>♣ </a:t>
                      </a:r>
                      <a:r>
                        <a:rPr lang="en-AU" sz="1800" b="1" dirty="0">
                          <a:latin typeface="+mn-lt"/>
                          <a:cs typeface="Arial" panose="020B0604020202020204" pitchFamily="34" charset="0"/>
                        </a:rPr>
                        <a:t>A</a:t>
                      </a:r>
                      <a:r>
                        <a:rPr lang="en-AU" sz="1800" b="0" dirty="0">
                          <a:latin typeface="+mn-lt"/>
                          <a:cs typeface="Arial" panose="020B0604020202020204" pitchFamily="34" charset="0"/>
                        </a:rPr>
                        <a:t> 5 3</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07A81B88-DCB2-6E07-3CD3-5E50BC3114E8}"/>
              </a:ext>
            </a:extLst>
          </p:cNvPr>
          <p:cNvSpPr txBox="1"/>
          <p:nvPr/>
        </p:nvSpPr>
        <p:spPr>
          <a:xfrm>
            <a:off x="605276" y="1497164"/>
            <a:ext cx="2919682" cy="1200329"/>
          </a:xfrm>
          <a:prstGeom prst="rect">
            <a:avLst/>
          </a:prstGeom>
          <a:noFill/>
        </p:spPr>
        <p:txBody>
          <a:bodyPr wrap="square" rtlCol="0">
            <a:spAutoFit/>
          </a:bodyPr>
          <a:lstStyle/>
          <a:p>
            <a:r>
              <a:rPr lang="en-AU" dirty="0"/>
              <a:t>You are West defending against 4</a:t>
            </a:r>
            <a:r>
              <a:rPr lang="en-AU" sz="1800" dirty="0">
                <a:solidFill>
                  <a:srgbClr val="FF0000"/>
                </a:solidFill>
                <a:latin typeface="+mn-lt"/>
                <a:cs typeface="Arial" panose="020B0604020202020204" pitchFamily="34" charset="0"/>
              </a:rPr>
              <a:t> ♥</a:t>
            </a:r>
            <a:r>
              <a:rPr lang="en-AU" dirty="0"/>
              <a:t> by South.  You won the first trick with your A</a:t>
            </a:r>
            <a:r>
              <a:rPr lang="en-AU" sz="1800" dirty="0">
                <a:solidFill>
                  <a:srgbClr val="FF0000"/>
                </a:solidFill>
                <a:latin typeface="+mn-lt"/>
                <a:cs typeface="Arial" panose="020B0604020202020204" pitchFamily="34" charset="0"/>
              </a:rPr>
              <a:t>♦  </a:t>
            </a:r>
            <a:r>
              <a:rPr lang="en-AU" sz="1800" dirty="0">
                <a:latin typeface="+mn-lt"/>
                <a:cs typeface="Arial" panose="020B0604020202020204" pitchFamily="34" charset="0"/>
              </a:rPr>
              <a:t>What do you play now</a:t>
            </a:r>
            <a:endParaRPr lang="en-AU" dirty="0"/>
          </a:p>
        </p:txBody>
      </p:sp>
    </p:spTree>
    <p:extLst>
      <p:ext uri="{BB962C8B-B14F-4D97-AF65-F5344CB8AC3E}">
        <p14:creationId xmlns:p14="http://schemas.microsoft.com/office/powerpoint/2010/main" val="24339694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E2AEF23-AF9B-2867-8900-E1672DA60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CF010-2777-E63C-4D1C-01650A01CA06}"/>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Defender: Lead </a:t>
            </a:r>
            <a:r>
              <a:rPr lang="en-AU" sz="2700" b="1" dirty="0"/>
              <a:t>TO</a:t>
            </a:r>
            <a:r>
              <a:rPr lang="en-AU" sz="2700" dirty="0"/>
              <a:t> weakness</a:t>
            </a:r>
            <a:endParaRPr lang="en-AU" sz="2800" dirty="0"/>
          </a:p>
        </p:txBody>
      </p:sp>
      <p:pic>
        <p:nvPicPr>
          <p:cNvPr id="4" name="Picture 3">
            <a:extLst>
              <a:ext uri="{FF2B5EF4-FFF2-40B4-BE49-F238E27FC236}">
                <a16:creationId xmlns:a16="http://schemas.microsoft.com/office/drawing/2014/main" id="{FD8728FF-7502-901B-1DDB-76143F53D197}"/>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5" name="TextBox 4">
            <a:extLst>
              <a:ext uri="{FF2B5EF4-FFF2-40B4-BE49-F238E27FC236}">
                <a16:creationId xmlns:a16="http://schemas.microsoft.com/office/drawing/2014/main" id="{58F10689-ED84-06E0-79E2-A42ADE29A465}"/>
              </a:ext>
            </a:extLst>
          </p:cNvPr>
          <p:cNvSpPr txBox="1"/>
          <p:nvPr/>
        </p:nvSpPr>
        <p:spPr>
          <a:xfrm>
            <a:off x="0" y="6488668"/>
            <a:ext cx="20651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r>
              <a:rPr lang="en-AU" dirty="0">
                <a:solidFill>
                  <a:prstClr val="black"/>
                </a:solidFill>
                <a:latin typeface="Calibri" panose="020F0502020204030204"/>
              </a:rPr>
              <a:t>Transfers.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Table 12">
            <a:extLst>
              <a:ext uri="{FF2B5EF4-FFF2-40B4-BE49-F238E27FC236}">
                <a16:creationId xmlns:a16="http://schemas.microsoft.com/office/drawing/2014/main" id="{DA491478-7BEB-FE97-9683-E3CDE118D303}"/>
              </a:ext>
            </a:extLst>
          </p:cNvPr>
          <p:cNvGraphicFramePr>
            <a:graphicFrameLocks noGrp="1"/>
          </p:cNvGraphicFramePr>
          <p:nvPr>
            <p:extLst>
              <p:ext uri="{D42A27DB-BD31-4B8C-83A1-F6EECF244321}">
                <p14:modId xmlns:p14="http://schemas.microsoft.com/office/powerpoint/2010/main" val="1501953979"/>
              </p:ext>
            </p:extLst>
          </p:nvPr>
        </p:nvGraphicFramePr>
        <p:xfrm>
          <a:off x="6941529" y="1109980"/>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North</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6" name="Table 15">
            <a:extLst>
              <a:ext uri="{FF2B5EF4-FFF2-40B4-BE49-F238E27FC236}">
                <a16:creationId xmlns:a16="http://schemas.microsoft.com/office/drawing/2014/main" id="{0FB0E4E2-BD0C-ADC4-231C-7E3F69F97B3F}"/>
              </a:ext>
            </a:extLst>
          </p:cNvPr>
          <p:cNvGraphicFramePr>
            <a:graphicFrameLocks noGrp="1"/>
          </p:cNvGraphicFramePr>
          <p:nvPr>
            <p:extLst>
              <p:ext uri="{D42A27DB-BD31-4B8C-83A1-F6EECF244321}">
                <p14:modId xmlns:p14="http://schemas.microsoft.com/office/powerpoint/2010/main" val="3186666131"/>
              </p:ext>
            </p:extLst>
          </p:nvPr>
        </p:nvGraphicFramePr>
        <p:xfrm>
          <a:off x="8963369" y="2867144"/>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East</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6" name="Table 5">
            <a:extLst>
              <a:ext uri="{FF2B5EF4-FFF2-40B4-BE49-F238E27FC236}">
                <a16:creationId xmlns:a16="http://schemas.microsoft.com/office/drawing/2014/main" id="{D2961253-AC72-A504-D749-02C39A17E316}"/>
              </a:ext>
            </a:extLst>
          </p:cNvPr>
          <p:cNvGraphicFramePr>
            <a:graphicFrameLocks noGrp="1"/>
          </p:cNvGraphicFramePr>
          <p:nvPr>
            <p:extLst>
              <p:ext uri="{D42A27DB-BD31-4B8C-83A1-F6EECF244321}">
                <p14:modId xmlns:p14="http://schemas.microsoft.com/office/powerpoint/2010/main" val="1709710449"/>
              </p:ext>
            </p:extLst>
          </p:nvPr>
        </p:nvGraphicFramePr>
        <p:xfrm>
          <a:off x="6853500" y="4765040"/>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578855466"/>
                    </a:ext>
                  </a:extLst>
                </a:gridCol>
              </a:tblGrid>
              <a:tr h="295156">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a:t>
                      </a:r>
                      <a:r>
                        <a:rPr lang="en-AU" sz="1800" b="1" dirty="0">
                          <a:latin typeface="+mn-lt"/>
                          <a:cs typeface="Arial" panose="020B0604020202020204" pitchFamily="34" charset="0"/>
                        </a:rPr>
                        <a:t>A Q J</a:t>
                      </a:r>
                      <a:r>
                        <a:rPr lang="en-AU" sz="1800" dirty="0">
                          <a:latin typeface="+mn-lt"/>
                          <a:cs typeface="Arial" panose="020B0604020202020204" pitchFamily="34" charset="0"/>
                        </a:rPr>
                        <a:t> 9 7</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J</a:t>
                      </a:r>
                      <a:r>
                        <a:rPr lang="en-AU" sz="1800" dirty="0">
                          <a:latin typeface="+mn-lt"/>
                          <a:cs typeface="Arial" panose="020B0604020202020204" pitchFamily="34" charset="0"/>
                        </a:rPr>
                        <a:t>  7 </a:t>
                      </a:r>
                    </a:p>
                    <a:p>
                      <a:r>
                        <a:rPr lang="en-AU" sz="1800" dirty="0">
                          <a:solidFill>
                            <a:srgbClr val="FF0000"/>
                          </a:solidFill>
                          <a:latin typeface="+mn-lt"/>
                          <a:cs typeface="Arial" panose="020B0604020202020204" pitchFamily="34" charset="0"/>
                        </a:rPr>
                        <a:t>♦ </a:t>
                      </a:r>
                    </a:p>
                    <a:p>
                      <a:r>
                        <a:rPr lang="en-AU" sz="1800" dirty="0">
                          <a:latin typeface="+mn-lt"/>
                          <a:cs typeface="Arial" panose="020B0604020202020204" pitchFamily="34" charset="0"/>
                        </a:rPr>
                        <a:t>♣ 10 8 7 4</a:t>
                      </a:r>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7" name="Table 6">
            <a:extLst>
              <a:ext uri="{FF2B5EF4-FFF2-40B4-BE49-F238E27FC236}">
                <a16:creationId xmlns:a16="http://schemas.microsoft.com/office/drawing/2014/main" id="{E768CE07-50B0-D7DC-7C23-00002458237C}"/>
              </a:ext>
            </a:extLst>
          </p:cNvPr>
          <p:cNvGraphicFramePr>
            <a:graphicFrameLocks noGrp="1"/>
          </p:cNvGraphicFramePr>
          <p:nvPr>
            <p:extLst>
              <p:ext uri="{D42A27DB-BD31-4B8C-83A1-F6EECF244321}">
                <p14:modId xmlns:p14="http://schemas.microsoft.com/office/powerpoint/2010/main" val="2130577313"/>
              </p:ext>
            </p:extLst>
          </p:nvPr>
        </p:nvGraphicFramePr>
        <p:xfrm>
          <a:off x="4873969" y="2867144"/>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West</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10 6 5 4</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10  8</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a:t>
                      </a:r>
                      <a:r>
                        <a:rPr lang="en-AU" sz="1800" b="1" dirty="0">
                          <a:latin typeface="+mn-lt"/>
                          <a:cs typeface="Arial" panose="020B0604020202020204" pitchFamily="34" charset="0"/>
                        </a:rPr>
                        <a:t>K  </a:t>
                      </a:r>
                      <a:r>
                        <a:rPr lang="en-AU" sz="1800" b="0" dirty="0">
                          <a:latin typeface="+mn-lt"/>
                          <a:cs typeface="Arial" panose="020B0604020202020204" pitchFamily="34" charset="0"/>
                        </a:rPr>
                        <a:t>9 8</a:t>
                      </a:r>
                      <a:endParaRPr lang="en-AU" sz="1800" dirty="0">
                        <a:latin typeface="+mn-lt"/>
                        <a:cs typeface="Arial" panose="020B0604020202020204" pitchFamily="34" charset="0"/>
                      </a:endParaRP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b="0" dirty="0">
                          <a:latin typeface="+mn-lt"/>
                          <a:cs typeface="Arial" panose="020B0604020202020204" pitchFamily="34" charset="0"/>
                        </a:rPr>
                        <a:t> 5 3</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07A81B88-DCB2-6E07-3CD3-5E50BC3114E8}"/>
              </a:ext>
            </a:extLst>
          </p:cNvPr>
          <p:cNvSpPr txBox="1"/>
          <p:nvPr/>
        </p:nvSpPr>
        <p:spPr>
          <a:xfrm>
            <a:off x="605276" y="1497164"/>
            <a:ext cx="2919682" cy="1200329"/>
          </a:xfrm>
          <a:prstGeom prst="rect">
            <a:avLst/>
          </a:prstGeom>
          <a:noFill/>
        </p:spPr>
        <p:txBody>
          <a:bodyPr wrap="square" rtlCol="0">
            <a:spAutoFit/>
          </a:bodyPr>
          <a:lstStyle/>
          <a:p>
            <a:r>
              <a:rPr lang="en-AU" dirty="0"/>
              <a:t>You are West defending against 4</a:t>
            </a:r>
            <a:r>
              <a:rPr lang="en-AU" sz="1800" dirty="0">
                <a:solidFill>
                  <a:srgbClr val="FF0000"/>
                </a:solidFill>
                <a:latin typeface="+mn-lt"/>
                <a:cs typeface="Arial" panose="020B0604020202020204" pitchFamily="34" charset="0"/>
              </a:rPr>
              <a:t> ♥</a:t>
            </a:r>
            <a:r>
              <a:rPr lang="en-AU" dirty="0"/>
              <a:t> by South.  You won the first trick with your A</a:t>
            </a:r>
            <a:r>
              <a:rPr lang="en-AU" sz="1800" dirty="0">
                <a:solidFill>
                  <a:srgbClr val="FF0000"/>
                </a:solidFill>
                <a:latin typeface="+mn-lt"/>
                <a:cs typeface="Arial" panose="020B0604020202020204" pitchFamily="34" charset="0"/>
              </a:rPr>
              <a:t>♦  </a:t>
            </a:r>
            <a:r>
              <a:rPr lang="en-AU" sz="1800" dirty="0">
                <a:latin typeface="+mn-lt"/>
                <a:cs typeface="Arial" panose="020B0604020202020204" pitchFamily="34" charset="0"/>
              </a:rPr>
              <a:t>What do you play now</a:t>
            </a:r>
            <a:endParaRPr lang="en-AU" dirty="0"/>
          </a:p>
        </p:txBody>
      </p:sp>
    </p:spTree>
    <p:extLst>
      <p:ext uri="{BB962C8B-B14F-4D97-AF65-F5344CB8AC3E}">
        <p14:creationId xmlns:p14="http://schemas.microsoft.com/office/powerpoint/2010/main" val="7792769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0"/>
                <a:lumMod val="59000"/>
                <a:lumOff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6E2AEF23-AF9B-2867-8900-E1672DA60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CF010-2777-E63C-4D1C-01650A01CA06}"/>
              </a:ext>
            </a:extLst>
          </p:cNvPr>
          <p:cNvSpPr>
            <a:spLocks noGrp="1"/>
          </p:cNvSpPr>
          <p:nvPr>
            <p:ph type="title"/>
          </p:nvPr>
        </p:nvSpPr>
        <p:spPr>
          <a:xfrm>
            <a:off x="-1" y="0"/>
            <a:ext cx="12192001" cy="769620"/>
          </a:xfrm>
        </p:spPr>
        <p:txBody>
          <a:bodyPr>
            <a:normAutofit/>
          </a:bodyPr>
          <a:lstStyle/>
          <a:p>
            <a:r>
              <a:rPr lang="en-AU" sz="4000" dirty="0"/>
              <a:t>MBC Introduction to Bridge </a:t>
            </a:r>
            <a:r>
              <a:rPr lang="en-AU" dirty="0"/>
              <a:t>– </a:t>
            </a:r>
            <a:r>
              <a:rPr lang="en-AU" sz="2700" dirty="0"/>
              <a:t>Defender: Doubleton</a:t>
            </a:r>
            <a:endParaRPr lang="en-AU" sz="2800" dirty="0"/>
          </a:p>
        </p:txBody>
      </p:sp>
      <p:pic>
        <p:nvPicPr>
          <p:cNvPr id="4" name="Picture 3">
            <a:extLst>
              <a:ext uri="{FF2B5EF4-FFF2-40B4-BE49-F238E27FC236}">
                <a16:creationId xmlns:a16="http://schemas.microsoft.com/office/drawing/2014/main" id="{FD8728FF-7502-901B-1DDB-76143F53D197}"/>
              </a:ext>
            </a:extLst>
          </p:cNvPr>
          <p:cNvPicPr>
            <a:picLocks noChangeAspect="1"/>
          </p:cNvPicPr>
          <p:nvPr/>
        </p:nvPicPr>
        <p:blipFill>
          <a:blip r:embed="rId3"/>
          <a:stretch>
            <a:fillRect/>
          </a:stretch>
        </p:blipFill>
        <p:spPr>
          <a:xfrm>
            <a:off x="11633780" y="1764492"/>
            <a:ext cx="449619" cy="3398815"/>
          </a:xfrm>
          <a:prstGeom prst="rect">
            <a:avLst/>
          </a:prstGeom>
        </p:spPr>
      </p:pic>
      <p:sp>
        <p:nvSpPr>
          <p:cNvPr id="5" name="TextBox 4">
            <a:extLst>
              <a:ext uri="{FF2B5EF4-FFF2-40B4-BE49-F238E27FC236}">
                <a16:creationId xmlns:a16="http://schemas.microsoft.com/office/drawing/2014/main" id="{58F10689-ED84-06E0-79E2-A42ADE29A465}"/>
              </a:ext>
            </a:extLst>
          </p:cNvPr>
          <p:cNvSpPr txBox="1"/>
          <p:nvPr/>
        </p:nvSpPr>
        <p:spPr>
          <a:xfrm>
            <a:off x="0" y="6488668"/>
            <a:ext cx="20651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Concepts: </a:t>
            </a:r>
            <a:r>
              <a:rPr lang="en-AU" dirty="0">
                <a:solidFill>
                  <a:prstClr val="black"/>
                </a:solidFill>
                <a:latin typeface="Calibri" panose="020F0502020204030204"/>
              </a:rPr>
              <a:t>Transfers.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Table 12">
            <a:extLst>
              <a:ext uri="{FF2B5EF4-FFF2-40B4-BE49-F238E27FC236}">
                <a16:creationId xmlns:a16="http://schemas.microsoft.com/office/drawing/2014/main" id="{DA491478-7BEB-FE97-9683-E3CDE118D303}"/>
              </a:ext>
            </a:extLst>
          </p:cNvPr>
          <p:cNvGraphicFramePr>
            <a:graphicFrameLocks noGrp="1"/>
          </p:cNvGraphicFramePr>
          <p:nvPr/>
        </p:nvGraphicFramePr>
        <p:xfrm>
          <a:off x="6941529" y="1109980"/>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North</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16" name="Table 15">
            <a:extLst>
              <a:ext uri="{FF2B5EF4-FFF2-40B4-BE49-F238E27FC236}">
                <a16:creationId xmlns:a16="http://schemas.microsoft.com/office/drawing/2014/main" id="{0FB0E4E2-BD0C-ADC4-231C-7E3F69F97B3F}"/>
              </a:ext>
            </a:extLst>
          </p:cNvPr>
          <p:cNvGraphicFramePr>
            <a:graphicFrameLocks noGrp="1"/>
          </p:cNvGraphicFramePr>
          <p:nvPr/>
        </p:nvGraphicFramePr>
        <p:xfrm>
          <a:off x="8963369" y="2867144"/>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East</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6" name="Table 5">
            <a:extLst>
              <a:ext uri="{FF2B5EF4-FFF2-40B4-BE49-F238E27FC236}">
                <a16:creationId xmlns:a16="http://schemas.microsoft.com/office/drawing/2014/main" id="{D2961253-AC72-A504-D749-02C39A17E316}"/>
              </a:ext>
            </a:extLst>
          </p:cNvPr>
          <p:cNvGraphicFramePr>
            <a:graphicFrameLocks noGrp="1"/>
          </p:cNvGraphicFramePr>
          <p:nvPr>
            <p:extLst>
              <p:ext uri="{D42A27DB-BD31-4B8C-83A1-F6EECF244321}">
                <p14:modId xmlns:p14="http://schemas.microsoft.com/office/powerpoint/2010/main" val="284907988"/>
              </p:ext>
            </p:extLst>
          </p:nvPr>
        </p:nvGraphicFramePr>
        <p:xfrm>
          <a:off x="6853500" y="4765040"/>
          <a:ext cx="1625600" cy="701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578855466"/>
                    </a:ext>
                  </a:extLst>
                </a:gridCol>
              </a:tblGrid>
              <a:tr h="295156">
                <a:tc>
                  <a:txBody>
                    <a:bodyPr/>
                    <a:lstStyle/>
                    <a:p>
                      <a:pPr algn="ctr"/>
                      <a:r>
                        <a:rPr lang="en-AU" sz="1600" dirty="0"/>
                        <a:t>South</a:t>
                      </a:r>
                    </a:p>
                  </a:txBody>
                  <a:tcPr/>
                </a:tc>
                <a:extLst>
                  <a:ext uri="{0D108BD9-81ED-4DB2-BD59-A6C34878D82A}">
                    <a16:rowId xmlns:a16="http://schemas.microsoft.com/office/drawing/2014/main" val="820306028"/>
                  </a:ext>
                </a:extLst>
              </a:tr>
              <a:tr h="207272">
                <a:tc>
                  <a:txBody>
                    <a:bodyPr/>
                    <a:lstStyle/>
                    <a:p>
                      <a:endParaRPr lang="en-AU" sz="1800" dirty="0">
                        <a:latin typeface="+mn-lt"/>
                      </a:endParaRPr>
                    </a:p>
                  </a:txBody>
                  <a:tcPr/>
                </a:tc>
                <a:extLst>
                  <a:ext uri="{0D108BD9-81ED-4DB2-BD59-A6C34878D82A}">
                    <a16:rowId xmlns:a16="http://schemas.microsoft.com/office/drawing/2014/main" val="2061487600"/>
                  </a:ext>
                </a:extLst>
              </a:tr>
            </a:tbl>
          </a:graphicData>
        </a:graphic>
      </p:graphicFrame>
      <p:graphicFrame>
        <p:nvGraphicFramePr>
          <p:cNvPr id="7" name="Table 6">
            <a:extLst>
              <a:ext uri="{FF2B5EF4-FFF2-40B4-BE49-F238E27FC236}">
                <a16:creationId xmlns:a16="http://schemas.microsoft.com/office/drawing/2014/main" id="{E768CE07-50B0-D7DC-7C23-00002458237C}"/>
              </a:ext>
            </a:extLst>
          </p:cNvPr>
          <p:cNvGraphicFramePr>
            <a:graphicFrameLocks noGrp="1"/>
          </p:cNvGraphicFramePr>
          <p:nvPr>
            <p:extLst>
              <p:ext uri="{D42A27DB-BD31-4B8C-83A1-F6EECF244321}">
                <p14:modId xmlns:p14="http://schemas.microsoft.com/office/powerpoint/2010/main" val="681602563"/>
              </p:ext>
            </p:extLst>
          </p:nvPr>
        </p:nvGraphicFramePr>
        <p:xfrm>
          <a:off x="4873969" y="2867144"/>
          <a:ext cx="16256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13207243"/>
                    </a:ext>
                  </a:extLst>
                </a:gridCol>
              </a:tblGrid>
              <a:tr h="0">
                <a:tc>
                  <a:txBody>
                    <a:bodyPr/>
                    <a:lstStyle/>
                    <a:p>
                      <a:pPr algn="ctr"/>
                      <a:r>
                        <a:rPr lang="en-AU" sz="1600" dirty="0"/>
                        <a:t>West</a:t>
                      </a:r>
                    </a:p>
                  </a:txBody>
                  <a:tcPr/>
                </a:tc>
                <a:extLst>
                  <a:ext uri="{0D108BD9-81ED-4DB2-BD59-A6C34878D82A}">
                    <a16:rowId xmlns:a16="http://schemas.microsoft.com/office/drawing/2014/main" val="820306028"/>
                  </a:ext>
                </a:extLst>
              </a:tr>
              <a:tr h="207272">
                <a:tc>
                  <a:txBody>
                    <a:bodyPr/>
                    <a:lstStyle/>
                    <a:p>
                      <a:r>
                        <a:rPr lang="en-AU" sz="1800" dirty="0">
                          <a:latin typeface="+mn-lt"/>
                          <a:cs typeface="Arial" panose="020B0604020202020204" pitchFamily="34" charset="0"/>
                        </a:rPr>
                        <a:t>♠ 10 6 5 </a:t>
                      </a:r>
                      <a:endParaRPr lang="en-AU" sz="1800" dirty="0">
                        <a:latin typeface="+mn-lt"/>
                      </a:endParaRP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10  8 6 4</a:t>
                      </a:r>
                    </a:p>
                    <a:p>
                      <a:r>
                        <a:rPr lang="en-AU" sz="1800" dirty="0">
                          <a:solidFill>
                            <a:srgbClr val="FF0000"/>
                          </a:solidFill>
                          <a:latin typeface="+mn-lt"/>
                          <a:cs typeface="Arial" panose="020B0604020202020204" pitchFamily="34" charset="0"/>
                        </a:rPr>
                        <a:t>♦</a:t>
                      </a:r>
                      <a:r>
                        <a:rPr lang="en-AU" sz="1800" dirty="0">
                          <a:latin typeface="+mn-lt"/>
                          <a:cs typeface="Arial" panose="020B0604020202020204" pitchFamily="34" charset="0"/>
                        </a:rPr>
                        <a:t> 1</a:t>
                      </a:r>
                      <a:r>
                        <a:rPr lang="en-AU" sz="1800" b="0" dirty="0">
                          <a:latin typeface="+mn-lt"/>
                          <a:cs typeface="Arial" panose="020B0604020202020204" pitchFamily="34" charset="0"/>
                        </a:rPr>
                        <a:t>0 8</a:t>
                      </a:r>
                      <a:endParaRPr lang="en-AU" sz="1800" dirty="0">
                        <a:latin typeface="+mn-lt"/>
                        <a:cs typeface="Arial" panose="020B0604020202020204" pitchFamily="34" charset="0"/>
                      </a:endParaRPr>
                    </a:p>
                    <a:p>
                      <a:r>
                        <a:rPr lang="en-AU" sz="1800" dirty="0">
                          <a:latin typeface="+mn-lt"/>
                          <a:cs typeface="Arial" panose="020B0604020202020204" pitchFamily="34" charset="0"/>
                        </a:rPr>
                        <a:t>♣ </a:t>
                      </a:r>
                      <a:r>
                        <a:rPr lang="en-AU" sz="1800" b="1" dirty="0">
                          <a:latin typeface="+mn-lt"/>
                          <a:cs typeface="Arial" panose="020B0604020202020204" pitchFamily="34" charset="0"/>
                        </a:rPr>
                        <a:t>K</a:t>
                      </a:r>
                      <a:r>
                        <a:rPr lang="en-AU" sz="1800" b="0" dirty="0">
                          <a:latin typeface="+mn-lt"/>
                          <a:cs typeface="Arial" panose="020B0604020202020204" pitchFamily="34" charset="0"/>
                        </a:rPr>
                        <a:t> 5 3 2</a:t>
                      </a:r>
                      <a:endParaRPr lang="en-AU" sz="1800" dirty="0">
                        <a:latin typeface="+mn-lt"/>
                      </a:endParaRPr>
                    </a:p>
                  </a:txBody>
                  <a:tcPr/>
                </a:tc>
                <a:extLst>
                  <a:ext uri="{0D108BD9-81ED-4DB2-BD59-A6C34878D82A}">
                    <a16:rowId xmlns:a16="http://schemas.microsoft.com/office/drawing/2014/main" val="2061487600"/>
                  </a:ext>
                </a:extLst>
              </a:tr>
            </a:tbl>
          </a:graphicData>
        </a:graphic>
      </p:graphicFrame>
      <p:sp>
        <p:nvSpPr>
          <p:cNvPr id="8" name="TextBox 7">
            <a:extLst>
              <a:ext uri="{FF2B5EF4-FFF2-40B4-BE49-F238E27FC236}">
                <a16:creationId xmlns:a16="http://schemas.microsoft.com/office/drawing/2014/main" id="{07A81B88-DCB2-6E07-3CD3-5E50BC3114E8}"/>
              </a:ext>
            </a:extLst>
          </p:cNvPr>
          <p:cNvSpPr txBox="1"/>
          <p:nvPr/>
        </p:nvSpPr>
        <p:spPr>
          <a:xfrm>
            <a:off x="605276" y="1497164"/>
            <a:ext cx="2919682" cy="1200329"/>
          </a:xfrm>
          <a:prstGeom prst="rect">
            <a:avLst/>
          </a:prstGeom>
          <a:noFill/>
        </p:spPr>
        <p:txBody>
          <a:bodyPr wrap="square" rtlCol="0">
            <a:spAutoFit/>
          </a:bodyPr>
          <a:lstStyle/>
          <a:p>
            <a:r>
              <a:rPr lang="en-AU" dirty="0"/>
              <a:t>You are West defending against 4</a:t>
            </a:r>
            <a:r>
              <a:rPr lang="en-AU" sz="1800" dirty="0">
                <a:solidFill>
                  <a:srgbClr val="FF0000"/>
                </a:solidFill>
                <a:latin typeface="+mn-lt"/>
                <a:cs typeface="Arial" panose="020B0604020202020204" pitchFamily="34" charset="0"/>
              </a:rPr>
              <a:t> ♥</a:t>
            </a:r>
            <a:r>
              <a:rPr lang="en-AU" dirty="0"/>
              <a:t> by South.  Your partner bid diamonds.  Which card do you lead ?</a:t>
            </a:r>
          </a:p>
        </p:txBody>
      </p:sp>
    </p:spTree>
    <p:extLst>
      <p:ext uri="{BB962C8B-B14F-4D97-AF65-F5344CB8AC3E}">
        <p14:creationId xmlns:p14="http://schemas.microsoft.com/office/powerpoint/2010/main" val="1532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5587</TotalTime>
  <Words>19392</Words>
  <Application>Microsoft Office PowerPoint</Application>
  <PresentationFormat>Widescreen</PresentationFormat>
  <Paragraphs>2865</Paragraphs>
  <Slides>117</Slides>
  <Notes>113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117</vt:i4>
      </vt:variant>
    </vt:vector>
  </HeadingPairs>
  <TitlesOfParts>
    <vt:vector size="125" baseType="lpstr">
      <vt:lpstr>Aptos</vt:lpstr>
      <vt:lpstr>Arial</vt:lpstr>
      <vt:lpstr>Calibri</vt:lpstr>
      <vt:lpstr>Calibri Light</vt:lpstr>
      <vt:lpstr>Segoe UI</vt:lpstr>
      <vt:lpstr>Symbol</vt:lpstr>
      <vt:lpstr>Wingdings</vt:lpstr>
      <vt:lpstr>Office Theme</vt:lpstr>
      <vt:lpstr>MBC Introduction to Bridge Bridge Lessons for Beginners and Returning Players</vt:lpstr>
      <vt:lpstr>MBC Introduction to Bridge – Presenter Notes</vt:lpstr>
      <vt:lpstr>MBC Introduction to Bridge – Introductions</vt:lpstr>
      <vt:lpstr>MBC Introduction to Bridge – About us</vt:lpstr>
      <vt:lpstr>MBC Introduction to Bridge – About this course</vt:lpstr>
      <vt:lpstr>MBC Introduction to Bridge – Ch1. Play of the cards: overview</vt:lpstr>
      <vt:lpstr>MBC Introduction to Bridge – Ch1. Play of the cards: pt 1</vt:lpstr>
      <vt:lpstr>MBC Introduction to Bridge – Ch1. Play of the cards: pt 2</vt:lpstr>
      <vt:lpstr>MBC Introduction to Bridge – Ch1. Play of the cards: pt 3</vt:lpstr>
      <vt:lpstr>MBC Introduction to Bridge – Ch1. Opening Leads</vt:lpstr>
      <vt:lpstr>MBC Introduction to Bridge – Ch1. Play of the cards: who’s on first?</vt:lpstr>
      <vt:lpstr>MBC Introduction to Bridge – Ch1. Play of the cards: review</vt:lpstr>
      <vt:lpstr>PowerPoint Presentation</vt:lpstr>
      <vt:lpstr>MBC Introduction to Bridge – Ch2. Bidding: overview</vt:lpstr>
      <vt:lpstr>MBC Introduction to Bridge – Ch2. Bidding: What’s our Role</vt:lpstr>
      <vt:lpstr>MBC Introduction to Bridge – Ch2. Bidding: the Opener</vt:lpstr>
      <vt:lpstr>MBC Introduction to Bridge – Ch2. Bidding: the Responder</vt:lpstr>
      <vt:lpstr>MBC Introduction to Bridge – Play of the Cards. Trumps pt 1</vt:lpstr>
      <vt:lpstr>MBC Introduction to Bridge – Play of the Cards. Trumps pt 1</vt:lpstr>
      <vt:lpstr>MBC Introduction to Bridge – Play of the Cards. Trumps pt 2</vt:lpstr>
      <vt:lpstr>MBC Introduction to Bridge – Play of the Cards. Trumps pt 2</vt:lpstr>
      <vt:lpstr>MBC Introduction to Bridge – Play of the Cards. Trumps pt 3</vt:lpstr>
      <vt:lpstr>MBC Introduction to Bridge – Play of the Cards. Trumps pt 3</vt:lpstr>
      <vt:lpstr>MBC Introduction to Bridge – Ch2. Bidding: additional resources</vt:lpstr>
      <vt:lpstr>PowerPoint Presentation</vt:lpstr>
      <vt:lpstr>MBC Introduction to Bridge – Ch2. Bidding: review</vt:lpstr>
      <vt:lpstr>MBC Introduction to Bridge – Ch3. Fit then Game: overview</vt:lpstr>
      <vt:lpstr>MBC Introduction to Bridge – Ch3. Wk2 Review. The role of Opener</vt:lpstr>
      <vt:lpstr>MBC Introduction to Bridge – Ch3. Wk 2 Review. The role of Opener</vt:lpstr>
      <vt:lpstr>MBC Introduction to Bridge – Ch3.   You have a match set.  Can you get game ?</vt:lpstr>
      <vt:lpstr>MBC Introduction to Bridge – Ch3. Responder’s bids with fit</vt:lpstr>
      <vt:lpstr>MBC Introduction to Bridge – Ch3. Fit then Game: responder’s hand evaluation</vt:lpstr>
      <vt:lpstr>MBC Introduction to Bridge – Ch3. Fit then Game: what is Game and why ?</vt:lpstr>
      <vt:lpstr>MBC Introduction to Bridge – Ch3. Fit then Game: opener’s re-evaluation</vt:lpstr>
      <vt:lpstr>MBC Introduction to Bridge – Ch3. Bidding: Responder’s 1-lvl Options</vt:lpstr>
      <vt:lpstr>MBC Introduction to Bridge – Ch3. Bidding: Pty Ltd ?</vt:lpstr>
      <vt:lpstr>MBC Introduction to Bridge – Ch3. Fit then Game: additional resources</vt:lpstr>
      <vt:lpstr>PowerPoint Presentation</vt:lpstr>
      <vt:lpstr>MBC Introduction to Bridge – Ch3. Fit then Game: review</vt:lpstr>
      <vt:lpstr>MBC Introduction to Bridge – Ch4. Searching for a major fit:  overview</vt:lpstr>
      <vt:lpstr>MBC Introduction to Bridge – Ch4. wk3 REVIEW – Responder’s LIMIT bids</vt:lpstr>
      <vt:lpstr>MBC Introduction to Bridge – Ch4. Responder bids a new suit</vt:lpstr>
      <vt:lpstr>MBC Introduction to Bridge – Ch4. Responder’s Priorities</vt:lpstr>
      <vt:lpstr>MBC Introduction to Bridge – Ch4. Opener’s 2nd Bid Priorities</vt:lpstr>
      <vt:lpstr>MBC Introduction to Bridge – Ch4. Opener has a fit with responder’s major</vt:lpstr>
      <vt:lpstr>MBC Introduction to Bridge – Ch4. Opener’s bid after responder’s NT</vt:lpstr>
      <vt:lpstr>MBC Introduction to Bridge – Ch4. What is a Balanced Hand </vt:lpstr>
      <vt:lpstr>MBC Introduction to Bridge – Ch4. A major fit?:  hand shapes pt1</vt:lpstr>
      <vt:lpstr>MBC Introduction to Bridge – Ch4. A major fit?:  opener’s rebid</vt:lpstr>
      <vt:lpstr>MBC Introduction to Bridge – Ch4. What are the Odds ?</vt:lpstr>
      <vt:lpstr>MBC Introduction to Bridge – Ch4. A major fit?:  quizzes</vt:lpstr>
      <vt:lpstr>MBC Introduction to Bridge – Ch4. A major fit?:  quizzes</vt:lpstr>
      <vt:lpstr>MBC Introduction to Bridge – Ch4. A major fit?:  quizzes</vt:lpstr>
      <vt:lpstr>MBC Introduction to Bridge – Play of the Cards. Trumps pt 4</vt:lpstr>
      <vt:lpstr>MBC Introduction to Bridge – Play of the Cards. Trumps pt 5</vt:lpstr>
      <vt:lpstr>PowerPoint Presentation</vt:lpstr>
      <vt:lpstr>MBC Introduction to Bridge – Ch4. A major fit?: review</vt:lpstr>
      <vt:lpstr>MBC Introduction to Bridge – wk5. Review: weeks 1 - 4</vt:lpstr>
      <vt:lpstr>MBC Introduction to Bridge – wk5. Review:  who are your opponents</vt:lpstr>
      <vt:lpstr>MBC Introduction to Bridge – wk5. Review:  A word about shape</vt:lpstr>
      <vt:lpstr>MBC Introduction to Bridge – wk5. Review:  Not all bids …</vt:lpstr>
      <vt:lpstr>MBC Introduction to Bridge – wk5. Review:  … are made equal</vt:lpstr>
      <vt:lpstr>MBC Introduction to Bridge – wk5. Review:  should I try for game?</vt:lpstr>
      <vt:lpstr>MBC Introduction to Bridge – wk5. Review:  a word or two on defence</vt:lpstr>
      <vt:lpstr>MBC Introduction to Bridge – Defender: Lead THROUGH strength</vt:lpstr>
      <vt:lpstr>MBC Introduction to Bridge – Defender: Lead TO weakness</vt:lpstr>
      <vt:lpstr>MBC Introduction to Bridge – Defender: Doubleton</vt:lpstr>
      <vt:lpstr>PowerPoint Presentation</vt:lpstr>
      <vt:lpstr>MBC Introduction to Bridge – Ch5. Opener has a balanced hand: overview</vt:lpstr>
      <vt:lpstr>MBC Introduction to Bridge – Ch5. Balanced hands: opening NT</vt:lpstr>
      <vt:lpstr>MBC Introduction to Bridge – Ch5. Balanced hands: opening NT</vt:lpstr>
      <vt:lpstr>MBC Introduction to Bridge – Ch5. Balanced hands: open NT</vt:lpstr>
      <vt:lpstr>MBC Introduction to Bridge – Ch5. Balanced hands: responder’s bids</vt:lpstr>
      <vt:lpstr>MBC Introduction to Bridge – Ch5. Balanced hands:  overview</vt:lpstr>
      <vt:lpstr>MBC Introduction to Bridge – Play of the Cards. No Trumps pt 2</vt:lpstr>
      <vt:lpstr>MBC Introduction to Bridge – Play of the Cards. No Trumps pt 2</vt:lpstr>
      <vt:lpstr>MBC Introduction to Bridge – Play of the Cards. No Trumps pt 3</vt:lpstr>
      <vt:lpstr>MBC Introduction to Bridge – Play of the Cards. No Trumps pt 3</vt:lpstr>
      <vt:lpstr>MBC Introduction to Bridge – Ch5. Balanced hands:  additional resources</vt:lpstr>
      <vt:lpstr>MBC Introduction to Bridge – Ch5. Balanced hands: review</vt:lpstr>
      <vt:lpstr>MBC Introduction to Bridge – Ch6. The  Overcaller: overview</vt:lpstr>
      <vt:lpstr>MBC Introduction to Bridge – Ch6. the Overcaller:  takeout doubles</vt:lpstr>
      <vt:lpstr>MBC Introduction to Bridge – Ch6. the Overcaller:  what to bid?</vt:lpstr>
      <vt:lpstr>MBC Introduction to Bridge – Ch6. the Advancer:  what to bid?</vt:lpstr>
      <vt:lpstr>MBC Introduction to Bridge – Ch6. The Overcaller: additional resources</vt:lpstr>
      <vt:lpstr>PowerPoint Presentation</vt:lpstr>
      <vt:lpstr>MBC Introduction to Bridge – Ch6. The overcaller: review</vt:lpstr>
      <vt:lpstr>MBC Introduction to Bridge – Ch7. Terrible twos and more: overview</vt:lpstr>
      <vt:lpstr>MBC Introduction to Bridge – Ch7. No trumps transfers</vt:lpstr>
      <vt:lpstr>MBC Introduction to Bridge – Ch7. No trumps simple stayman</vt:lpstr>
      <vt:lpstr>MBC Introduction to Bridge – Ch7. Strong 2 openings</vt:lpstr>
      <vt:lpstr>MBC Introduction to Bridge – Ch7. Weak 2 openings</vt:lpstr>
      <vt:lpstr>MBC Introduction to Bridge – Ch7. Advanced bidding: review</vt:lpstr>
      <vt:lpstr>MBC Introduction to Bridge – About</vt:lpstr>
      <vt:lpstr>MBC Introduction to Bridge – Declarer: Preserve your Entries</vt:lpstr>
      <vt:lpstr>MBC Introduction to Bridge – Declarer: Hold Up Play</vt:lpstr>
      <vt:lpstr>MBC Introduction to Bridge – Defender: Lead THROUGH strength</vt:lpstr>
      <vt:lpstr>MBC Introduction to Bridge – Defender: Lead TO weakness</vt:lpstr>
      <vt:lpstr>MBC Introduction to Bridge – Defender: Doubleton</vt:lpstr>
      <vt:lpstr>PowerPoint Presentation</vt:lpstr>
      <vt:lpstr>PowerPoint Presentation</vt:lpstr>
      <vt:lpstr>PowerPoint Presentation</vt:lpstr>
      <vt:lpstr>PowerPoint Presentation</vt:lpstr>
      <vt:lpstr>MBC Introduction to Bridge – Play of the Cards. Trumps pt 1</vt:lpstr>
      <vt:lpstr>MBC Introduction to Bridge – Play of the Cards. Trumps pt 1</vt:lpstr>
      <vt:lpstr>MBC Introduction to Bridge – Play of the Cards. Trumps pt 2</vt:lpstr>
      <vt:lpstr>MBC Introduction to Bridge – Play of the Cards. Trumps pt 2</vt:lpstr>
      <vt:lpstr>MBC Introduction to Bridge – Play of the Cards. Trumps pt 3</vt:lpstr>
      <vt:lpstr>MBC Introduction to Bridge – Play of the Cards. Trumps pt 3</vt:lpstr>
      <vt:lpstr>MBC Introduction to Bridge – Play of the Cards. Trumps pt 4</vt:lpstr>
      <vt:lpstr>MBC Introduction to Bridge – Play of the Cards. Trumps pt 5</vt:lpstr>
      <vt:lpstr>MBC Introduction to Bridge – Play of the Cards. No Trumps pt 1</vt:lpstr>
      <vt:lpstr>MBC Introduction to Bridge – Play of the Cards. No Trumps pt 1</vt:lpstr>
      <vt:lpstr>MBC Introduction to Bridge – Play of the Cards. No Trumps pt 2</vt:lpstr>
      <vt:lpstr>MBC Introduction to Bridge – Play of the Cards. No Trumps pt 2</vt:lpstr>
      <vt:lpstr>MBC Introduction to Bridge – Play of the Cards. No Trumps pt 3</vt:lpstr>
      <vt:lpstr>MBC Introduction to Bridge – Play of the Cards. No Trumps pt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Mollymook Bridge Club  127 St. Vincent Street, Ulladulla</dc:title>
  <dc:creator>John Reid</dc:creator>
  <cp:lastModifiedBy>John Reid</cp:lastModifiedBy>
  <cp:revision>205</cp:revision>
  <cp:lastPrinted>2024-02-28T01:40:48Z</cp:lastPrinted>
  <dcterms:created xsi:type="dcterms:W3CDTF">2022-10-19T23:47:14Z</dcterms:created>
  <dcterms:modified xsi:type="dcterms:W3CDTF">2026-01-05T22:53:30Z</dcterms:modified>
</cp:coreProperties>
</file>