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92" d="100"/>
          <a:sy n="92" d="100"/>
        </p:scale>
        <p:origin x="-41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575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382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786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588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917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44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410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110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4067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433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811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44885-55C3-4FCC-9935-2898C82A77AE}" type="datetimeFigureOut">
              <a:rPr lang="en-IE" smtClean="0"/>
              <a:t>18/07/2019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63EAC-AAA3-42E1-A817-AD90D750BF8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6238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158" y="186557"/>
            <a:ext cx="6246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Progression in Bridge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1" y="1400414"/>
            <a:ext cx="107455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Introducing Level Awards.  You will receive a cert upon achieving any</a:t>
            </a:r>
          </a:p>
          <a:p>
            <a:r>
              <a:rPr lang="en-IE" sz="2800" dirty="0"/>
              <a:t>o</a:t>
            </a:r>
            <a:r>
              <a:rPr lang="en-IE" sz="2800" dirty="0" smtClean="0"/>
              <a:t>f the levels below based on observation.</a:t>
            </a:r>
          </a:p>
          <a:p>
            <a:endParaRPr lang="en-I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Bronze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Silver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Gold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Platinum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Diamond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411" y="5468367"/>
            <a:ext cx="109477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**</a:t>
            </a:r>
            <a:r>
              <a:rPr lang="en-IE" sz="2800" u="sng" dirty="0" smtClean="0"/>
              <a:t>Need to be working toward Gold or higher to be eligible to represent Ireland in any national or international competition</a:t>
            </a:r>
            <a:endParaRPr lang="en-IE" sz="2800" u="sng" dirty="0"/>
          </a:p>
        </p:txBody>
      </p:sp>
    </p:spTree>
    <p:extLst>
      <p:ext uri="{BB962C8B-B14F-4D97-AF65-F5344CB8AC3E}">
        <p14:creationId xmlns:p14="http://schemas.microsoft.com/office/powerpoint/2010/main" val="364238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22278" y="186557"/>
            <a:ext cx="30977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Bronze award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1641" y="646424"/>
            <a:ext cx="8881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Open any hand with the correct bid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Open and rebid suits to show the correct shape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Open a suit and rebid NT when out of range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Bid suits in the right order when responding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Understand what factors are involved for an overcall</a:t>
            </a:r>
            <a:endParaRPr lang="en-IE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51641" y="3324080"/>
            <a:ext cx="8881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Card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Count winners / losers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Count Suits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Set up your long suit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Entry management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When to draw trumps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1641" y="6089418"/>
            <a:ext cx="8361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Show proper etiquette, courtesy and respect at all times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48340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69048" y="186557"/>
            <a:ext cx="28042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Silver award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1641" y="646424"/>
            <a:ext cx="8881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“double” correctly in some sequences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err="1" smtClean="0"/>
              <a:t>Stayman</a:t>
            </a:r>
            <a:r>
              <a:rPr lang="en-IE" sz="2800" dirty="0" smtClean="0"/>
              <a:t> &amp; transfers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Blackwood, Gerber &amp; RKBC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Overcall opponents 1NT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Losing Trick Count [LTC]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1640" y="3324080"/>
            <a:ext cx="8881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Card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Establish tricks by ducking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Ruff losers/Set up a suit by ruffing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Finessing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Leads in defence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Cross Ruff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1641" y="6001736"/>
            <a:ext cx="8361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Show proper etiquette, courtesy and respect at all times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73289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3237" y="186557"/>
            <a:ext cx="26358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Gold award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1641" y="646424"/>
            <a:ext cx="88812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and understand a reverse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/>
              <a:t>Use takeout / negative doubles </a:t>
            </a:r>
            <a:r>
              <a:rPr lang="en-IE" sz="2800" dirty="0" smtClean="0"/>
              <a:t>appropriately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Respond correctly to Takeout / negative doubles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Respond correctly to overcalls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1641" y="3108636"/>
            <a:ext cx="100735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Card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Take the bidding into account when declaring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count, odd/even, suit preference signals when defending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safe and danger hands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an avoidance play.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Understand the difference between imps and </a:t>
            </a:r>
            <a:r>
              <a:rPr lang="en-IE" sz="2800" dirty="0" err="1" smtClean="0"/>
              <a:t>mps</a:t>
            </a:r>
            <a:endParaRPr lang="en-IE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51641" y="6001736"/>
            <a:ext cx="10073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Continue to show proper etiquette, courtesy and respect at all times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48271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95548" y="186557"/>
            <a:ext cx="35512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Platinum award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1641" y="646424"/>
            <a:ext cx="88812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Show the ability to use judgement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cue bidding to bid / avoid a slam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4</a:t>
            </a:r>
            <a:r>
              <a:rPr lang="en-IE" sz="2800" baseline="30000" dirty="0" smtClean="0"/>
              <a:t>th</a:t>
            </a:r>
            <a:r>
              <a:rPr lang="en-IE" sz="2800" dirty="0" smtClean="0"/>
              <a:t> suit forcing and its implications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various reasons for 3</a:t>
            </a:r>
            <a:r>
              <a:rPr lang="en-IE" sz="2800" baseline="30000" dirty="0" smtClean="0"/>
              <a:t>rd</a:t>
            </a:r>
            <a:r>
              <a:rPr lang="en-IE" sz="2800" dirty="0" smtClean="0"/>
              <a:t> in hand openings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1641" y="2893193"/>
            <a:ext cx="100735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Card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an elimination play (NT and trumps)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safety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Perform a trump promotion in defence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basic statistical percentages and use.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dummy reversal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1641" y="5740126"/>
            <a:ext cx="101312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Play in a club outside of school</a:t>
            </a:r>
          </a:p>
          <a:p>
            <a:r>
              <a:rPr lang="en-IE" sz="2800" dirty="0" smtClean="0"/>
              <a:t>Continue to show proper etiquette, courtesy and respect at all times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4881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81954" y="186557"/>
            <a:ext cx="35784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Diamond award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073" y="646423"/>
            <a:ext cx="108979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protective 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Understand the law of total tricks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</a:t>
            </a:r>
            <a:r>
              <a:rPr lang="en-IE" sz="2800" dirty="0" err="1" smtClean="0"/>
              <a:t>lebenshol</a:t>
            </a:r>
            <a:r>
              <a:rPr lang="en-IE" sz="2800" dirty="0" smtClean="0"/>
              <a:t> and 2NT as a relay in different sequences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knowledge of 2 suited overcalls and defences to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Use the UCB Unassuming cue bid correctly in competitive auctions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073" y="3353058"/>
            <a:ext cx="100735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i="1" u="sng" dirty="0" smtClean="0"/>
              <a:t>Card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trump coup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coup </a:t>
            </a:r>
            <a:r>
              <a:rPr lang="en-IE" sz="2800" dirty="0" err="1" smtClean="0"/>
              <a:t>en</a:t>
            </a:r>
            <a:r>
              <a:rPr lang="en-IE" sz="2800" dirty="0" smtClean="0"/>
              <a:t> passant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your declarer plan formulisation and continuations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800" dirty="0" smtClean="0"/>
              <a:t>Demonstrate a simple squeeze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8072" y="5798083"/>
            <a:ext cx="101312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Play regularly, attend coaching, play national events</a:t>
            </a:r>
          </a:p>
          <a:p>
            <a:r>
              <a:rPr lang="en-IE" sz="2800" dirty="0" smtClean="0"/>
              <a:t>Continue to show proper etiquette, courtesy and respect at all times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40483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6003" y="186557"/>
            <a:ext cx="5150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Selection process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7759" y="1460616"/>
            <a:ext cx="77285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What the junior committee want</a:t>
            </a:r>
          </a:p>
          <a:p>
            <a:endParaRPr lang="en-I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3200" dirty="0" smtClean="0"/>
              <a:t>Consistency/motivation.</a:t>
            </a:r>
          </a:p>
          <a:p>
            <a:endParaRPr lang="en-IE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3200" dirty="0" smtClean="0"/>
              <a:t>Continual practice/improvement.</a:t>
            </a:r>
          </a:p>
          <a:p>
            <a:endParaRPr lang="en-IE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3200" dirty="0" smtClean="0"/>
              <a:t>Attend coaching / read !!</a:t>
            </a:r>
          </a:p>
          <a:p>
            <a:endParaRPr lang="en-IE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3200" dirty="0" smtClean="0"/>
              <a:t>Playing in competitions / clubs</a:t>
            </a:r>
          </a:p>
          <a:p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66515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6003" y="186557"/>
            <a:ext cx="5150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Selection process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1224" y="1109887"/>
            <a:ext cx="1082899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Trials 1</a:t>
            </a:r>
            <a:r>
              <a:rPr lang="en-IE" sz="2800" baseline="30000" dirty="0" smtClean="0"/>
              <a:t>st</a:t>
            </a:r>
            <a:r>
              <a:rPr lang="en-IE" sz="2800" dirty="0" smtClean="0"/>
              <a:t> weekend in Sept 40%</a:t>
            </a:r>
          </a:p>
          <a:p>
            <a:endParaRPr lang="en-I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err="1" smtClean="0"/>
              <a:t>Bbo</a:t>
            </a:r>
            <a:r>
              <a:rPr lang="en-IE" sz="2800" dirty="0" smtClean="0"/>
              <a:t> practice / Clubs   40%  [Different requirements depending on level]</a:t>
            </a:r>
          </a:p>
          <a:p>
            <a:endParaRPr lang="en-I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Attend 3+ Congresses a year  </a:t>
            </a:r>
            <a:r>
              <a:rPr lang="en-IE" sz="2800" dirty="0"/>
              <a:t>9</a:t>
            </a:r>
            <a:r>
              <a:rPr lang="en-IE" sz="2800" dirty="0" smtClean="0"/>
              <a:t>%</a:t>
            </a:r>
          </a:p>
          <a:p>
            <a:endParaRPr lang="en-I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Outstanding results / occurrence / achievement  5%</a:t>
            </a:r>
          </a:p>
          <a:p>
            <a:endParaRPr lang="en-I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Other  6% [Discretion of JC/Coach]</a:t>
            </a:r>
            <a:endParaRPr lang="en-IE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48441" y="5526481"/>
            <a:ext cx="106454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***Evidence of BBO practice/club play/congress attendance is the responsibility of the player to furnish.   (</a:t>
            </a:r>
            <a:r>
              <a:rPr lang="en-IE" sz="2800" dirty="0" err="1" smtClean="0"/>
              <a:t>eg</a:t>
            </a:r>
            <a:r>
              <a:rPr lang="en-IE" sz="2800" dirty="0" smtClean="0"/>
              <a:t>) Screenshot emailed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297051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5237" y="0"/>
            <a:ext cx="60188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Other things to note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8" y="923330"/>
            <a:ext cx="1176193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Current rankings it is envisioned will be available on the junior website.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This process operates the whole year (1</a:t>
            </a:r>
            <a:r>
              <a:rPr lang="en-IE" sz="2800" baseline="30000" dirty="0" smtClean="0"/>
              <a:t>st</a:t>
            </a:r>
            <a:r>
              <a:rPr lang="en-IE" sz="2800" dirty="0" smtClean="0"/>
              <a:t> July to 30</a:t>
            </a:r>
            <a:r>
              <a:rPr lang="en-IE" sz="2800" baseline="30000" dirty="0" smtClean="0"/>
              <a:t>th</a:t>
            </a:r>
            <a:r>
              <a:rPr lang="en-IE" sz="2800" dirty="0" smtClean="0"/>
              <a:t> June).  Each year is a new year.</a:t>
            </a:r>
          </a:p>
          <a:p>
            <a:endParaRPr lang="en-I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S</a:t>
            </a:r>
            <a:r>
              <a:rPr lang="en-IE" sz="2800" dirty="0" smtClean="0"/>
              <a:t>ome events require advance notice and planning for those involved.  In such cases the rankings on a pre determined notified cut off date will decide who goes.</a:t>
            </a:r>
          </a:p>
          <a:p>
            <a:endParaRPr lang="en-I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There is no catching up or banking practice time.</a:t>
            </a:r>
          </a:p>
          <a:p>
            <a:endParaRPr lang="en-I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The amount of practice will increase at higher levels (</a:t>
            </a:r>
            <a:r>
              <a:rPr lang="en-IE" sz="2800" dirty="0" err="1" smtClean="0"/>
              <a:t>eg</a:t>
            </a:r>
            <a:r>
              <a:rPr lang="en-IE" sz="2800" dirty="0" smtClean="0"/>
              <a:t>) </a:t>
            </a:r>
            <a:r>
              <a:rPr lang="en-IE" sz="2800" dirty="0" err="1" smtClean="0"/>
              <a:t>Pb</a:t>
            </a:r>
            <a:r>
              <a:rPr lang="en-IE" sz="2800" dirty="0" smtClean="0"/>
              <a:t> pairs play 15 boards a week.  JC pairs play  boards a week.  Beginners 10 boards </a:t>
            </a:r>
            <a:r>
              <a:rPr lang="en-IE" sz="2800" dirty="0" err="1" smtClean="0"/>
              <a:t>etc</a:t>
            </a:r>
            <a:endParaRPr lang="en-IE" sz="2800" dirty="0" smtClean="0"/>
          </a:p>
          <a:p>
            <a:endParaRPr lang="en-I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 smtClean="0"/>
              <a:t>** It is 100% the responsibility of the pairs to report their results ! ** </a:t>
            </a:r>
          </a:p>
          <a:p>
            <a:endParaRPr lang="en-IE" sz="1200" dirty="0" smtClean="0"/>
          </a:p>
          <a:p>
            <a:endParaRPr lang="en-IE" sz="1200" dirty="0" smtClean="0"/>
          </a:p>
        </p:txBody>
      </p:sp>
    </p:spTree>
    <p:extLst>
      <p:ext uri="{BB962C8B-B14F-4D97-AF65-F5344CB8AC3E}">
        <p14:creationId xmlns:p14="http://schemas.microsoft.com/office/powerpoint/2010/main" val="23059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635</Words>
  <Application>Microsoft Office PowerPoint</Application>
  <PresentationFormat>Custom</PresentationFormat>
  <Paragraphs>112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Karel</dc:creator>
  <cp:lastModifiedBy>Louise Hopper</cp:lastModifiedBy>
  <cp:revision>2</cp:revision>
  <cp:lastPrinted>2019-06-27T09:19:41Z</cp:lastPrinted>
  <dcterms:created xsi:type="dcterms:W3CDTF">2019-06-27T09:17:06Z</dcterms:created>
  <dcterms:modified xsi:type="dcterms:W3CDTF">2019-07-18T20:49:00Z</dcterms:modified>
</cp:coreProperties>
</file>