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3" d="100"/>
          <a:sy n="83" d="100"/>
        </p:scale>
        <p:origin x="-522" y="22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an Lewis" userId="51041bcad326c60c" providerId="LiveId" clId="{73BBF6C7-8BCE-4057-8FB7-EF897EE7337C}"/>
    <pc:docChg chg="modSld">
      <pc:chgData name="Ian Lewis" userId="51041bcad326c60c" providerId="LiveId" clId="{73BBF6C7-8BCE-4057-8FB7-EF897EE7337C}" dt="2019-03-14T12:36:34.480" v="1" actId="20577"/>
      <pc:docMkLst>
        <pc:docMk/>
      </pc:docMkLst>
      <pc:sldChg chg="modSp">
        <pc:chgData name="Ian Lewis" userId="51041bcad326c60c" providerId="LiveId" clId="{73BBF6C7-8BCE-4057-8FB7-EF897EE7337C}" dt="2019-03-14T12:36:34.480" v="1" actId="20577"/>
        <pc:sldMkLst>
          <pc:docMk/>
          <pc:sldMk cId="592016594" sldId="256"/>
        </pc:sldMkLst>
        <pc:spChg chg="mod">
          <ac:chgData name="Ian Lewis" userId="51041bcad326c60c" providerId="LiveId" clId="{73BBF6C7-8BCE-4057-8FB7-EF897EE7337C}" dt="2019-03-14T12:36:34.480" v="1" actId="20577"/>
          <ac:spMkLst>
            <pc:docMk/>
            <pc:sldMk cId="592016594" sldId="256"/>
            <ac:spMk id="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9AED95B-5EB7-4DA2-9177-22A1D2B29472}" type="datetimeFigureOut">
              <a:rPr lang="en-GB" smtClean="0"/>
              <a:t>15/03/2019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3720063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AED95B-5EB7-4DA2-9177-22A1D2B29472}" type="datetimeFigureOut">
              <a:rPr lang="en-GB" smtClean="0"/>
              <a:t>15/03/2019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381066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7"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AED95B-5EB7-4DA2-9177-22A1D2B29472}" type="datetimeFigureOut">
              <a:rPr lang="en-GB" smtClean="0"/>
              <a:t>15/03/2019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472612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AED95B-5EB7-4DA2-9177-22A1D2B29472}" type="datetimeFigureOut">
              <a:rPr lang="en-GB" smtClean="0"/>
              <a:t>15/03/2019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699863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21"/>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AED95B-5EB7-4DA2-9177-22A1D2B29472}" type="datetimeFigureOut">
              <a:rPr lang="en-GB" smtClean="0"/>
              <a:t>15/03/2019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2621840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7"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2"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9AED95B-5EB7-4DA2-9177-22A1D2B29472}" type="datetimeFigureOut">
              <a:rPr lang="en-GB" smtClean="0"/>
              <a:t>15/03/2019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642136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71"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1"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9AED95B-5EB7-4DA2-9177-22A1D2B29472}" type="datetimeFigureOut">
              <a:rPr lang="en-GB" smtClean="0"/>
              <a:t>15/03/2019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2954189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9AED95B-5EB7-4DA2-9177-22A1D2B29472}" type="datetimeFigureOut">
              <a:rPr lang="en-GB" smtClean="0"/>
              <a:t>15/03/2019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046677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AED95B-5EB7-4DA2-9177-22A1D2B29472}" type="datetimeFigureOut">
              <a:rPr lang="en-GB" smtClean="0"/>
              <a:t>15/03/2019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550839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9" y="364070"/>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2" y="1913470"/>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AED95B-5EB7-4DA2-9177-22A1D2B29472}" type="datetimeFigureOut">
              <a:rPr lang="en-GB" smtClean="0"/>
              <a:t>15/03/2019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248617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AED95B-5EB7-4DA2-9177-22A1D2B29472}" type="datetimeFigureOut">
              <a:rPr lang="en-GB" smtClean="0"/>
              <a:t>15/03/2019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4061930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133604"/>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8475137"/>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9AED95B-5EB7-4DA2-9177-22A1D2B29472}" type="datetimeFigureOut">
              <a:rPr lang="en-GB" smtClean="0"/>
              <a:t>15/03/2019</a:t>
            </a:fld>
            <a:endParaRPr lang="en-GB"/>
          </a:p>
        </p:txBody>
      </p:sp>
      <p:sp>
        <p:nvSpPr>
          <p:cNvPr id="5" name="Footer Placeholder 4"/>
          <p:cNvSpPr>
            <a:spLocks noGrp="1"/>
          </p:cNvSpPr>
          <p:nvPr>
            <p:ph type="ftr" sz="quarter" idx="3"/>
          </p:nvPr>
        </p:nvSpPr>
        <p:spPr>
          <a:xfrm>
            <a:off x="2343150" y="8475137"/>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7"/>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B638A6A-123A-4335-BC72-0F8010D33C19}" type="slidenum">
              <a:rPr lang="en-GB" smtClean="0"/>
              <a:t>‹#›</a:t>
            </a:fld>
            <a:endParaRPr lang="en-GB"/>
          </a:p>
        </p:txBody>
      </p:sp>
    </p:spTree>
    <p:extLst>
      <p:ext uri="{BB962C8B-B14F-4D97-AF65-F5344CB8AC3E}">
        <p14:creationId xmlns:p14="http://schemas.microsoft.com/office/powerpoint/2010/main" val="28769626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bridgewebs.com/camberley/"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16632" y="179512"/>
            <a:ext cx="6624736" cy="8856984"/>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188640" y="1875755"/>
            <a:ext cx="6480720" cy="7232749"/>
          </a:xfrm>
          <a:prstGeom prst="rect">
            <a:avLst/>
          </a:prstGeom>
        </p:spPr>
        <p:txBody>
          <a:bodyPr wrap="square">
            <a:spAutoFit/>
          </a:bodyPr>
          <a:lstStyle/>
          <a:p>
            <a:r>
              <a:rPr lang="en-GB" sz="1500" dirty="0"/>
              <a:t>If you enjoy playing bridge but aren’t sure what to expect from playing in a club environment, then our new transition group can help you with this.</a:t>
            </a:r>
          </a:p>
          <a:p>
            <a:endParaRPr lang="en-GB" sz="1500" dirty="0"/>
          </a:p>
          <a:p>
            <a:r>
              <a:rPr lang="en-GB" sz="1500" dirty="0"/>
              <a:t>Over an eight week course, we’ll aim to cover the topics which introduce you to duplicate bridge and how it’s played in bridge clubs.  Each session will start with 30 minutes’ tuition followed by a tea break then a gentle duplicate play session. </a:t>
            </a:r>
          </a:p>
          <a:p>
            <a:endParaRPr lang="en-GB" sz="1500" dirty="0"/>
          </a:p>
          <a:p>
            <a:r>
              <a:rPr lang="en-GB" sz="1500" dirty="0"/>
              <a:t>The sessions will be held in our club venue in Camberley Cricket Club from </a:t>
            </a:r>
          </a:p>
          <a:p>
            <a:r>
              <a:rPr lang="en-GB" sz="1500" dirty="0"/>
              <a:t>2.00 p.m. to 5.00 p.m.  on the following Mondays:</a:t>
            </a:r>
          </a:p>
          <a:p>
            <a:endParaRPr lang="en-GB" sz="1500" dirty="0"/>
          </a:p>
          <a:p>
            <a:endParaRPr lang="en-GB" sz="1600" dirty="0"/>
          </a:p>
          <a:p>
            <a:endParaRPr lang="en-GB" sz="1600" dirty="0"/>
          </a:p>
          <a:p>
            <a:endParaRPr lang="en-GB" sz="1600" dirty="0"/>
          </a:p>
          <a:p>
            <a:endParaRPr lang="en-GB" sz="1600" dirty="0"/>
          </a:p>
          <a:p>
            <a:endParaRPr lang="en-GB" sz="1600" dirty="0"/>
          </a:p>
          <a:p>
            <a:endParaRPr lang="en-GB" sz="1600" dirty="0"/>
          </a:p>
          <a:p>
            <a:r>
              <a:rPr lang="en-GB" sz="1500" dirty="0"/>
              <a:t>The whole course will cost £40 per person and includes membership of Camberley Bridge Club for the remainder of the membership year (September 2019). At the end of the course we’ll enrol you into the EBU.</a:t>
            </a:r>
          </a:p>
          <a:p>
            <a:endParaRPr lang="en-GB" sz="1500" dirty="0"/>
          </a:p>
          <a:p>
            <a:r>
              <a:rPr lang="en-GB" sz="1500" dirty="0"/>
              <a:t>To ensure that we can provide good support throughout the session, there will be a maximum of 20 participants.  Partners aren’t required; if you don’t have a regular partner, we’ll find you one on the day</a:t>
            </a:r>
            <a:r>
              <a:rPr lang="en-GB" sz="1600" dirty="0"/>
              <a:t>.  </a:t>
            </a:r>
          </a:p>
          <a:p>
            <a:endParaRPr lang="en-GB" sz="1600" dirty="0"/>
          </a:p>
          <a:p>
            <a:r>
              <a:rPr lang="en-GB" sz="1600" dirty="0"/>
              <a:t>To enrol, follow the attached link to our website where you will find a link to register interest:</a:t>
            </a:r>
          </a:p>
          <a:p>
            <a:endParaRPr lang="en-GB" sz="1000" dirty="0"/>
          </a:p>
          <a:p>
            <a:r>
              <a:rPr lang="en-GB" sz="1600" dirty="0"/>
              <a:t> </a:t>
            </a:r>
            <a:r>
              <a:rPr lang="en-GB" sz="1600" dirty="0">
                <a:hlinkClick r:id="rId2"/>
              </a:rPr>
              <a:t>www.bridgewebs.com/camberley/</a:t>
            </a:r>
            <a:endParaRPr lang="en-GB" sz="1600" dirty="0"/>
          </a:p>
          <a:p>
            <a:endParaRPr lang="en-GB" sz="1000" dirty="0"/>
          </a:p>
          <a:p>
            <a:r>
              <a:rPr lang="en-GB" sz="1600" dirty="0"/>
              <a:t>You can contact us from there or by calling Penny Moody on 07986 157733</a:t>
            </a:r>
          </a:p>
        </p:txBody>
      </p:sp>
      <p:pic>
        <p:nvPicPr>
          <p:cNvPr id="5" name="Picture 2" descr="C:\Users\Moira\AppData\Local\Microsoft\Windows\Temporary Internet Files\Content.IE5\VEEA3TBV\Anonymous-Cards[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88544" y="261482"/>
            <a:ext cx="1280816" cy="1628934"/>
          </a:xfrm>
          <a:prstGeom prst="rect">
            <a:avLst/>
          </a:prstGeom>
          <a:noFill/>
          <a:extLst>
            <a:ext uri="{909E8E84-426E-40DD-AFC4-6F175D3DCCD1}">
              <a14:hiddenFill xmlns:a14="http://schemas.microsoft.com/office/drawing/2010/main">
                <a:solidFill>
                  <a:srgbClr val="FFFFFF"/>
                </a:solidFill>
              </a14:hiddenFill>
            </a:ext>
          </a:extLst>
        </p:spPr>
      </p:pic>
      <p:sp>
        <p:nvSpPr>
          <p:cNvPr id="6" name="Title 2"/>
          <p:cNvSpPr txBox="1">
            <a:spLocks/>
          </p:cNvSpPr>
          <p:nvPr/>
        </p:nvSpPr>
        <p:spPr>
          <a:xfrm>
            <a:off x="601698" y="475043"/>
            <a:ext cx="4843526" cy="767301"/>
          </a:xfrm>
          <a:prstGeom prst="rect">
            <a:avLst/>
          </a:prstGeom>
        </p:spPr>
        <p:txBody>
          <a:bodyPr>
            <a:normAutofit fontScale="85000" lnSpcReduction="20000"/>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algn="ctr"/>
            <a:r>
              <a:rPr lang="en-GB" sz="3200" b="1" dirty="0">
                <a:solidFill>
                  <a:schemeClr val="tx1"/>
                </a:solidFill>
              </a:rPr>
              <a:t>Camberley Bridge Club</a:t>
            </a:r>
          </a:p>
          <a:p>
            <a:pPr algn="ctr"/>
            <a:r>
              <a:rPr lang="en-GB" sz="3200" b="1" dirty="0">
                <a:solidFill>
                  <a:schemeClr val="tx1"/>
                </a:solidFill>
              </a:rPr>
              <a:t>Transition Group</a:t>
            </a:r>
          </a:p>
          <a:p>
            <a:pPr algn="l"/>
            <a:endParaRPr lang="en-GB" sz="3200" b="1" dirty="0">
              <a:solidFill>
                <a:schemeClr val="tx1"/>
              </a:solidFill>
            </a:endParaRPr>
          </a:p>
          <a:p>
            <a:pPr algn="l"/>
            <a:endParaRPr lang="en-GB" sz="3200" b="1" dirty="0">
              <a:solidFill>
                <a:schemeClr val="tx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575190167"/>
              </p:ext>
            </p:extLst>
          </p:nvPr>
        </p:nvGraphicFramePr>
        <p:xfrm>
          <a:off x="1143000" y="4211960"/>
          <a:ext cx="4572000" cy="1224136"/>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xmlns="" val="20000"/>
                    </a:ext>
                  </a:extLst>
                </a:gridCol>
                <a:gridCol w="2286000">
                  <a:extLst>
                    <a:ext uri="{9D8B030D-6E8A-4147-A177-3AD203B41FA5}">
                      <a16:colId xmlns:a16="http://schemas.microsoft.com/office/drawing/2014/main" xmlns="" val="20001"/>
                    </a:ext>
                  </a:extLst>
                </a:gridCol>
              </a:tblGrid>
              <a:tr h="1224136">
                <a:tc>
                  <a:txBody>
                    <a:bodyPr/>
                    <a:lstStyle/>
                    <a:p>
                      <a:pPr algn="ctr"/>
                      <a:r>
                        <a:rPr lang="en-GB" sz="1800" dirty="0"/>
                        <a:t>15</a:t>
                      </a:r>
                      <a:r>
                        <a:rPr lang="en-GB" sz="1800" baseline="30000" dirty="0"/>
                        <a:t>th</a:t>
                      </a:r>
                      <a:r>
                        <a:rPr lang="en-GB" sz="1800" dirty="0"/>
                        <a:t> April</a:t>
                      </a:r>
                    </a:p>
                    <a:p>
                      <a:pPr algn="ctr"/>
                      <a:r>
                        <a:rPr lang="en-GB" sz="1800" dirty="0"/>
                        <a:t>29</a:t>
                      </a:r>
                      <a:r>
                        <a:rPr lang="en-GB" sz="1800" baseline="30000" dirty="0"/>
                        <a:t>th</a:t>
                      </a:r>
                      <a:r>
                        <a:rPr lang="en-GB" sz="1800" dirty="0"/>
                        <a:t> April</a:t>
                      </a:r>
                    </a:p>
                    <a:p>
                      <a:pPr algn="ctr"/>
                      <a:r>
                        <a:rPr lang="en-GB" sz="1800" dirty="0"/>
                        <a:t>13</a:t>
                      </a:r>
                      <a:r>
                        <a:rPr lang="en-GB" sz="1800" baseline="30000" dirty="0"/>
                        <a:t>th</a:t>
                      </a:r>
                      <a:r>
                        <a:rPr lang="en-GB" sz="1800" dirty="0"/>
                        <a:t> May</a:t>
                      </a:r>
                    </a:p>
                    <a:p>
                      <a:pPr algn="ctr"/>
                      <a:r>
                        <a:rPr lang="en-GB" sz="1800" dirty="0"/>
                        <a:t>June 3</a:t>
                      </a:r>
                      <a:r>
                        <a:rPr lang="en-GB" sz="1800" baseline="30000" dirty="0"/>
                        <a:t>rd</a:t>
                      </a:r>
                      <a:endParaRPr lang="en-GB" sz="1800" dirty="0"/>
                    </a:p>
                  </a:txBody>
                  <a:tcPr>
                    <a:solidFill>
                      <a:srgbClr val="FF0000"/>
                    </a:solidFill>
                  </a:tcPr>
                </a:tc>
                <a:tc>
                  <a:txBody>
                    <a:bodyPr/>
                    <a:lstStyle/>
                    <a:p>
                      <a:pPr algn="ctr"/>
                      <a:r>
                        <a:rPr lang="en-GB" sz="1800" dirty="0"/>
                        <a:t>June 10</a:t>
                      </a:r>
                      <a:r>
                        <a:rPr lang="en-GB" sz="1800" baseline="30000" dirty="0"/>
                        <a:t>th</a:t>
                      </a:r>
                      <a:endParaRPr lang="en-GB" sz="1800" dirty="0"/>
                    </a:p>
                    <a:p>
                      <a:pPr algn="ctr"/>
                      <a:r>
                        <a:rPr lang="en-GB" sz="1800" dirty="0"/>
                        <a:t>June 17</a:t>
                      </a:r>
                      <a:r>
                        <a:rPr lang="en-GB" sz="1800" baseline="30000" dirty="0"/>
                        <a:t>th</a:t>
                      </a:r>
                      <a:endParaRPr lang="en-GB" sz="1800" dirty="0"/>
                    </a:p>
                    <a:p>
                      <a:pPr algn="ctr"/>
                      <a:r>
                        <a:rPr lang="en-GB" sz="1800" dirty="0"/>
                        <a:t>June 24</a:t>
                      </a:r>
                      <a:r>
                        <a:rPr lang="en-GB" sz="1800" baseline="30000" dirty="0"/>
                        <a:t>th</a:t>
                      </a:r>
                      <a:endParaRPr lang="en-GB" sz="1800" dirty="0"/>
                    </a:p>
                    <a:p>
                      <a:pPr algn="ctr"/>
                      <a:r>
                        <a:rPr lang="en-GB" sz="1800" dirty="0"/>
                        <a:t>July 1</a:t>
                      </a:r>
                      <a:r>
                        <a:rPr lang="en-GB" sz="1800" baseline="30000" dirty="0"/>
                        <a:t>st</a:t>
                      </a:r>
                      <a:endParaRPr lang="en-GB" dirty="0"/>
                    </a:p>
                  </a:txBody>
                  <a:tcPr>
                    <a:solidFill>
                      <a:srgbClr val="FF0000"/>
                    </a:solid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592016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TotalTime>
  <Words>241</Words>
  <Application>Microsoft Office PowerPoint</Application>
  <PresentationFormat>On-screen Show (4:3)</PresentationFormat>
  <Paragraphs>32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Moira</dc:creator>
  <cp:lastModifiedBy>Moira</cp:lastModifiedBy>
  <cp:revision>13</cp:revision>
  <cp:lastPrinted>2018-04-19T14:26:09Z</cp:lastPrinted>
  <dcterms:created xsi:type="dcterms:W3CDTF">2018-02-28T18:01:52Z</dcterms:created>
  <dcterms:modified xsi:type="dcterms:W3CDTF">2019-03-15T09:41:09Z</dcterms:modified>
</cp:coreProperties>
</file>