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144000" type="screen4x3"/>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EAE375-29D1-4A17-989E-D75CC555365A}" v="5" dt="2019-05-27T11:18:24.9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3060" y="6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ira Nairn" userId="b4eeacecccc36062" providerId="LiveId" clId="{8FC73420-9DFD-4672-9495-180DE6FD0D6D}"/>
    <pc:docChg chg="modSld">
      <pc:chgData name="Moira Nairn" userId="b4eeacecccc36062" providerId="LiveId" clId="{8FC73420-9DFD-4672-9495-180DE6FD0D6D}" dt="2019-05-27T10:27:51.916" v="142" actId="6549"/>
      <pc:docMkLst>
        <pc:docMk/>
      </pc:docMkLst>
      <pc:sldChg chg="modSp">
        <pc:chgData name="Moira Nairn" userId="b4eeacecccc36062" providerId="LiveId" clId="{8FC73420-9DFD-4672-9495-180DE6FD0D6D}" dt="2019-05-27T10:27:51.916" v="142" actId="6549"/>
        <pc:sldMkLst>
          <pc:docMk/>
          <pc:sldMk cId="592016594" sldId="256"/>
        </pc:sldMkLst>
        <pc:spChg chg="mod">
          <ac:chgData name="Moira Nairn" userId="b4eeacecccc36062" providerId="LiveId" clId="{8FC73420-9DFD-4672-9495-180DE6FD0D6D}" dt="2019-05-27T10:24:51.581" v="13" actId="20577"/>
          <ac:spMkLst>
            <pc:docMk/>
            <pc:sldMk cId="592016594" sldId="256"/>
            <ac:spMk id="4" creationId="{00000000-0000-0000-0000-000000000000}"/>
          </ac:spMkLst>
        </pc:spChg>
        <pc:graphicFrameChg chg="modGraphic">
          <ac:chgData name="Moira Nairn" userId="b4eeacecccc36062" providerId="LiveId" clId="{8FC73420-9DFD-4672-9495-180DE6FD0D6D}" dt="2019-05-27T10:27:51.916" v="142" actId="6549"/>
          <ac:graphicFrameMkLst>
            <pc:docMk/>
            <pc:sldMk cId="592016594" sldId="256"/>
            <ac:graphicFrameMk id="2" creationId="{00000000-0000-0000-0000-000000000000}"/>
          </ac:graphicFrameMkLst>
        </pc:graphicFrameChg>
      </pc:sldChg>
    </pc:docChg>
  </pc:docChgLst>
  <pc:docChgLst>
    <pc:chgData name="Moira Nairn" userId="b4eeacecccc36062" providerId="LiveId" clId="{1AEAE375-29D1-4A17-989E-D75CC555365A}"/>
    <pc:docChg chg="custSel modSld">
      <pc:chgData name="Moira Nairn" userId="b4eeacecccc36062" providerId="LiveId" clId="{1AEAE375-29D1-4A17-989E-D75CC555365A}" dt="2019-06-04T15:34:19.409" v="346" actId="6549"/>
      <pc:docMkLst>
        <pc:docMk/>
      </pc:docMkLst>
      <pc:sldChg chg="modSp">
        <pc:chgData name="Moira Nairn" userId="b4eeacecccc36062" providerId="LiveId" clId="{1AEAE375-29D1-4A17-989E-D75CC555365A}" dt="2019-06-04T15:34:19.409" v="346" actId="6549"/>
        <pc:sldMkLst>
          <pc:docMk/>
          <pc:sldMk cId="592016594" sldId="256"/>
        </pc:sldMkLst>
        <pc:spChg chg="mod">
          <ac:chgData name="Moira Nairn" userId="b4eeacecccc36062" providerId="LiveId" clId="{1AEAE375-29D1-4A17-989E-D75CC555365A}" dt="2019-06-04T15:34:19.409" v="346" actId="6549"/>
          <ac:spMkLst>
            <pc:docMk/>
            <pc:sldMk cId="592016594" sldId="256"/>
            <ac:spMk id="4" creationId="{00000000-0000-0000-0000-000000000000}"/>
          </ac:spMkLst>
        </pc:spChg>
        <pc:graphicFrameChg chg="mod modGraphic">
          <ac:chgData name="Moira Nairn" userId="b4eeacecccc36062" providerId="LiveId" clId="{1AEAE375-29D1-4A17-989E-D75CC555365A}" dt="2019-05-27T11:22:01.159" v="257" actId="1035"/>
          <ac:graphicFrameMkLst>
            <pc:docMk/>
            <pc:sldMk cId="592016594" sldId="256"/>
            <ac:graphicFrameMk id="2" creationId="{00000000-0000-0000-0000-000000000000}"/>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0"/>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9AED95B-5EB7-4DA2-9177-22A1D2B29472}" type="datetimeFigureOut">
              <a:rPr lang="en-GB" smtClean="0"/>
              <a:t>04/06/2019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3720063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9AED95B-5EB7-4DA2-9177-22A1D2B29472}" type="datetimeFigureOut">
              <a:rPr lang="en-GB" smtClean="0"/>
              <a:t>04/06/2019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1381066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7"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9AED95B-5EB7-4DA2-9177-22A1D2B29472}" type="datetimeFigureOut">
              <a:rPr lang="en-GB" smtClean="0"/>
              <a:t>04/06/2019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472612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9AED95B-5EB7-4DA2-9177-22A1D2B29472}" type="datetimeFigureOut">
              <a:rPr lang="en-GB" smtClean="0"/>
              <a:t>04/06/2019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1699863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21"/>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AED95B-5EB7-4DA2-9177-22A1D2B29472}" type="datetimeFigureOut">
              <a:rPr lang="en-GB" smtClean="0"/>
              <a:t>04/06/2019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2621840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7"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2"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9AED95B-5EB7-4DA2-9177-22A1D2B29472}" type="datetimeFigureOut">
              <a:rPr lang="en-GB" smtClean="0"/>
              <a:t>04/06/2019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1642136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2"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2"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71"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1"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9AED95B-5EB7-4DA2-9177-22A1D2B29472}" type="datetimeFigureOut">
              <a:rPr lang="en-GB" smtClean="0"/>
              <a:t>04/06/2019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2954189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9AED95B-5EB7-4DA2-9177-22A1D2B29472}" type="datetimeFigureOut">
              <a:rPr lang="en-GB" smtClean="0"/>
              <a:t>04/06/2019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1046677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AED95B-5EB7-4DA2-9177-22A1D2B29472}" type="datetimeFigureOut">
              <a:rPr lang="en-GB" smtClean="0"/>
              <a:t>04/06/2019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1550839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2"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9" y="364070"/>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2" y="1913470"/>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AED95B-5EB7-4DA2-9177-22A1D2B29472}" type="datetimeFigureOut">
              <a:rPr lang="en-GB" smtClean="0"/>
              <a:t>04/06/2019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248617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AED95B-5EB7-4DA2-9177-22A1D2B29472}" type="datetimeFigureOut">
              <a:rPr lang="en-GB" smtClean="0"/>
              <a:t>04/06/2019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638A6A-123A-4335-BC72-0F8010D33C19}" type="slidenum">
              <a:rPr lang="en-GB" smtClean="0"/>
              <a:t>‹#›</a:t>
            </a:fld>
            <a:endParaRPr lang="en-GB"/>
          </a:p>
        </p:txBody>
      </p:sp>
    </p:spTree>
    <p:extLst>
      <p:ext uri="{BB962C8B-B14F-4D97-AF65-F5344CB8AC3E}">
        <p14:creationId xmlns:p14="http://schemas.microsoft.com/office/powerpoint/2010/main" val="4061930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133604"/>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8475137"/>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9AED95B-5EB7-4DA2-9177-22A1D2B29472}" type="datetimeFigureOut">
              <a:rPr lang="en-GB" smtClean="0"/>
              <a:t>04/06/2019</a:t>
            </a:fld>
            <a:endParaRPr lang="en-GB"/>
          </a:p>
        </p:txBody>
      </p:sp>
      <p:sp>
        <p:nvSpPr>
          <p:cNvPr id="5" name="Footer Placeholder 4"/>
          <p:cNvSpPr>
            <a:spLocks noGrp="1"/>
          </p:cNvSpPr>
          <p:nvPr>
            <p:ph type="ftr" sz="quarter" idx="3"/>
          </p:nvPr>
        </p:nvSpPr>
        <p:spPr>
          <a:xfrm>
            <a:off x="2343150" y="8475137"/>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7"/>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B638A6A-123A-4335-BC72-0F8010D33C19}" type="slidenum">
              <a:rPr lang="en-GB" smtClean="0"/>
              <a:t>‹#›</a:t>
            </a:fld>
            <a:endParaRPr lang="en-GB"/>
          </a:p>
        </p:txBody>
      </p:sp>
    </p:spTree>
    <p:extLst>
      <p:ext uri="{BB962C8B-B14F-4D97-AF65-F5344CB8AC3E}">
        <p14:creationId xmlns:p14="http://schemas.microsoft.com/office/powerpoint/2010/main" val="28769626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bridgewebs.com/camberley/"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16632" y="179512"/>
            <a:ext cx="6624736" cy="8856984"/>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188640" y="1875755"/>
            <a:ext cx="6480720" cy="7371249"/>
          </a:xfrm>
          <a:prstGeom prst="rect">
            <a:avLst/>
          </a:prstGeom>
        </p:spPr>
        <p:txBody>
          <a:bodyPr wrap="square">
            <a:spAutoFit/>
          </a:bodyPr>
          <a:lstStyle/>
          <a:p>
            <a:r>
              <a:rPr lang="en-GB" sz="1300" dirty="0"/>
              <a:t>After the successful launch of our transition course earlier this year,  we are delighted to say that, with the cooperation of Camberley Cricket Club, we will offer another course for new participants starting on 9th September. </a:t>
            </a:r>
          </a:p>
          <a:p>
            <a:endParaRPr lang="en-GB" sz="1300" dirty="0"/>
          </a:p>
          <a:p>
            <a:r>
              <a:rPr lang="en-GB" sz="1300" dirty="0"/>
              <a:t>It aims to help confidence to play at club level and will cover topics such as bridge etiquette, alerting and announcing and pace of play as well as bridge topics like leads, discards/signals and use of system cards.  Each session will start with 30 minutes’ tuition followed by a tea break then a gentle duplicate play session. </a:t>
            </a:r>
          </a:p>
          <a:p>
            <a:endParaRPr lang="en-GB" sz="1300" dirty="0"/>
          </a:p>
          <a:p>
            <a:r>
              <a:rPr lang="en-GB" sz="1300" dirty="0"/>
              <a:t>The sessions will be held in our club venue in Camberley Cricket Club from </a:t>
            </a:r>
          </a:p>
          <a:p>
            <a:r>
              <a:rPr lang="en-GB" sz="1300" dirty="0"/>
              <a:t>1.45 p.m. to 4.45 p.m.  on the following Mondays:</a:t>
            </a:r>
            <a:endParaRPr lang="en-GB" sz="1600" dirty="0"/>
          </a:p>
          <a:p>
            <a:endParaRPr lang="en-GB" sz="1600" dirty="0"/>
          </a:p>
          <a:p>
            <a:endParaRPr lang="en-GB" sz="1600" dirty="0"/>
          </a:p>
          <a:p>
            <a:endParaRPr lang="en-GB" sz="1600" dirty="0"/>
          </a:p>
          <a:p>
            <a:endParaRPr lang="en-GB" sz="1600" dirty="0"/>
          </a:p>
          <a:p>
            <a:endParaRPr lang="en-GB" sz="1300" dirty="0"/>
          </a:p>
          <a:p>
            <a:r>
              <a:rPr lang="en-GB" sz="1300" dirty="0"/>
              <a:t>The whole course will cost £45 per person and includes membership of Camberley Bridge Club for the remainder of the membership year (September 2020). </a:t>
            </a:r>
            <a:r>
              <a:rPr lang="en-GB" sz="1300"/>
              <a:t>We’ll also </a:t>
            </a:r>
            <a:r>
              <a:rPr lang="en-GB" sz="1300" dirty="0"/>
              <a:t>enrol you into the EBU.</a:t>
            </a:r>
          </a:p>
          <a:p>
            <a:endParaRPr lang="en-GB" sz="1300" dirty="0"/>
          </a:p>
          <a:p>
            <a:r>
              <a:rPr lang="en-GB" sz="1300" dirty="0"/>
              <a:t>To ensure that we can provide good support throughout the session, there will be a maximum of 20 participants.  Partners aren’t required; if you don’t have a regular partner, we’ll find you one on the day.  </a:t>
            </a:r>
          </a:p>
          <a:p>
            <a:endParaRPr lang="en-GB" sz="1300" dirty="0"/>
          </a:p>
          <a:p>
            <a:r>
              <a:rPr lang="en-GB" sz="1300" dirty="0"/>
              <a:t>Those already on our waiting list will be informed by email but anyone else can express an interest by clicking on the link below.</a:t>
            </a:r>
          </a:p>
          <a:p>
            <a:endParaRPr lang="en-GB" sz="1300" dirty="0"/>
          </a:p>
          <a:p>
            <a:r>
              <a:rPr lang="en-GB" sz="1300" dirty="0"/>
              <a:t> </a:t>
            </a:r>
            <a:r>
              <a:rPr lang="en-GB" sz="1300" dirty="0">
                <a:hlinkClick r:id="rId2"/>
              </a:rPr>
              <a:t>www.bridgewebs.com/camberley/</a:t>
            </a:r>
            <a:endParaRPr lang="en-GB" sz="1300" dirty="0"/>
          </a:p>
          <a:p>
            <a:endParaRPr lang="en-GB" sz="1300" dirty="0"/>
          </a:p>
          <a:p>
            <a:r>
              <a:rPr lang="en-GB" sz="1300" dirty="0"/>
              <a:t>You can contact us from there or by calling Penny Moody on penny.moody@ntlworld.com</a:t>
            </a:r>
          </a:p>
          <a:p>
            <a:endParaRPr lang="en-GB" sz="1300" dirty="0"/>
          </a:p>
          <a:p>
            <a:r>
              <a:rPr lang="en-GB" sz="1300" dirty="0"/>
              <a:t>Please note that we plan to start a supervised play session for improvers on Monday afternoons beginning on 15th July.  You may be interested in coming along to this before September. More information is available on our website.</a:t>
            </a:r>
          </a:p>
          <a:p>
            <a:endParaRPr lang="en-GB" sz="1600" dirty="0"/>
          </a:p>
        </p:txBody>
      </p:sp>
      <p:pic>
        <p:nvPicPr>
          <p:cNvPr id="5" name="Picture 2" descr="C:\Users\Moira\AppData\Local\Microsoft\Windows\Temporary Internet Files\Content.IE5\VEEA3TBV\Anonymous-Cards[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88544" y="261482"/>
            <a:ext cx="1280816" cy="1628934"/>
          </a:xfrm>
          <a:prstGeom prst="rect">
            <a:avLst/>
          </a:prstGeom>
          <a:noFill/>
          <a:extLst>
            <a:ext uri="{909E8E84-426E-40DD-AFC4-6F175D3DCCD1}">
              <a14:hiddenFill xmlns:a14="http://schemas.microsoft.com/office/drawing/2010/main">
                <a:solidFill>
                  <a:srgbClr val="FFFFFF"/>
                </a:solidFill>
              </a14:hiddenFill>
            </a:ext>
          </a:extLst>
        </p:spPr>
      </p:pic>
      <p:sp>
        <p:nvSpPr>
          <p:cNvPr id="6" name="Title 2"/>
          <p:cNvSpPr txBox="1">
            <a:spLocks/>
          </p:cNvSpPr>
          <p:nvPr/>
        </p:nvSpPr>
        <p:spPr>
          <a:xfrm>
            <a:off x="601698" y="475043"/>
            <a:ext cx="4843526" cy="767301"/>
          </a:xfrm>
          <a:prstGeom prst="rect">
            <a:avLst/>
          </a:prstGeom>
        </p:spPr>
        <p:txBody>
          <a:bodyPr>
            <a:normAutofit fontScale="85000" lnSpcReduction="20000"/>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algn="ctr"/>
            <a:r>
              <a:rPr lang="en-GB" sz="3200" b="1" dirty="0">
                <a:solidFill>
                  <a:schemeClr val="tx1"/>
                </a:solidFill>
              </a:rPr>
              <a:t>Camberley Bridge Club</a:t>
            </a:r>
          </a:p>
          <a:p>
            <a:pPr algn="ctr"/>
            <a:r>
              <a:rPr lang="en-GB" sz="3200" b="1" dirty="0">
                <a:solidFill>
                  <a:schemeClr val="tx1"/>
                </a:solidFill>
              </a:rPr>
              <a:t>Transition Group</a:t>
            </a:r>
          </a:p>
          <a:p>
            <a:pPr algn="l"/>
            <a:endParaRPr lang="en-GB" sz="3200" b="1" dirty="0">
              <a:solidFill>
                <a:schemeClr val="tx1"/>
              </a:solidFill>
            </a:endParaRPr>
          </a:p>
          <a:p>
            <a:pPr algn="l"/>
            <a:endParaRPr lang="en-GB" sz="3200" b="1" dirty="0">
              <a:solidFill>
                <a:schemeClr val="tx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161904117"/>
              </p:ext>
            </p:extLst>
          </p:nvPr>
        </p:nvGraphicFramePr>
        <p:xfrm>
          <a:off x="1017240" y="4139952"/>
          <a:ext cx="4572000" cy="94488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tblGrid>
              <a:tr h="936104">
                <a:tc>
                  <a:txBody>
                    <a:bodyPr/>
                    <a:lstStyle/>
                    <a:p>
                      <a:pPr algn="ctr"/>
                      <a:r>
                        <a:rPr lang="en-GB" sz="1400" dirty="0"/>
                        <a:t>9</a:t>
                      </a:r>
                      <a:r>
                        <a:rPr lang="en-GB" sz="1400" baseline="30000" dirty="0"/>
                        <a:t>th</a:t>
                      </a:r>
                      <a:r>
                        <a:rPr lang="en-GB" sz="1400" dirty="0"/>
                        <a:t> September</a:t>
                      </a:r>
                    </a:p>
                    <a:p>
                      <a:pPr algn="ctr"/>
                      <a:r>
                        <a:rPr lang="en-GB" sz="1400" dirty="0"/>
                        <a:t>16</a:t>
                      </a:r>
                      <a:r>
                        <a:rPr lang="en-GB" sz="1400" baseline="30000" dirty="0"/>
                        <a:t>th</a:t>
                      </a:r>
                      <a:r>
                        <a:rPr lang="en-GB" sz="1400" dirty="0"/>
                        <a:t> September</a:t>
                      </a:r>
                    </a:p>
                    <a:p>
                      <a:pPr algn="ctr"/>
                      <a:r>
                        <a:rPr lang="en-GB" sz="1400" dirty="0"/>
                        <a:t>23</a:t>
                      </a:r>
                      <a:r>
                        <a:rPr lang="en-GB" sz="1400" baseline="30000" dirty="0"/>
                        <a:t>rd</a:t>
                      </a:r>
                      <a:r>
                        <a:rPr lang="en-GB" sz="1400" dirty="0"/>
                        <a:t> September</a:t>
                      </a:r>
                    </a:p>
                    <a:p>
                      <a:pPr algn="ctr"/>
                      <a:r>
                        <a:rPr lang="en-GB" sz="1400" dirty="0"/>
                        <a:t>30</a:t>
                      </a:r>
                      <a:r>
                        <a:rPr lang="en-GB" sz="1400" baseline="30000" dirty="0"/>
                        <a:t>th</a:t>
                      </a:r>
                      <a:r>
                        <a:rPr lang="en-GB" sz="1400" dirty="0"/>
                        <a:t> September</a:t>
                      </a:r>
                    </a:p>
                  </a:txBody>
                  <a:tcPr>
                    <a:solidFill>
                      <a:srgbClr val="FF0000"/>
                    </a:solidFill>
                  </a:tcPr>
                </a:tc>
                <a:tc>
                  <a:txBody>
                    <a:bodyPr/>
                    <a:lstStyle/>
                    <a:p>
                      <a:pPr algn="ctr"/>
                      <a:r>
                        <a:rPr lang="en-GB" sz="1400" dirty="0"/>
                        <a:t>7</a:t>
                      </a:r>
                      <a:r>
                        <a:rPr lang="en-GB" sz="1400" baseline="30000" dirty="0"/>
                        <a:t>th</a:t>
                      </a:r>
                      <a:r>
                        <a:rPr lang="en-GB" sz="1400" dirty="0"/>
                        <a:t> October</a:t>
                      </a:r>
                    </a:p>
                    <a:p>
                      <a:pPr algn="ctr"/>
                      <a:r>
                        <a:rPr lang="en-GB" sz="1400" dirty="0"/>
                        <a:t>14</a:t>
                      </a:r>
                      <a:r>
                        <a:rPr lang="en-GB" sz="1400" baseline="30000" dirty="0"/>
                        <a:t>th</a:t>
                      </a:r>
                      <a:r>
                        <a:rPr lang="en-GB" sz="1400" dirty="0"/>
                        <a:t> October</a:t>
                      </a:r>
                    </a:p>
                    <a:p>
                      <a:pPr algn="ctr"/>
                      <a:r>
                        <a:rPr lang="en-GB" sz="1400" dirty="0"/>
                        <a:t>21</a:t>
                      </a:r>
                      <a:r>
                        <a:rPr lang="en-GB" sz="1400" baseline="30000" dirty="0"/>
                        <a:t>st</a:t>
                      </a:r>
                      <a:r>
                        <a:rPr lang="en-GB" sz="1400" dirty="0"/>
                        <a:t> October</a:t>
                      </a:r>
                    </a:p>
                    <a:p>
                      <a:pPr algn="ctr"/>
                      <a:r>
                        <a:rPr lang="en-GB" sz="1400" dirty="0"/>
                        <a:t>28</a:t>
                      </a:r>
                      <a:r>
                        <a:rPr lang="en-GB" sz="1400" baseline="30000" dirty="0"/>
                        <a:t>th</a:t>
                      </a:r>
                      <a:r>
                        <a:rPr lang="en-GB" sz="1400" dirty="0"/>
                        <a:t> October</a:t>
                      </a:r>
                    </a:p>
                  </a:txBody>
                  <a:tcPr>
                    <a:solidFill>
                      <a:srgbClr val="FF0000"/>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5920165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240</TotalTime>
  <Words>325</Words>
  <Application>Microsoft Office PowerPoint</Application>
  <PresentationFormat>On-screen Show (4:3)</PresentationFormat>
  <Paragraphs>32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Moira</dc:creator>
  <cp:lastModifiedBy>Moira Nairn</cp:lastModifiedBy>
  <cp:revision>13</cp:revision>
  <cp:lastPrinted>2018-04-19T14:26:09Z</cp:lastPrinted>
  <dcterms:created xsi:type="dcterms:W3CDTF">2018-02-28T18:01:52Z</dcterms:created>
  <dcterms:modified xsi:type="dcterms:W3CDTF">2019-06-04T15:34:25Z</dcterms:modified>
</cp:coreProperties>
</file>