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</p:sldMasterIdLst>
  <p:notesMasterIdLst>
    <p:notesMasterId r:id="rId25"/>
  </p:notesMasterIdLst>
  <p:sldIdLst>
    <p:sldId id="271" r:id="rId2"/>
    <p:sldId id="288" r:id="rId3"/>
    <p:sldId id="283" r:id="rId4"/>
    <p:sldId id="284" r:id="rId5"/>
    <p:sldId id="286" r:id="rId6"/>
    <p:sldId id="289" r:id="rId7"/>
    <p:sldId id="290" r:id="rId8"/>
    <p:sldId id="291" r:id="rId9"/>
    <p:sldId id="292" r:id="rId10"/>
    <p:sldId id="293" r:id="rId11"/>
    <p:sldId id="299" r:id="rId12"/>
    <p:sldId id="261" r:id="rId13"/>
    <p:sldId id="295" r:id="rId14"/>
    <p:sldId id="297" r:id="rId15"/>
    <p:sldId id="300" r:id="rId16"/>
    <p:sldId id="301" r:id="rId17"/>
    <p:sldId id="302" r:id="rId18"/>
    <p:sldId id="303" r:id="rId19"/>
    <p:sldId id="304" r:id="rId20"/>
    <p:sldId id="305" r:id="rId21"/>
    <p:sldId id="308" r:id="rId22"/>
    <p:sldId id="307" r:id="rId23"/>
    <p:sldId id="309" r:id="rId2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711" autoAdjust="0"/>
  </p:normalViewPr>
  <p:slideViewPr>
    <p:cSldViewPr snapToGrid="0">
      <p:cViewPr varScale="1">
        <p:scale>
          <a:sx n="98" d="100"/>
          <a:sy n="98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1A04F-27B7-4B5C-BA2F-1657B3453EE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0B0FBB2-EF23-40A6-B909-10CFC5707203}">
      <dgm:prSet/>
      <dgm:spPr/>
      <dgm:t>
        <a:bodyPr/>
        <a:lstStyle/>
        <a:p>
          <a:pPr>
            <a:defRPr cap="all"/>
          </a:pPr>
          <a:r>
            <a:rPr lang="en-US" b="0" i="0"/>
            <a:t>Pause….time to evaluate</a:t>
          </a:r>
          <a:endParaRPr lang="en-US"/>
        </a:p>
      </dgm:t>
    </dgm:pt>
    <dgm:pt modelId="{1581D5F4-4A81-4994-92C7-D401DC2F4544}" type="parTrans" cxnId="{EF8B3C31-6577-465B-A1F7-7145BC135B9C}">
      <dgm:prSet/>
      <dgm:spPr/>
      <dgm:t>
        <a:bodyPr/>
        <a:lstStyle/>
        <a:p>
          <a:endParaRPr lang="en-US"/>
        </a:p>
      </dgm:t>
    </dgm:pt>
    <dgm:pt modelId="{EEB328F9-5174-4C49-B269-B96FE77EB606}" type="sibTrans" cxnId="{EF8B3C31-6577-465B-A1F7-7145BC135B9C}">
      <dgm:prSet/>
      <dgm:spPr/>
      <dgm:t>
        <a:bodyPr/>
        <a:lstStyle/>
        <a:p>
          <a:endParaRPr lang="en-US"/>
        </a:p>
      </dgm:t>
    </dgm:pt>
    <dgm:pt modelId="{3DC36371-853D-4C3C-B92B-12D01E9B427D}">
      <dgm:prSet/>
      <dgm:spPr/>
      <dgm:t>
        <a:bodyPr/>
        <a:lstStyle/>
        <a:p>
          <a:pPr>
            <a:defRPr cap="all"/>
          </a:pPr>
          <a:r>
            <a:rPr lang="en-US" b="0" i="0"/>
            <a:t>Pass?  </a:t>
          </a:r>
          <a:endParaRPr lang="en-US"/>
        </a:p>
      </dgm:t>
    </dgm:pt>
    <dgm:pt modelId="{E6F2E1E3-E578-4CB2-91C6-1738D0F24315}" type="parTrans" cxnId="{35AE4FE3-3027-43A2-BC4C-5BD5D55295DE}">
      <dgm:prSet/>
      <dgm:spPr/>
      <dgm:t>
        <a:bodyPr/>
        <a:lstStyle/>
        <a:p>
          <a:endParaRPr lang="en-US"/>
        </a:p>
      </dgm:t>
    </dgm:pt>
    <dgm:pt modelId="{B62A1A5D-E096-4D05-B08D-349723632D53}" type="sibTrans" cxnId="{35AE4FE3-3027-43A2-BC4C-5BD5D55295DE}">
      <dgm:prSet/>
      <dgm:spPr/>
      <dgm:t>
        <a:bodyPr/>
        <a:lstStyle/>
        <a:p>
          <a:endParaRPr lang="en-US"/>
        </a:p>
      </dgm:t>
    </dgm:pt>
    <dgm:pt modelId="{26C11211-FB97-44B5-8C31-980B44E6CBD3}">
      <dgm:prSet/>
      <dgm:spPr/>
      <dgm:t>
        <a:bodyPr/>
        <a:lstStyle/>
        <a:p>
          <a:pPr>
            <a:defRPr cap="all"/>
          </a:pPr>
          <a:r>
            <a:rPr lang="en-US" b="0" i="0"/>
            <a:t>Bid?   </a:t>
          </a:r>
          <a:endParaRPr lang="en-US"/>
        </a:p>
      </dgm:t>
    </dgm:pt>
    <dgm:pt modelId="{7C324AB4-FD79-44CA-B971-372196D6EE15}" type="parTrans" cxnId="{6ACF9D4F-FED2-4ED5-A1BC-4B979E3B7F80}">
      <dgm:prSet/>
      <dgm:spPr/>
      <dgm:t>
        <a:bodyPr/>
        <a:lstStyle/>
        <a:p>
          <a:endParaRPr lang="en-US"/>
        </a:p>
      </dgm:t>
    </dgm:pt>
    <dgm:pt modelId="{0EAF4A32-CA4A-4BF8-BC65-AE21B79B13FF}" type="sibTrans" cxnId="{6ACF9D4F-FED2-4ED5-A1BC-4B979E3B7F80}">
      <dgm:prSet/>
      <dgm:spPr/>
      <dgm:t>
        <a:bodyPr/>
        <a:lstStyle/>
        <a:p>
          <a:endParaRPr lang="en-US"/>
        </a:p>
      </dgm:t>
    </dgm:pt>
    <dgm:pt modelId="{050249A5-512C-4DA4-AF98-83C58A7FEC3D}" type="pres">
      <dgm:prSet presAssocID="{F031A04F-27B7-4B5C-BA2F-1657B3453EEB}" presName="root" presStyleCnt="0">
        <dgm:presLayoutVars>
          <dgm:dir/>
          <dgm:resizeHandles val="exact"/>
        </dgm:presLayoutVars>
      </dgm:prSet>
      <dgm:spPr/>
    </dgm:pt>
    <dgm:pt modelId="{C4C0F719-125C-420B-B0B9-261049EADF42}" type="pres">
      <dgm:prSet presAssocID="{30B0FBB2-EF23-40A6-B909-10CFC5707203}" presName="compNode" presStyleCnt="0"/>
      <dgm:spPr/>
    </dgm:pt>
    <dgm:pt modelId="{4F0CC6B1-94C2-4A28-9BB9-5C4143359E4A}" type="pres">
      <dgm:prSet presAssocID="{30B0FBB2-EF23-40A6-B909-10CFC5707203}" presName="iconBgRect" presStyleLbl="bgShp" presStyleIdx="0" presStyleCnt="3"/>
      <dgm:spPr/>
    </dgm:pt>
    <dgm:pt modelId="{404E8C97-D30D-4CFD-A9FC-79990468DAB5}" type="pres">
      <dgm:prSet presAssocID="{30B0FBB2-EF23-40A6-B909-10CFC57072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E89CC9D-3EBB-4511-8711-F5598F3D2D92}" type="pres">
      <dgm:prSet presAssocID="{30B0FBB2-EF23-40A6-B909-10CFC5707203}" presName="spaceRect" presStyleCnt="0"/>
      <dgm:spPr/>
    </dgm:pt>
    <dgm:pt modelId="{EF0DD290-B0FC-4E23-A469-A59C2B3C7C24}" type="pres">
      <dgm:prSet presAssocID="{30B0FBB2-EF23-40A6-B909-10CFC5707203}" presName="textRect" presStyleLbl="revTx" presStyleIdx="0" presStyleCnt="3">
        <dgm:presLayoutVars>
          <dgm:chMax val="1"/>
          <dgm:chPref val="1"/>
        </dgm:presLayoutVars>
      </dgm:prSet>
      <dgm:spPr/>
    </dgm:pt>
    <dgm:pt modelId="{D8241538-E022-4BBA-8DCB-446AC14F86BE}" type="pres">
      <dgm:prSet presAssocID="{EEB328F9-5174-4C49-B269-B96FE77EB606}" presName="sibTrans" presStyleCnt="0"/>
      <dgm:spPr/>
    </dgm:pt>
    <dgm:pt modelId="{1773BB59-2A3F-41F3-91D5-566374309816}" type="pres">
      <dgm:prSet presAssocID="{3DC36371-853D-4C3C-B92B-12D01E9B427D}" presName="compNode" presStyleCnt="0"/>
      <dgm:spPr/>
    </dgm:pt>
    <dgm:pt modelId="{5236BA43-BA30-40C2-975A-42A9477456DA}" type="pres">
      <dgm:prSet presAssocID="{3DC36371-853D-4C3C-B92B-12D01E9B427D}" presName="iconBgRect" presStyleLbl="bgShp" presStyleIdx="1" presStyleCnt="3" custLinFactNeighborX="-6236" custLinFactNeighborY="-1357"/>
      <dgm:spPr/>
    </dgm:pt>
    <dgm:pt modelId="{4A0E207D-DC59-488E-8E53-513B46D42A54}" type="pres">
      <dgm:prSet presAssocID="{3DC36371-853D-4C3C-B92B-12D01E9B427D}" presName="iconRect" presStyleLbl="node1" presStyleIdx="1" presStyleCnt="3" custFlipVert="0" custFlipHor="1" custScaleX="10240" custScaleY="8782" custLinFactX="200000" custLinFactY="100000" custLinFactNeighborX="266215" custLinFactNeighborY="133768"/>
      <dgm:spPr>
        <a:ln>
          <a:noFill/>
        </a:ln>
      </dgm:spPr>
    </dgm:pt>
    <dgm:pt modelId="{75748FA9-4DE7-4646-B990-EEFFAC812B77}" type="pres">
      <dgm:prSet presAssocID="{3DC36371-853D-4C3C-B92B-12D01E9B427D}" presName="spaceRect" presStyleCnt="0"/>
      <dgm:spPr/>
    </dgm:pt>
    <dgm:pt modelId="{F1A65D9F-C86B-45F3-9188-5F9F9613661D}" type="pres">
      <dgm:prSet presAssocID="{3DC36371-853D-4C3C-B92B-12D01E9B427D}" presName="textRect" presStyleLbl="revTx" presStyleIdx="1" presStyleCnt="3">
        <dgm:presLayoutVars>
          <dgm:chMax val="1"/>
          <dgm:chPref val="1"/>
        </dgm:presLayoutVars>
      </dgm:prSet>
      <dgm:spPr/>
    </dgm:pt>
    <dgm:pt modelId="{977D6D41-9B38-4B14-AEDD-98AC41C9AD72}" type="pres">
      <dgm:prSet presAssocID="{B62A1A5D-E096-4D05-B08D-349723632D53}" presName="sibTrans" presStyleCnt="0"/>
      <dgm:spPr/>
    </dgm:pt>
    <dgm:pt modelId="{8CBA96AA-C6D8-483C-B5C1-54C6AC4150ED}" type="pres">
      <dgm:prSet presAssocID="{26C11211-FB97-44B5-8C31-980B44E6CBD3}" presName="compNode" presStyleCnt="0"/>
      <dgm:spPr/>
    </dgm:pt>
    <dgm:pt modelId="{BAD0C3D4-C388-42D9-98EE-6971AE7FAFAB}" type="pres">
      <dgm:prSet presAssocID="{26C11211-FB97-44B5-8C31-980B44E6CBD3}" presName="iconBgRect" presStyleLbl="bgShp" presStyleIdx="2" presStyleCnt="3"/>
      <dgm:spPr/>
    </dgm:pt>
    <dgm:pt modelId="{D8BE7907-92B7-423E-AC65-54187FC5C5B6}" type="pres">
      <dgm:prSet presAssocID="{26C11211-FB97-44B5-8C31-980B44E6CBD3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</dgm:spPr>
    </dgm:pt>
    <dgm:pt modelId="{F08E2C97-5097-4850-ABAD-87889ABBB7CC}" type="pres">
      <dgm:prSet presAssocID="{26C11211-FB97-44B5-8C31-980B44E6CBD3}" presName="spaceRect" presStyleCnt="0"/>
      <dgm:spPr/>
    </dgm:pt>
    <dgm:pt modelId="{F4B614F8-1A7B-449C-BE11-A84480FEBB4A}" type="pres">
      <dgm:prSet presAssocID="{26C11211-FB97-44B5-8C31-980B44E6CBD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F8B3C31-6577-465B-A1F7-7145BC135B9C}" srcId="{F031A04F-27B7-4B5C-BA2F-1657B3453EEB}" destId="{30B0FBB2-EF23-40A6-B909-10CFC5707203}" srcOrd="0" destOrd="0" parTransId="{1581D5F4-4A81-4994-92C7-D401DC2F4544}" sibTransId="{EEB328F9-5174-4C49-B269-B96FE77EB606}"/>
    <dgm:cxn modelId="{8B793F31-94F7-43AA-A7BE-723F11082515}" type="presOf" srcId="{F031A04F-27B7-4B5C-BA2F-1657B3453EEB}" destId="{050249A5-512C-4DA4-AF98-83C58A7FEC3D}" srcOrd="0" destOrd="0" presId="urn:microsoft.com/office/officeart/2018/5/layout/IconCircleLabelList"/>
    <dgm:cxn modelId="{6ACF9D4F-FED2-4ED5-A1BC-4B979E3B7F80}" srcId="{F031A04F-27B7-4B5C-BA2F-1657B3453EEB}" destId="{26C11211-FB97-44B5-8C31-980B44E6CBD3}" srcOrd="2" destOrd="0" parTransId="{7C324AB4-FD79-44CA-B971-372196D6EE15}" sibTransId="{0EAF4A32-CA4A-4BF8-BC65-AE21B79B13FF}"/>
    <dgm:cxn modelId="{16D58250-13DF-433B-AD2E-B338B9F2EA93}" type="presOf" srcId="{26C11211-FB97-44B5-8C31-980B44E6CBD3}" destId="{F4B614F8-1A7B-449C-BE11-A84480FEBB4A}" srcOrd="0" destOrd="0" presId="urn:microsoft.com/office/officeart/2018/5/layout/IconCircleLabelList"/>
    <dgm:cxn modelId="{4E969AA1-E4EA-445E-BE05-0EB160472272}" type="presOf" srcId="{30B0FBB2-EF23-40A6-B909-10CFC5707203}" destId="{EF0DD290-B0FC-4E23-A469-A59C2B3C7C24}" srcOrd="0" destOrd="0" presId="urn:microsoft.com/office/officeart/2018/5/layout/IconCircleLabelList"/>
    <dgm:cxn modelId="{35AE4FE3-3027-43A2-BC4C-5BD5D55295DE}" srcId="{F031A04F-27B7-4B5C-BA2F-1657B3453EEB}" destId="{3DC36371-853D-4C3C-B92B-12D01E9B427D}" srcOrd="1" destOrd="0" parTransId="{E6F2E1E3-E578-4CB2-91C6-1738D0F24315}" sibTransId="{B62A1A5D-E096-4D05-B08D-349723632D53}"/>
    <dgm:cxn modelId="{F93CF0E9-7A5C-4D03-8113-DF38D1D59830}" type="presOf" srcId="{3DC36371-853D-4C3C-B92B-12D01E9B427D}" destId="{F1A65D9F-C86B-45F3-9188-5F9F9613661D}" srcOrd="0" destOrd="0" presId="urn:microsoft.com/office/officeart/2018/5/layout/IconCircleLabelList"/>
    <dgm:cxn modelId="{B3911B7F-1E12-46A6-B957-19A23AD70430}" type="presParOf" srcId="{050249A5-512C-4DA4-AF98-83C58A7FEC3D}" destId="{C4C0F719-125C-420B-B0B9-261049EADF42}" srcOrd="0" destOrd="0" presId="urn:microsoft.com/office/officeart/2018/5/layout/IconCircleLabelList"/>
    <dgm:cxn modelId="{D2AD0214-FFE7-4DBD-9424-6C7F582D2397}" type="presParOf" srcId="{C4C0F719-125C-420B-B0B9-261049EADF42}" destId="{4F0CC6B1-94C2-4A28-9BB9-5C4143359E4A}" srcOrd="0" destOrd="0" presId="urn:microsoft.com/office/officeart/2018/5/layout/IconCircleLabelList"/>
    <dgm:cxn modelId="{F9F48A01-0E9E-432A-BD02-E6A3F413AD48}" type="presParOf" srcId="{C4C0F719-125C-420B-B0B9-261049EADF42}" destId="{404E8C97-D30D-4CFD-A9FC-79990468DAB5}" srcOrd="1" destOrd="0" presId="urn:microsoft.com/office/officeart/2018/5/layout/IconCircleLabelList"/>
    <dgm:cxn modelId="{3941785F-04D8-48B1-9519-C50189AF3228}" type="presParOf" srcId="{C4C0F719-125C-420B-B0B9-261049EADF42}" destId="{3E89CC9D-3EBB-4511-8711-F5598F3D2D92}" srcOrd="2" destOrd="0" presId="urn:microsoft.com/office/officeart/2018/5/layout/IconCircleLabelList"/>
    <dgm:cxn modelId="{A28837E9-D292-41B3-9394-CAD631D95C7E}" type="presParOf" srcId="{C4C0F719-125C-420B-B0B9-261049EADF42}" destId="{EF0DD290-B0FC-4E23-A469-A59C2B3C7C24}" srcOrd="3" destOrd="0" presId="urn:microsoft.com/office/officeart/2018/5/layout/IconCircleLabelList"/>
    <dgm:cxn modelId="{28550D8F-F505-4AC4-AB7B-FB8B04744B54}" type="presParOf" srcId="{050249A5-512C-4DA4-AF98-83C58A7FEC3D}" destId="{D8241538-E022-4BBA-8DCB-446AC14F86BE}" srcOrd="1" destOrd="0" presId="urn:microsoft.com/office/officeart/2018/5/layout/IconCircleLabelList"/>
    <dgm:cxn modelId="{8DE56D53-A3D1-488F-85B5-63E7B93D24B9}" type="presParOf" srcId="{050249A5-512C-4DA4-AF98-83C58A7FEC3D}" destId="{1773BB59-2A3F-41F3-91D5-566374309816}" srcOrd="2" destOrd="0" presId="urn:microsoft.com/office/officeart/2018/5/layout/IconCircleLabelList"/>
    <dgm:cxn modelId="{452C9D7F-0608-47B2-B7F3-8A7E8EF5B829}" type="presParOf" srcId="{1773BB59-2A3F-41F3-91D5-566374309816}" destId="{5236BA43-BA30-40C2-975A-42A9477456DA}" srcOrd="0" destOrd="0" presId="urn:microsoft.com/office/officeart/2018/5/layout/IconCircleLabelList"/>
    <dgm:cxn modelId="{59DC5DE3-2EDE-4034-B86F-3CBAE3EF5CE4}" type="presParOf" srcId="{1773BB59-2A3F-41F3-91D5-566374309816}" destId="{4A0E207D-DC59-488E-8E53-513B46D42A54}" srcOrd="1" destOrd="0" presId="urn:microsoft.com/office/officeart/2018/5/layout/IconCircleLabelList"/>
    <dgm:cxn modelId="{C0AC224F-F020-4290-B12F-F70E550E4296}" type="presParOf" srcId="{1773BB59-2A3F-41F3-91D5-566374309816}" destId="{75748FA9-4DE7-4646-B990-EEFFAC812B77}" srcOrd="2" destOrd="0" presId="urn:microsoft.com/office/officeart/2018/5/layout/IconCircleLabelList"/>
    <dgm:cxn modelId="{FC95E400-B631-49E3-B73E-1F7ECA5F7530}" type="presParOf" srcId="{1773BB59-2A3F-41F3-91D5-566374309816}" destId="{F1A65D9F-C86B-45F3-9188-5F9F9613661D}" srcOrd="3" destOrd="0" presId="urn:microsoft.com/office/officeart/2018/5/layout/IconCircleLabelList"/>
    <dgm:cxn modelId="{A166BD96-C7AD-40B7-AE6E-6DE4457D5FD4}" type="presParOf" srcId="{050249A5-512C-4DA4-AF98-83C58A7FEC3D}" destId="{977D6D41-9B38-4B14-AEDD-98AC41C9AD72}" srcOrd="3" destOrd="0" presId="urn:microsoft.com/office/officeart/2018/5/layout/IconCircleLabelList"/>
    <dgm:cxn modelId="{579E2E42-8D52-49E8-8EA9-C38E69260D0C}" type="presParOf" srcId="{050249A5-512C-4DA4-AF98-83C58A7FEC3D}" destId="{8CBA96AA-C6D8-483C-B5C1-54C6AC4150ED}" srcOrd="4" destOrd="0" presId="urn:microsoft.com/office/officeart/2018/5/layout/IconCircleLabelList"/>
    <dgm:cxn modelId="{0C4CD81A-4813-412B-8681-66599206D3C4}" type="presParOf" srcId="{8CBA96AA-C6D8-483C-B5C1-54C6AC4150ED}" destId="{BAD0C3D4-C388-42D9-98EE-6971AE7FAFAB}" srcOrd="0" destOrd="0" presId="urn:microsoft.com/office/officeart/2018/5/layout/IconCircleLabelList"/>
    <dgm:cxn modelId="{33D30334-B175-46E1-8DB3-23530DA3FE77}" type="presParOf" srcId="{8CBA96AA-C6D8-483C-B5C1-54C6AC4150ED}" destId="{D8BE7907-92B7-423E-AC65-54187FC5C5B6}" srcOrd="1" destOrd="0" presId="urn:microsoft.com/office/officeart/2018/5/layout/IconCircleLabelList"/>
    <dgm:cxn modelId="{BCB63D3B-94DB-4A78-9174-0777CB582C2E}" type="presParOf" srcId="{8CBA96AA-C6D8-483C-B5C1-54C6AC4150ED}" destId="{F08E2C97-5097-4850-ABAD-87889ABBB7CC}" srcOrd="2" destOrd="0" presId="urn:microsoft.com/office/officeart/2018/5/layout/IconCircleLabelList"/>
    <dgm:cxn modelId="{3A0C6959-53C8-42A8-8957-8B9AB9B205EA}" type="presParOf" srcId="{8CBA96AA-C6D8-483C-B5C1-54C6AC4150ED}" destId="{F4B614F8-1A7B-449C-BE11-A84480FEBB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CC6B1-94C2-4A28-9BB9-5C4143359E4A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E8C97-D30D-4CFD-A9FC-79990468DAB5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DD290-B0FC-4E23-A469-A59C2B3C7C24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/>
            <a:t>Pause….time to evaluate</a:t>
          </a:r>
          <a:endParaRPr lang="en-US" sz="2500" kern="1200"/>
        </a:p>
      </dsp:txBody>
      <dsp:txXfrm>
        <a:off x="7535" y="2498841"/>
        <a:ext cx="2868750" cy="720000"/>
      </dsp:txXfrm>
    </dsp:sp>
    <dsp:sp modelId="{5236BA43-BA30-40C2-975A-42A9477456DA}">
      <dsp:nvSpPr>
        <dsp:cNvPr id="0" name=""/>
        <dsp:cNvSpPr/>
      </dsp:nvSpPr>
      <dsp:spPr>
        <a:xfrm>
          <a:off x="3828596" y="180094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E207D-DC59-488E-8E53-513B46D42A54}">
      <dsp:nvSpPr>
        <dsp:cNvPr id="0" name=""/>
        <dsp:cNvSpPr/>
      </dsp:nvSpPr>
      <dsp:spPr>
        <a:xfrm flipH="1">
          <a:off x="9442373" y="3334506"/>
          <a:ext cx="102816" cy="8817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65D9F-C86B-45F3-9188-5F9F9613661D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/>
            <a:t>Pass?  </a:t>
          </a:r>
          <a:endParaRPr lang="en-US" sz="2500" kern="1200"/>
        </a:p>
      </dsp:txBody>
      <dsp:txXfrm>
        <a:off x="3378316" y="2498841"/>
        <a:ext cx="2868750" cy="720000"/>
      </dsp:txXfrm>
    </dsp:sp>
    <dsp:sp modelId="{BAD0C3D4-C388-42D9-98EE-6971AE7FAFAB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E7907-92B7-423E-AC65-54187FC5C5B6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614F8-1A7B-449C-BE11-A84480FEBB4A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/>
            <a:t>Bid?   </a:t>
          </a:r>
          <a:endParaRPr lang="en-US" sz="2500" kern="1200"/>
        </a:p>
      </dsp:txBody>
      <dsp:txXfrm>
        <a:off x="6749097" y="24988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67050" cy="46990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2"/>
            <a:ext cx="3067050" cy="469900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0DC7C65F-99DC-4AA8-B049-53BD73A971C5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7" y="4505327"/>
            <a:ext cx="5661025" cy="3687763"/>
          </a:xfrm>
          <a:prstGeom prst="rect">
            <a:avLst/>
          </a:prstGeom>
        </p:spPr>
        <p:txBody>
          <a:bodyPr vert="horz" lIns="91419" tIns="45709" rIns="91419" bIns="457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2BAE4923-AED3-40D2-BBA7-262EF2B55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8AA07F5-DF7C-47B8-82E0-2CD721F3DEC4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7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88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400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9970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194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2846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E7C8-C77A-4105-9624-97C24BD4A436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2485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A94D65-0981-4635-AA4F-F691D894F636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7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D199C8-3B43-4B36-B42A-E55BBB059620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4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5BE2-6AC4-4422-A557-12D5599C2BB7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12C1-DF8B-4C8E-97F1-256A58DD68A0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75BE-8354-4325-B370-4AD2071B4672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76-B67F-4A9E-9168-B3BD47D57C4C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8730-2C1D-4D6F-9C08-2C5F9E301700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285D-0DBD-4910-A650-445E4D62C94F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C506-C11F-4DCD-94B7-812D79D9B60D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F6A6-CA29-46A1-BA6F-F99A739F623C}" type="datetime2">
              <a:rPr lang="en-US" smtClean="0"/>
              <a:t>Monday, November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93E7C8-C77A-4105-9624-97C24BD4A436}" type="datetime2">
              <a:rPr lang="en-US" smtClean="0"/>
              <a:t>Monday, November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ades-ace-card-playing-deck-29783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mple.wikipedia.org/wiki/Playing_card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ades-ace-card-playing-deck-29783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mple.wikipedia.org/wiki/Playing_card" TargetMode="Externa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ades-ace-card-playing-deck-29783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mple.wikipedia.org/wiki/Playing_card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le of hay&#10;&#10;Description automatically generated">
            <a:extLst>
              <a:ext uri="{FF2B5EF4-FFF2-40B4-BE49-F238E27FC236}">
                <a16:creationId xmlns:a16="http://schemas.microsoft.com/office/drawing/2014/main" id="{2189B59B-6DAB-4E47-866B-90165F31F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4156" r="9090" b="-1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C5456-9FF3-4523-ABDF-DD5641C69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143001"/>
            <a:ext cx="8827245" cy="2734408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R DARLING" panose="02000000000000000000" pitchFamily="2" charset="0"/>
              </a:rPr>
              <a:t>Weak Two</a:t>
            </a:r>
            <a:br>
              <a:rPr lang="en-US" sz="8800" dirty="0">
                <a:latin typeface="AR DARLING" panose="02000000000000000000" pitchFamily="2" charset="0"/>
              </a:rPr>
            </a:br>
            <a:r>
              <a:rPr lang="en-US" sz="8800" dirty="0">
                <a:latin typeface="AR DARLING" panose="02000000000000000000" pitchFamily="2" charset="0"/>
              </a:rPr>
              <a:t>Opening Hands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5D90DCA-8553-4953-8207-D9F897495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US" sz="3200" b="1" dirty="0"/>
              <a:t>Colorado Front Range Bridge</a:t>
            </a:r>
          </a:p>
        </p:txBody>
      </p:sp>
    </p:spTree>
    <p:extLst>
      <p:ext uri="{BB962C8B-B14F-4D97-AF65-F5344CB8AC3E}">
        <p14:creationId xmlns:p14="http://schemas.microsoft.com/office/powerpoint/2010/main" val="279076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372008"/>
            <a:ext cx="9199345" cy="401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Conservative: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Often not discussed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Aggressive: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Push if white on red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</a:t>
            </a:r>
            <a:endParaRPr lang="en-US" sz="3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767614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Vulnerability</a:t>
            </a:r>
          </a:p>
        </p:txBody>
      </p:sp>
    </p:spTree>
    <p:extLst>
      <p:ext uri="{BB962C8B-B14F-4D97-AF65-F5344CB8AC3E}">
        <p14:creationId xmlns:p14="http://schemas.microsoft.com/office/powerpoint/2010/main" val="21701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607013"/>
            <a:ext cx="9199345" cy="32101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Tight rules mean fewer preempts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No “rules” means bad 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It all goes back to partnership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Agreements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001261" y="792999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Arial Black" panose="020B0A04020102020204" pitchFamily="34" charset="0"/>
              </a:rPr>
              <a:t>Recommedations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6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41000">
              <a:srgbClr val="9513A2"/>
            </a:gs>
            <a:gs pos="9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755139" y="623123"/>
            <a:ext cx="3291567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1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Q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J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42E3-2F4D-458D-BEA2-F20F1E133798}"/>
              </a:ext>
            </a:extLst>
          </p:cNvPr>
          <p:cNvSpPr txBox="1"/>
          <p:nvPr/>
        </p:nvSpPr>
        <p:spPr>
          <a:xfrm>
            <a:off x="6465277" y="1111827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EA8A7-E843-4561-9500-7D405E7EB98A}"/>
              </a:ext>
            </a:extLst>
          </p:cNvPr>
          <p:cNvSpPr txBox="1"/>
          <p:nvPr/>
        </p:nvSpPr>
        <p:spPr>
          <a:xfrm>
            <a:off x="4548928" y="1497948"/>
            <a:ext cx="3291566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2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K Q J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x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Q T x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646E-D7C0-4824-953C-001BFD0F4DE4}"/>
              </a:ext>
            </a:extLst>
          </p:cNvPr>
          <p:cNvSpPr txBox="1"/>
          <p:nvPr/>
        </p:nvSpPr>
        <p:spPr>
          <a:xfrm>
            <a:off x="8369028" y="2254339"/>
            <a:ext cx="3469534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3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Q T x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 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J T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90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46000">
              <a:srgbClr val="9513A2"/>
            </a:gs>
            <a:gs pos="97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755139" y="623123"/>
            <a:ext cx="3291567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4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K Q T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x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32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void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Q J T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42E3-2F4D-458D-BEA2-F20F1E133798}"/>
              </a:ext>
            </a:extLst>
          </p:cNvPr>
          <p:cNvSpPr txBox="1"/>
          <p:nvPr/>
        </p:nvSpPr>
        <p:spPr>
          <a:xfrm>
            <a:off x="6465277" y="1111827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EA8A7-E843-4561-9500-7D405E7EB98A}"/>
              </a:ext>
            </a:extLst>
          </p:cNvPr>
          <p:cNvSpPr txBox="1"/>
          <p:nvPr/>
        </p:nvSpPr>
        <p:spPr>
          <a:xfrm>
            <a:off x="4548928" y="1497948"/>
            <a:ext cx="3291566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5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A x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K J T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x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x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Q T 9 8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646E-D7C0-4824-953C-001BFD0F4DE4}"/>
              </a:ext>
            </a:extLst>
          </p:cNvPr>
          <p:cNvSpPr txBox="1"/>
          <p:nvPr/>
        </p:nvSpPr>
        <p:spPr>
          <a:xfrm>
            <a:off x="8369028" y="2254339"/>
            <a:ext cx="3469534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6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Q T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Q J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x 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03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195" y="2762153"/>
            <a:ext cx="4203191" cy="302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x </a:t>
            </a:r>
            <a:r>
              <a:rPr lang="en-US" sz="36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x </a:t>
            </a:r>
            <a:r>
              <a:rPr lang="en-US" sz="36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J T 9 8 7 4 3 2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 K      </a:t>
            </a:r>
            <a:endParaRPr lang="en-US" sz="3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767614"/>
            <a:ext cx="919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What would Eddie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AD3F-DD0D-4962-AB13-4216FC3EE81D}"/>
              </a:ext>
            </a:extLst>
          </p:cNvPr>
          <p:cNvSpPr txBox="1"/>
          <p:nvPr/>
        </p:nvSpPr>
        <p:spPr>
          <a:xfrm>
            <a:off x="5690681" y="2538919"/>
            <a:ext cx="6128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sz="3600" b="1" i="1" dirty="0"/>
              <a:t>You are playing against Eddie </a:t>
            </a:r>
            <a:r>
              <a:rPr lang="en-US" sz="3600" b="1" i="1" dirty="0" err="1"/>
              <a:t>Wold</a:t>
            </a:r>
            <a:r>
              <a:rPr lang="en-US" sz="3600" b="1" i="1" dirty="0"/>
              <a:t>, #4 among active players.  His partner opens 1C, your next to bid.</a:t>
            </a:r>
          </a:p>
        </p:txBody>
      </p:sp>
    </p:spTree>
    <p:extLst>
      <p:ext uri="{BB962C8B-B14F-4D97-AF65-F5344CB8AC3E}">
        <p14:creationId xmlns:p14="http://schemas.microsoft.com/office/powerpoint/2010/main" val="151469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0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Responding to Weak 2 bids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1621B6DD-29C1-4FEA-923F-71EA1347694C}" type="slidenum">
              <a:rPr lang="en-US" b="0" i="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b="0" i="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AD3F-DD0D-4962-AB13-4216FC3EE81D}"/>
              </a:ext>
            </a:extLst>
          </p:cNvPr>
          <p:cNvSpPr txBox="1"/>
          <p:nvPr/>
        </p:nvSpPr>
        <p:spPr>
          <a:xfrm>
            <a:off x="5690681" y="2538919"/>
            <a:ext cx="61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/>
              <a:t> </a:t>
            </a:r>
            <a:endParaRPr lang="en-US" sz="3600" b="1" i="1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5C7AD2C1-1AB4-4A83-B217-DA3E6DAA1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987929"/>
              </p:ext>
            </p:extLst>
          </p:nvPr>
        </p:nvGraphicFramePr>
        <p:xfrm>
          <a:off x="1392442" y="2238408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FEBE72-21DA-4BEF-BC46-8C5FDFF82C7D}"/>
              </a:ext>
            </a:extLst>
          </p:cNvPr>
          <p:cNvSpPr txBox="1"/>
          <p:nvPr/>
        </p:nvSpPr>
        <p:spPr>
          <a:xfrm>
            <a:off x="5558898" y="3001078"/>
            <a:ext cx="129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008000"/>
                </a:highlight>
              </a:rPr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3594233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538919"/>
            <a:ext cx="10102361" cy="3029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The case for pass, the most likely response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			Let the preempt do its job - obstruct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Bidding choices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			Raise suit (not invitational)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			Bid a new suit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			Ask for more information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65763" y="767614"/>
            <a:ext cx="948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Responding to Weak 2 bids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AD3F-DD0D-4962-AB13-4216FC3EE81D}"/>
              </a:ext>
            </a:extLst>
          </p:cNvPr>
          <p:cNvSpPr txBox="1"/>
          <p:nvPr/>
        </p:nvSpPr>
        <p:spPr>
          <a:xfrm>
            <a:off x="5690681" y="2538919"/>
            <a:ext cx="61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685921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538919"/>
            <a:ext cx="10102361" cy="302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This is to </a:t>
            </a:r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</a:rPr>
              <a:t>play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, not invitational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Opener should not bid again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Responder is now “captain”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65763" y="767614"/>
            <a:ext cx="948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Raising partners weak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AD3F-DD0D-4962-AB13-4216FC3EE81D}"/>
              </a:ext>
            </a:extLst>
          </p:cNvPr>
          <p:cNvSpPr txBox="1"/>
          <p:nvPr/>
        </p:nvSpPr>
        <p:spPr>
          <a:xfrm>
            <a:off x="5690681" y="2538919"/>
            <a:ext cx="61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278727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538919"/>
            <a:ext cx="10553014" cy="3029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Requires 13+ points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May be 5 card suit, but often 6+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RONF (raise only non forcing) or not?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    partnership agreement, note on conv card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65763" y="767614"/>
            <a:ext cx="948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Bid a new suit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AD3F-DD0D-4962-AB13-4216FC3EE81D}"/>
              </a:ext>
            </a:extLst>
          </p:cNvPr>
          <p:cNvSpPr txBox="1"/>
          <p:nvPr/>
        </p:nvSpPr>
        <p:spPr>
          <a:xfrm>
            <a:off x="5690681" y="2538919"/>
            <a:ext cx="61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26302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2" y="2538919"/>
            <a:ext cx="10553014" cy="3029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Typically responder has 15+ points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Choices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		Feature?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    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Ogust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		RKC – not recommended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65763" y="767614"/>
            <a:ext cx="948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Asking for more info – bid 2NT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AD3F-DD0D-4962-AB13-4216FC3EE81D}"/>
              </a:ext>
            </a:extLst>
          </p:cNvPr>
          <p:cNvSpPr txBox="1"/>
          <p:nvPr/>
        </p:nvSpPr>
        <p:spPr>
          <a:xfrm>
            <a:off x="5690681" y="2538919"/>
            <a:ext cx="612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19105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427" y="2722418"/>
            <a:ext cx="10128484" cy="294880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It’s not new !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Harold Vanderbilt in 1925</a:t>
            </a:r>
          </a:p>
          <a:p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Strong 2 bids are so rare, better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uses for 2D, 2H, 2S bids </a:t>
            </a:r>
            <a:endParaRPr lang="en-US" sz="36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794084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Who started this?</a:t>
            </a:r>
          </a:p>
        </p:txBody>
      </p:sp>
    </p:spTree>
    <p:extLst>
      <p:ext uri="{BB962C8B-B14F-4D97-AF65-F5344CB8AC3E}">
        <p14:creationId xmlns:p14="http://schemas.microsoft.com/office/powerpoint/2010/main" val="440051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A9481634-5E21-413F-892B-18F11CF6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261820">
            <a:off x="1464077" y="2499713"/>
            <a:ext cx="1622064" cy="22087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648" y="2801969"/>
            <a:ext cx="8408922" cy="3005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tx1"/>
                </a:solidFill>
                <a:latin typeface="Arial Black" panose="020B0A04020102020204" pitchFamily="34" charset="0"/>
              </a:rPr>
              <a:t>Responder is captain, </a:t>
            </a:r>
          </a:p>
          <a:p>
            <a:pPr marL="0" indent="0">
              <a:buNone/>
            </a:pPr>
            <a:r>
              <a:rPr lang="en-US" sz="3200">
                <a:solidFill>
                  <a:schemeClr val="tx1"/>
                </a:solidFill>
                <a:latin typeface="Arial Black" panose="020B0A04020102020204" pitchFamily="34" charset="0"/>
              </a:rPr>
              <a:t>Feature is side suit Ace or King </a:t>
            </a:r>
          </a:p>
          <a:p>
            <a:pPr marL="0" indent="0">
              <a:buNone/>
            </a:pPr>
            <a:r>
              <a:rPr lang="en-US" sz="3200">
                <a:solidFill>
                  <a:schemeClr val="tx1"/>
                </a:solidFill>
                <a:latin typeface="Arial Black" panose="020B0A04020102020204" pitchFamily="34" charset="0"/>
              </a:rPr>
              <a:t>Always show, or only if top of range?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65763" y="767614"/>
            <a:ext cx="948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lack" panose="020B0A04020102020204" pitchFamily="34" charset="0"/>
              </a:rPr>
              <a:t>Feature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 descr="A picture containing queen, box, group, covered&#10;&#10;Description automatically generated">
            <a:extLst>
              <a:ext uri="{FF2B5EF4-FFF2-40B4-BE49-F238E27FC236}">
                <a16:creationId xmlns:a16="http://schemas.microsoft.com/office/drawing/2014/main" id="{3491D32D-23C3-4770-9778-7A678A465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912480">
            <a:off x="914402" y="3786945"/>
            <a:ext cx="1714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8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A9481634-5E21-413F-892B-18F11CF6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832948">
            <a:off x="1004580" y="2954058"/>
            <a:ext cx="1622064" cy="22087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648" y="2801969"/>
            <a:ext cx="8408922" cy="3005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2C -  “crap, crap”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2D -  weak hand but good suit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2H -  good hand, weak suit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2S -  good hand, good suit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3N -  specifically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AKQxxx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65763" y="767614"/>
            <a:ext cx="948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Ogust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– two answers in one</a:t>
            </a:r>
          </a:p>
        </p:txBody>
      </p:sp>
      <p:pic>
        <p:nvPicPr>
          <p:cNvPr id="10" name="Picture 9" descr="A picture containing queen, box, group, covered&#10;&#10;Description automatically generated">
            <a:extLst>
              <a:ext uri="{FF2B5EF4-FFF2-40B4-BE49-F238E27FC236}">
                <a16:creationId xmlns:a16="http://schemas.microsoft.com/office/drawing/2014/main" id="{3491D32D-23C3-4770-9778-7A678A465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2367">
            <a:off x="589086" y="3927622"/>
            <a:ext cx="1714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4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icon&#10;&#10;Description automatically generated">
            <a:extLst>
              <a:ext uri="{FF2B5EF4-FFF2-40B4-BE49-F238E27FC236}">
                <a16:creationId xmlns:a16="http://schemas.microsoft.com/office/drawing/2014/main" id="{A9481634-5E21-413F-892B-18F11CF6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261820">
            <a:off x="734140" y="2704011"/>
            <a:ext cx="1622064" cy="220876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043" y="2607013"/>
            <a:ext cx="8696527" cy="3763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Good Suits: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		A K x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  	K Q x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		A Q x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Black" panose="020B0A04020102020204" pitchFamily="34" charset="0"/>
              </a:rPr>
              <a:t>x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Good Hand: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     Either top of range or 7 LTC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65763" y="767614"/>
            <a:ext cx="948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Ogust</a:t>
            </a:r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 – two answers in one</a:t>
            </a:r>
          </a:p>
        </p:txBody>
      </p:sp>
      <p:pic>
        <p:nvPicPr>
          <p:cNvPr id="10" name="Picture 9" descr="A picture containing queen, box, group, covered&#10;&#10;Description automatically generated">
            <a:extLst>
              <a:ext uri="{FF2B5EF4-FFF2-40B4-BE49-F238E27FC236}">
                <a16:creationId xmlns:a16="http://schemas.microsoft.com/office/drawing/2014/main" id="{3491D32D-23C3-4770-9778-7A678A465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912480">
            <a:off x="914402" y="3786945"/>
            <a:ext cx="1714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A710F-D980-45DC-987A-F88F9472BA73}"/>
              </a:ext>
            </a:extLst>
          </p:cNvPr>
          <p:cNvSpPr txBox="1"/>
          <p:nvPr/>
        </p:nvSpPr>
        <p:spPr>
          <a:xfrm>
            <a:off x="724085" y="764445"/>
            <a:ext cx="3291567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7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Q x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K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32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void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J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942E3-2F4D-458D-BEA2-F20F1E133798}"/>
              </a:ext>
            </a:extLst>
          </p:cNvPr>
          <p:cNvSpPr txBox="1"/>
          <p:nvPr/>
        </p:nvSpPr>
        <p:spPr>
          <a:xfrm>
            <a:off x="6465277" y="1111827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F6332-DC0C-4EB2-8098-F5722C70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EA8A7-E843-4561-9500-7D405E7EB98A}"/>
              </a:ext>
            </a:extLst>
          </p:cNvPr>
          <p:cNvSpPr txBox="1"/>
          <p:nvPr/>
        </p:nvSpPr>
        <p:spPr>
          <a:xfrm>
            <a:off x="4562084" y="1620566"/>
            <a:ext cx="3291566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8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Q J T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K J x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C646E-D7C0-4824-953C-001BFD0F4DE4}"/>
              </a:ext>
            </a:extLst>
          </p:cNvPr>
          <p:cNvSpPr txBox="1"/>
          <p:nvPr/>
        </p:nvSpPr>
        <p:spPr>
          <a:xfrm>
            <a:off x="8369028" y="2254339"/>
            <a:ext cx="3469534" cy="3262432"/>
          </a:xfrm>
          <a:prstGeom prst="rect">
            <a:avLst/>
          </a:prstGeom>
          <a:solidFill>
            <a:schemeClr val="bg2">
              <a:lumMod val="50000"/>
            </a:schemeClr>
          </a:solidFill>
          <a:ln w="50800">
            <a:solidFill>
              <a:schemeClr val="bg1"/>
            </a:solidFill>
          </a:ln>
        </p:spPr>
        <p:txBody>
          <a:bodyPr wrap="square" lIns="91440" tIns="91440" bIns="91440" rtlCol="0">
            <a:spAutoFit/>
          </a:bodyPr>
          <a:lstStyle/>
          <a:p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  <a:r>
              <a:rPr lang="en-US" sz="24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Example 9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K J x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A Q J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x  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x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   x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      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C44D3-0A58-4C80-90D4-3A9E36EE48B3}"/>
              </a:ext>
            </a:extLst>
          </p:cNvPr>
          <p:cNvSpPr txBox="1"/>
          <p:nvPr/>
        </p:nvSpPr>
        <p:spPr>
          <a:xfrm>
            <a:off x="5126413" y="5039717"/>
            <a:ext cx="216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3C</a:t>
            </a:r>
          </a:p>
          <a:p>
            <a:r>
              <a:rPr lang="en-US" sz="2800" b="1" dirty="0"/>
              <a:t>Crap, crap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E23F5-75CD-4A8C-83A8-1EFBB57C3744}"/>
              </a:ext>
            </a:extLst>
          </p:cNvPr>
          <p:cNvSpPr txBox="1"/>
          <p:nvPr/>
        </p:nvSpPr>
        <p:spPr>
          <a:xfrm>
            <a:off x="1138570" y="4182520"/>
            <a:ext cx="2602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3S</a:t>
            </a:r>
          </a:p>
          <a:p>
            <a:r>
              <a:rPr lang="en-US" sz="2800" b="1" dirty="0"/>
              <a:t>Good,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C3CF5-7D84-44DF-B42F-9F4A597E1D04}"/>
              </a:ext>
            </a:extLst>
          </p:cNvPr>
          <p:cNvSpPr txBox="1"/>
          <p:nvPr/>
        </p:nvSpPr>
        <p:spPr>
          <a:xfrm>
            <a:off x="8015591" y="5695117"/>
            <a:ext cx="410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      3D</a:t>
            </a:r>
          </a:p>
          <a:p>
            <a:r>
              <a:rPr lang="en-US" sz="2800" b="1" dirty="0"/>
              <a:t>Good suit, weak hand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8739F-8EA9-42C9-AFA1-94A9C0A8D78E}"/>
              </a:ext>
            </a:extLst>
          </p:cNvPr>
          <p:cNvSpPr txBox="1"/>
          <p:nvPr/>
        </p:nvSpPr>
        <p:spPr>
          <a:xfrm>
            <a:off x="5528553" y="46426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Ogust</a:t>
            </a:r>
            <a:r>
              <a:rPr lang="en-US" sz="3600" b="1" dirty="0"/>
              <a:t> Responses</a:t>
            </a:r>
          </a:p>
        </p:txBody>
      </p:sp>
    </p:spTree>
    <p:extLst>
      <p:ext uri="{BB962C8B-B14F-4D97-AF65-F5344CB8AC3E}">
        <p14:creationId xmlns:p14="http://schemas.microsoft.com/office/powerpoint/2010/main" val="388351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74" y="2587336"/>
            <a:ext cx="9495081" cy="355358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Preempt the opponents, opening salvo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Burn up bid space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Make opponents guess</a:t>
            </a:r>
          </a:p>
          <a:p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Suggest an opening lead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Arial Black" panose="020B0A04020102020204" pitchFamily="34" charset="0"/>
              </a:rPr>
              <a:t>     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       </a:t>
            </a:r>
            <a:r>
              <a:rPr lang="en-US" sz="3200" i="1" dirty="0">
                <a:solidFill>
                  <a:schemeClr val="tx1"/>
                </a:solidFill>
                <a:latin typeface="Arial Black" panose="020B0A04020102020204" pitchFamily="34" charset="0"/>
              </a:rPr>
              <a:t>Ideally without damaging partner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879138" y="679572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Goals of Weak 2 Bid</a:t>
            </a:r>
          </a:p>
        </p:txBody>
      </p:sp>
    </p:spTree>
    <p:extLst>
      <p:ext uri="{BB962C8B-B14F-4D97-AF65-F5344CB8AC3E}">
        <p14:creationId xmlns:p14="http://schemas.microsoft.com/office/powerpoint/2010/main" val="164316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426" y="2587336"/>
            <a:ext cx="9430154" cy="37821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Bridge teachers disagree</a:t>
            </a:r>
          </a:p>
          <a:p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Classic writings disagree</a:t>
            </a:r>
          </a:p>
          <a:p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It’s all about partnership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  agreements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04523" y="788581"/>
            <a:ext cx="9199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235885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454" y="2660072"/>
            <a:ext cx="10456752" cy="313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Suit quality?                        Voids?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Suit length?                         Point range?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Outside aces?                     Vulnerability?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Other 4 card major?            Team vs pair?</a:t>
            </a:r>
          </a:p>
          <a:p>
            <a:pPr marL="0" indent="0">
              <a:buNone/>
            </a:pPr>
            <a:r>
              <a:rPr lang="en-US" sz="3200" i="1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Who are the opponents?</a:t>
            </a:r>
            <a:endParaRPr lang="en-US" sz="3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767614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422178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372008"/>
            <a:ext cx="9199345" cy="401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Conservative: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Must have 2 of top 3 honors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Always a 6 card suit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Aggressive: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Often only 1 honor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Might be 5 or 7 cards</a:t>
            </a:r>
          </a:p>
          <a:p>
            <a:pPr marL="0" indent="0">
              <a:buNone/>
            </a:pPr>
            <a:endParaRPr lang="en-US" sz="3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767614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Suit quality and length?</a:t>
            </a:r>
          </a:p>
        </p:txBody>
      </p:sp>
    </p:spTree>
    <p:extLst>
      <p:ext uri="{BB962C8B-B14F-4D97-AF65-F5344CB8AC3E}">
        <p14:creationId xmlns:p14="http://schemas.microsoft.com/office/powerpoint/2010/main" val="40100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372008"/>
            <a:ext cx="9199345" cy="401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Conservative: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Often not discussed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Aggressive: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Not more than 1 singleton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No voids if partner has not bid</a:t>
            </a:r>
          </a:p>
          <a:p>
            <a:pPr marL="0" indent="0">
              <a:buNone/>
            </a:pPr>
            <a:endParaRPr lang="en-US" sz="3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767614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Outside aces, voids</a:t>
            </a:r>
          </a:p>
        </p:txBody>
      </p:sp>
    </p:spTree>
    <p:extLst>
      <p:ext uri="{BB962C8B-B14F-4D97-AF65-F5344CB8AC3E}">
        <p14:creationId xmlns:p14="http://schemas.microsoft.com/office/powerpoint/2010/main" val="415973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372008"/>
            <a:ext cx="9199345" cy="401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Conservative: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Often not discussed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Aggressive: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Reluctant if partner has not bid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</a:t>
            </a:r>
            <a:endParaRPr lang="en-US" sz="3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803828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 Other 4 card major</a:t>
            </a:r>
          </a:p>
        </p:txBody>
      </p:sp>
    </p:spTree>
    <p:extLst>
      <p:ext uri="{BB962C8B-B14F-4D97-AF65-F5344CB8AC3E}">
        <p14:creationId xmlns:p14="http://schemas.microsoft.com/office/powerpoint/2010/main" val="88042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BFDA-F0C6-4091-AE77-045A826C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372008"/>
            <a:ext cx="9199345" cy="4019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Conservative: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6 to 11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Aggressive: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5 to 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     </a:t>
            </a:r>
            <a:endParaRPr lang="en-US" sz="32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C81C1-8786-4F9D-944B-8304681B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DFB17-1C6B-423E-A694-D00D080DFD58}"/>
              </a:ext>
            </a:extLst>
          </p:cNvPr>
          <p:cNvSpPr txBox="1"/>
          <p:nvPr/>
        </p:nvSpPr>
        <p:spPr>
          <a:xfrm>
            <a:off x="1153195" y="767614"/>
            <a:ext cx="919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Point range</a:t>
            </a:r>
          </a:p>
        </p:txBody>
      </p:sp>
    </p:spTree>
    <p:extLst>
      <p:ext uri="{BB962C8B-B14F-4D97-AF65-F5344CB8AC3E}">
        <p14:creationId xmlns:p14="http://schemas.microsoft.com/office/powerpoint/2010/main" val="4085116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801</Words>
  <Application>Microsoft Office PowerPoint</Application>
  <PresentationFormat>Widescreen</PresentationFormat>
  <Paragraphs>221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 DARLING</vt:lpstr>
      <vt:lpstr>Arial</vt:lpstr>
      <vt:lpstr>Arial Black</vt:lpstr>
      <vt:lpstr>Calibri</vt:lpstr>
      <vt:lpstr>Century Gothic</vt:lpstr>
      <vt:lpstr>Wingdings</vt:lpstr>
      <vt:lpstr>Wingdings 3</vt:lpstr>
      <vt:lpstr>Ion Boardroom</vt:lpstr>
      <vt:lpstr>Weak Two Opening Hands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 Two Opening Hands</dc:title>
  <dc:creator>John Grossmann</dc:creator>
  <cp:lastModifiedBy>John Grossmann</cp:lastModifiedBy>
  <cp:revision>4</cp:revision>
  <dcterms:created xsi:type="dcterms:W3CDTF">2020-11-17T17:30:25Z</dcterms:created>
  <dcterms:modified xsi:type="dcterms:W3CDTF">2020-11-17T17:55:18Z</dcterms:modified>
</cp:coreProperties>
</file>