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13"/>
  </p:notesMasterIdLst>
  <p:sldIdLst>
    <p:sldId id="271" r:id="rId2"/>
    <p:sldId id="314" r:id="rId3"/>
    <p:sldId id="288" r:id="rId4"/>
    <p:sldId id="261" r:id="rId5"/>
    <p:sldId id="311" r:id="rId6"/>
    <p:sldId id="283" r:id="rId7"/>
    <p:sldId id="315" r:id="rId8"/>
    <p:sldId id="284" r:id="rId9"/>
    <p:sldId id="312" r:id="rId10"/>
    <p:sldId id="313" r:id="rId11"/>
    <p:sldId id="310" r:id="rId12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33" autoAdjust="0"/>
    <p:restoredTop sz="94711" autoAdjust="0"/>
  </p:normalViewPr>
  <p:slideViewPr>
    <p:cSldViewPr snapToGrid="0">
      <p:cViewPr varScale="1">
        <p:scale>
          <a:sx n="104" d="100"/>
          <a:sy n="104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7050" cy="469900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2"/>
            <a:ext cx="3067050" cy="469900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>
              <a:defRPr sz="1200"/>
            </a:lvl1pPr>
          </a:lstStyle>
          <a:p>
            <a:fld id="{0DC7C65F-99DC-4AA8-B049-53BD73A971C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9" rIns="91419" bIns="457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7" y="4505327"/>
            <a:ext cx="5661025" cy="3687763"/>
          </a:xfrm>
          <a:prstGeom prst="rect">
            <a:avLst/>
          </a:prstGeom>
        </p:spPr>
        <p:txBody>
          <a:bodyPr vert="horz" lIns="91419" tIns="45709" rIns="91419" bIns="457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>
              <a:defRPr sz="1200"/>
            </a:lvl1pPr>
          </a:lstStyle>
          <a:p>
            <a:fld id="{2BAE4923-AED3-40D2-BBA7-262EF2B5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5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07F5-DF7C-47B8-82E0-2CD721F3DEC4}" type="datetime2">
              <a:rPr lang="en-US" smtClean="0"/>
              <a:t>Tuesday, November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90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E7C8-C77A-4105-9624-97C24BD4A436}" type="datetime2">
              <a:rPr lang="en-US" smtClean="0"/>
              <a:t>Tuesday, November 24,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7584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E7C8-C77A-4105-9624-97C24BD4A436}" type="datetime2">
              <a:rPr lang="en-US" smtClean="0"/>
              <a:t>Tuesday, November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855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E7C8-C77A-4105-9624-97C24BD4A436}" type="datetime2">
              <a:rPr lang="en-US" smtClean="0"/>
              <a:t>Tuesday, November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70159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E7C8-C77A-4105-9624-97C24BD4A436}" type="datetime2">
              <a:rPr lang="en-US" smtClean="0"/>
              <a:t>Tuesday, November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091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E7C8-C77A-4105-9624-97C24BD4A436}" type="datetime2">
              <a:rPr lang="en-US" smtClean="0"/>
              <a:t>Tuesday, November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86916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E7C8-C77A-4105-9624-97C24BD4A436}" type="datetime2">
              <a:rPr lang="en-US" smtClean="0"/>
              <a:t>Tuesday, November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0368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4D65-0981-4635-AA4F-F691D894F636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4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99C8-3B43-4B36-B42A-E55BBB059620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9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5BE2-6AC4-4422-A557-12D5599C2BB7}" type="datetime2">
              <a:rPr lang="en-US" smtClean="0"/>
              <a:t>Tuesday, November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6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12C1-DF8B-4C8E-97F1-256A58DD68A0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75BE-8354-4325-B370-4AD2071B4672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1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76-B67F-4A9E-9168-B3BD47D57C4C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6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8730-2C1D-4D6F-9C08-2C5F9E301700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285D-0DBD-4910-A650-445E4D62C94F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8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506-C11F-4DCD-94B7-812D79D9B60D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F6A6-CA29-46A1-BA6F-F99A739F623C}" type="datetime2">
              <a:rPr lang="en-US" smtClean="0"/>
              <a:t>Tuesday, November 24,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93E7C8-C77A-4105-9624-97C24BD4A436}" type="datetime2">
              <a:rPr lang="en-US" smtClean="0"/>
              <a:t>Tuesday, November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60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oodwineunder20.blogspot.com/2007_11_01_archive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hyperlink" Target="http://beautifulboxes.wikidot.com/blog:_start" TargetMode="External"/><Relationship Id="rId2" Type="http://schemas.openxmlformats.org/officeDocument/2006/relationships/hyperlink" Target="https://www.flickr.com/photos/jpellgen/3187718104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freeimageslive.co.uk/free_stock_image/cheeseburger-jpg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>
                <a:lumMod val="60000"/>
                <a:lumOff val="40000"/>
              </a:schemeClr>
            </a:gs>
            <a:gs pos="50000">
              <a:srgbClr val="0E6AC1"/>
            </a:gs>
            <a:gs pos="97000">
              <a:schemeClr val="accent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le of hay&#10;&#10;Description automatically generated">
            <a:extLst>
              <a:ext uri="{FF2B5EF4-FFF2-40B4-BE49-F238E27FC236}">
                <a16:creationId xmlns:a16="http://schemas.microsoft.com/office/drawing/2014/main" id="{2189B59B-6DAB-4E47-866B-90165F31F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9901" b="813"/>
          <a:stretch/>
        </p:blipFill>
        <p:spPr>
          <a:xfrm>
            <a:off x="-37826" y="-92212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C5456-9FF3-4523-ABDF-DD5641C69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3065846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latin typeface="AR DARLING" panose="02000000000000000000" pitchFamily="2" charset="0"/>
              </a:rPr>
              <a:t>Takeout Doubles</a:t>
            </a:r>
            <a:br>
              <a:rPr lang="en-US" dirty="0">
                <a:latin typeface="AR DARLING" panose="02000000000000000000" pitchFamily="2" charset="0"/>
              </a:rPr>
            </a:br>
            <a:endParaRPr lang="en-US" dirty="0">
              <a:latin typeface="AR DARLING" panose="020000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D90DCA-8553-4953-8207-D9F897495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5703683"/>
            <a:ext cx="8001000" cy="77859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Colorado Front Range Bridge</a:t>
            </a:r>
          </a:p>
        </p:txBody>
      </p:sp>
      <p:pic>
        <p:nvPicPr>
          <p:cNvPr id="6" name="Picture 5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8587854E-3120-44ED-A120-BFD98AED3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36601" y="569157"/>
            <a:ext cx="5088659" cy="43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6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547" y="2317686"/>
            <a:ext cx="9758897" cy="454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The Rare Conversion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  5 or 6 quality trumps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  Other values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36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04523" y="788581"/>
            <a:ext cx="9199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Responses to Takeout X</a:t>
            </a:r>
          </a:p>
        </p:txBody>
      </p:sp>
    </p:spTree>
    <p:extLst>
      <p:ext uri="{BB962C8B-B14F-4D97-AF65-F5344CB8AC3E}">
        <p14:creationId xmlns:p14="http://schemas.microsoft.com/office/powerpoint/2010/main" val="299504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>
                <a:lumMod val="60000"/>
                <a:lumOff val="40000"/>
              </a:schemeClr>
            </a:gs>
            <a:gs pos="5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0816-A585-4202-B6F5-5AE05815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 – takeout doubles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C92AB0E-36F0-488D-BAB4-3684D067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74443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36685-C568-4CBA-B1FB-42BE4EDA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CD6489-F8F8-4FC4-90E5-D74BEDBACB36}"/>
              </a:ext>
            </a:extLst>
          </p:cNvPr>
          <p:cNvSpPr txBox="1"/>
          <p:nvPr/>
        </p:nvSpPr>
        <p:spPr>
          <a:xfrm>
            <a:off x="12704064" y="7508975"/>
            <a:ext cx="4023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s://www.flickr.com/photos/jpellgen/31877181043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9" name="Picture 8" descr="A sandwich sitting on top of a table&#10;&#10;Description automatically generated">
            <a:extLst>
              <a:ext uri="{FF2B5EF4-FFF2-40B4-BE49-F238E27FC236}">
                <a16:creationId xmlns:a16="http://schemas.microsoft.com/office/drawing/2014/main" id="{B67FB959-0D26-4F16-8DEA-80BDCB9C2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40643" y="3157647"/>
            <a:ext cx="4779264" cy="3485790"/>
          </a:xfrm>
          <a:prstGeom prst="rect">
            <a:avLst/>
          </a:prstGeom>
        </p:spPr>
      </p:pic>
      <p:pic>
        <p:nvPicPr>
          <p:cNvPr id="15" name="Picture 14" descr="A table full of food&#10;&#10;Description automatically generated">
            <a:extLst>
              <a:ext uri="{FF2B5EF4-FFF2-40B4-BE49-F238E27FC236}">
                <a16:creationId xmlns:a16="http://schemas.microsoft.com/office/drawing/2014/main" id="{B32E0AF4-EC5F-411D-91CA-74C41E793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676055" y="3141485"/>
            <a:ext cx="7315200" cy="3485790"/>
          </a:xfrm>
          <a:prstGeom prst="rect">
            <a:avLst/>
          </a:prstGeom>
        </p:spPr>
      </p:pic>
      <p:pic>
        <p:nvPicPr>
          <p:cNvPr id="12" name="Picture 11" descr="A pepperoni pizza in a box&#10;&#10;Description automatically generated">
            <a:extLst>
              <a:ext uri="{FF2B5EF4-FFF2-40B4-BE49-F238E27FC236}">
                <a16:creationId xmlns:a16="http://schemas.microsoft.com/office/drawing/2014/main" id="{F5AED092-557F-4C72-BA65-08FFE12D0B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3904193" y="3149245"/>
            <a:ext cx="4848642" cy="34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5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C96FEE4-F9E3-4E93-B1E2-069FA85CBA7B}"/>
              </a:ext>
            </a:extLst>
          </p:cNvPr>
          <p:cNvSpPr txBox="1"/>
          <p:nvPr/>
        </p:nvSpPr>
        <p:spPr>
          <a:xfrm rot="673377">
            <a:off x="2036131" y="4730648"/>
            <a:ext cx="2142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DOPI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B9917D-27F1-4628-BAB7-2EDD68842DAF}"/>
              </a:ext>
            </a:extLst>
          </p:cNvPr>
          <p:cNvSpPr txBox="1"/>
          <p:nvPr/>
        </p:nvSpPr>
        <p:spPr>
          <a:xfrm rot="20155543">
            <a:off x="8276136" y="4627354"/>
            <a:ext cx="2142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DEPO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7BF5D-1C98-4ED8-9DBE-BF0A0C9991B1}"/>
              </a:ext>
            </a:extLst>
          </p:cNvPr>
          <p:cNvSpPr txBox="1"/>
          <p:nvPr/>
        </p:nvSpPr>
        <p:spPr>
          <a:xfrm rot="20481800">
            <a:off x="744373" y="1318114"/>
            <a:ext cx="3748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Responsive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         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00053-238A-4CA1-AC12-BC2D92AF4956}"/>
              </a:ext>
            </a:extLst>
          </p:cNvPr>
          <p:cNvSpPr txBox="1"/>
          <p:nvPr/>
        </p:nvSpPr>
        <p:spPr>
          <a:xfrm>
            <a:off x="4011000" y="2574222"/>
            <a:ext cx="4472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 DELANEY" panose="02000000000000000000" pitchFamily="2" charset="0"/>
              </a:rPr>
              <a:t>Penalty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9659E-0359-4238-A54E-A6D48B573875}"/>
              </a:ext>
            </a:extLst>
          </p:cNvPr>
          <p:cNvSpPr txBox="1"/>
          <p:nvPr/>
        </p:nvSpPr>
        <p:spPr>
          <a:xfrm rot="21262518">
            <a:off x="7876514" y="1198570"/>
            <a:ext cx="3558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Leightner</a:t>
            </a:r>
            <a:r>
              <a:rPr lang="en-US" sz="4400" b="1" dirty="0"/>
              <a:t> 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2EFB93-E1B7-405C-89C7-641B75568615}"/>
              </a:ext>
            </a:extLst>
          </p:cNvPr>
          <p:cNvSpPr txBox="1"/>
          <p:nvPr/>
        </p:nvSpPr>
        <p:spPr>
          <a:xfrm rot="1336388">
            <a:off x="8291069" y="2814134"/>
            <a:ext cx="369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Card Showing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9B35C3-7392-44BD-812C-641CACC87DE4}"/>
              </a:ext>
            </a:extLst>
          </p:cNvPr>
          <p:cNvSpPr txBox="1"/>
          <p:nvPr/>
        </p:nvSpPr>
        <p:spPr>
          <a:xfrm>
            <a:off x="931710" y="5646889"/>
            <a:ext cx="382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Support 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484EAD-257B-43FD-8E8D-54B54248405B}"/>
              </a:ext>
            </a:extLst>
          </p:cNvPr>
          <p:cNvSpPr txBox="1"/>
          <p:nvPr/>
        </p:nvSpPr>
        <p:spPr>
          <a:xfrm rot="421281">
            <a:off x="1506929" y="354308"/>
            <a:ext cx="442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Lead Directing 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37DA68-1CD6-45E5-A331-6408756BF155}"/>
              </a:ext>
            </a:extLst>
          </p:cNvPr>
          <p:cNvSpPr txBox="1"/>
          <p:nvPr/>
        </p:nvSpPr>
        <p:spPr>
          <a:xfrm>
            <a:off x="6464174" y="375345"/>
            <a:ext cx="3467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Takeout 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D7FFEE-E464-43A5-9DC4-6FBDA3D51B77}"/>
              </a:ext>
            </a:extLst>
          </p:cNvPr>
          <p:cNvSpPr txBox="1"/>
          <p:nvPr/>
        </p:nvSpPr>
        <p:spPr>
          <a:xfrm>
            <a:off x="4761326" y="5861367"/>
            <a:ext cx="7066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Single Suited Hand (over 1NT)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FDEDFE-8BF6-4AAE-923A-FC01EDD9C300}"/>
              </a:ext>
            </a:extLst>
          </p:cNvPr>
          <p:cNvSpPr txBox="1"/>
          <p:nvPr/>
        </p:nvSpPr>
        <p:spPr>
          <a:xfrm rot="21177934">
            <a:off x="4455903" y="1461185"/>
            <a:ext cx="310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Stolen Bid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659D64-8414-485D-819B-5E5F1237DE5D}"/>
              </a:ext>
            </a:extLst>
          </p:cNvPr>
          <p:cNvSpPr txBox="1"/>
          <p:nvPr/>
        </p:nvSpPr>
        <p:spPr>
          <a:xfrm rot="524672">
            <a:off x="213656" y="3133467"/>
            <a:ext cx="3990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Do Something </a:t>
            </a:r>
          </a:p>
          <a:p>
            <a:r>
              <a:rPr lang="en-US" sz="3600" b="1" dirty="0"/>
              <a:t>           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FAB998-308E-4E73-919C-95C3ED0ACCA7}"/>
              </a:ext>
            </a:extLst>
          </p:cNvPr>
          <p:cNvSpPr txBox="1"/>
          <p:nvPr/>
        </p:nvSpPr>
        <p:spPr>
          <a:xfrm>
            <a:off x="4542475" y="4326012"/>
            <a:ext cx="21275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Billy Miller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X</a:t>
            </a:r>
          </a:p>
        </p:txBody>
      </p:sp>
    </p:spTree>
    <p:extLst>
      <p:ext uri="{BB962C8B-B14F-4D97-AF65-F5344CB8AC3E}">
        <p14:creationId xmlns:p14="http://schemas.microsoft.com/office/powerpoint/2010/main" val="149584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459" y="1625081"/>
            <a:ext cx="9665985" cy="45263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Low level double</a:t>
            </a:r>
          </a:p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In competitive auctions</a:t>
            </a:r>
          </a:p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Not for penalty !</a:t>
            </a:r>
          </a:p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Shows support for unbid suits</a:t>
            </a:r>
          </a:p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en-US" sz="3600" i="1" dirty="0">
                <a:solidFill>
                  <a:schemeClr val="tx1"/>
                </a:solidFill>
                <a:latin typeface="Arial Black" panose="020B0A04020102020204" pitchFamily="34" charset="0"/>
              </a:rPr>
              <a:t>“No appropriate overcall”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53195" y="794084"/>
            <a:ext cx="919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Takeout  X</a:t>
            </a:r>
          </a:p>
        </p:txBody>
      </p:sp>
    </p:spTree>
    <p:extLst>
      <p:ext uri="{BB962C8B-B14F-4D97-AF65-F5344CB8AC3E}">
        <p14:creationId xmlns:p14="http://schemas.microsoft.com/office/powerpoint/2010/main" val="44005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48000">
              <a:schemeClr val="accent1">
                <a:lumMod val="60000"/>
                <a:lumOff val="40000"/>
              </a:schemeClr>
            </a:gs>
            <a:gs pos="97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A710F-D980-45DC-987A-F88F9472BA73}"/>
              </a:ext>
            </a:extLst>
          </p:cNvPr>
          <p:cNvSpPr txBox="1"/>
          <p:nvPr/>
        </p:nvSpPr>
        <p:spPr>
          <a:xfrm>
            <a:off x="728828" y="1084639"/>
            <a:ext cx="3055522" cy="3262432"/>
          </a:xfrm>
          <a:prstGeom prst="rect">
            <a:avLst/>
          </a:prstGeom>
          <a:solidFill>
            <a:schemeClr val="tx1">
              <a:lumMod val="65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u="sng" dirty="0">
                <a:latin typeface="Arial Black" panose="020B0A04020102020204" pitchFamily="34" charset="0"/>
              </a:rPr>
              <a:t>Example 1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Q T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x 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A J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3200" b="1" dirty="0">
                <a:latin typeface="Arial Black" panose="020B0A04020102020204" pitchFamily="34" charset="0"/>
              </a:rPr>
              <a:t>   K J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942E3-2F4D-458D-BEA2-F20F1E133798}"/>
              </a:ext>
            </a:extLst>
          </p:cNvPr>
          <p:cNvSpPr txBox="1"/>
          <p:nvPr/>
        </p:nvSpPr>
        <p:spPr>
          <a:xfrm>
            <a:off x="6718774" y="1084639"/>
            <a:ext cx="426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F6332-DC0C-4EB2-8098-F5722C70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EA8A7-E843-4561-9500-7D405E7EB98A}"/>
              </a:ext>
            </a:extLst>
          </p:cNvPr>
          <p:cNvSpPr txBox="1"/>
          <p:nvPr/>
        </p:nvSpPr>
        <p:spPr>
          <a:xfrm>
            <a:off x="4548928" y="1696602"/>
            <a:ext cx="2956395" cy="3262432"/>
          </a:xfrm>
          <a:prstGeom prst="rect">
            <a:avLst/>
          </a:prstGeom>
          <a:solidFill>
            <a:schemeClr val="tx1">
              <a:lumMod val="65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en-US" sz="2400" b="1" u="sng" dirty="0">
                <a:latin typeface="Arial Black" panose="020B0A04020102020204" pitchFamily="34" charset="0"/>
              </a:rPr>
              <a:t>Example 2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A J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3200" b="1" dirty="0">
                <a:latin typeface="Arial Black" panose="020B0A04020102020204" pitchFamily="34" charset="0"/>
              </a:rPr>
              <a:t>  K J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r>
              <a:rPr lang="en-US" sz="3200" b="1" dirty="0">
                <a:latin typeface="Arial Black" panose="020B0A04020102020204" pitchFamily="34" charset="0"/>
              </a:rPr>
              <a:t>  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</a:t>
            </a:r>
            <a:r>
              <a:rPr lang="en-US" sz="2000" b="1" dirty="0">
                <a:latin typeface="Arial Black" panose="020B0A04020102020204" pitchFamily="34" charset="0"/>
              </a:rPr>
              <a:t>-void-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Q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r>
              <a:rPr lang="en-US" sz="3200" b="1" dirty="0">
                <a:latin typeface="Arial Black" panose="020B0A04020102020204" pitchFamily="34" charset="0"/>
              </a:rPr>
              <a:t>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C646E-D7C0-4824-953C-001BFD0F4DE4}"/>
              </a:ext>
            </a:extLst>
          </p:cNvPr>
          <p:cNvSpPr txBox="1"/>
          <p:nvPr/>
        </p:nvSpPr>
        <p:spPr>
          <a:xfrm>
            <a:off x="8369028" y="2254339"/>
            <a:ext cx="2956395" cy="3262432"/>
          </a:xfrm>
          <a:prstGeom prst="rect">
            <a:avLst/>
          </a:prstGeom>
          <a:solidFill>
            <a:schemeClr val="tx1">
              <a:lumMod val="65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u="sng" dirty="0">
                <a:latin typeface="Arial Black" panose="020B0A04020102020204" pitchFamily="34" charset="0"/>
              </a:rPr>
              <a:t>Example 3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A Q J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3200" b="1" dirty="0">
                <a:latin typeface="Arial Black" panose="020B0A04020102020204" pitchFamily="34" charset="0"/>
              </a:rPr>
              <a:t>   K Q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3200" b="1" dirty="0">
                <a:latin typeface="Arial Black" panose="020B0A04020102020204" pitchFamily="34" charset="0"/>
              </a:rPr>
              <a:t>   K J T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4D35A-DA1D-409F-B82D-81BE23540E27}"/>
              </a:ext>
            </a:extLst>
          </p:cNvPr>
          <p:cNvSpPr txBox="1"/>
          <p:nvPr/>
        </p:nvSpPr>
        <p:spPr>
          <a:xfrm>
            <a:off x="1598884" y="472661"/>
            <a:ext cx="2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Heart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AC08F-3CB3-4D1C-8E41-B3B7B3279065}"/>
              </a:ext>
            </a:extLst>
          </p:cNvPr>
          <p:cNvSpPr txBox="1"/>
          <p:nvPr/>
        </p:nvSpPr>
        <p:spPr>
          <a:xfrm>
            <a:off x="5006567" y="995881"/>
            <a:ext cx="257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Diamond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C2ED0-CB44-4D1F-B826-632F673A9008}"/>
              </a:ext>
            </a:extLst>
          </p:cNvPr>
          <p:cNvSpPr txBox="1"/>
          <p:nvPr/>
        </p:nvSpPr>
        <p:spPr>
          <a:xfrm>
            <a:off x="9324607" y="1533632"/>
            <a:ext cx="182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1Heart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FB2796-8482-4070-A549-0978B8EDCD6A}"/>
              </a:ext>
            </a:extLst>
          </p:cNvPr>
          <p:cNvSpPr txBox="1"/>
          <p:nvPr/>
        </p:nvSpPr>
        <p:spPr>
          <a:xfrm>
            <a:off x="2172831" y="5691390"/>
            <a:ext cx="771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Your Bid?   Takeout X in all three</a:t>
            </a:r>
          </a:p>
        </p:txBody>
      </p:sp>
    </p:spTree>
    <p:extLst>
      <p:ext uri="{BB962C8B-B14F-4D97-AF65-F5344CB8AC3E}">
        <p14:creationId xmlns:p14="http://schemas.microsoft.com/office/powerpoint/2010/main" val="559990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>
                <a:lumMod val="60000"/>
                <a:lumOff val="40000"/>
              </a:schemeClr>
            </a:gs>
            <a:gs pos="97000">
              <a:schemeClr val="accent1">
                <a:lumMod val="50000"/>
              </a:schemeClr>
            </a:gs>
            <a:gs pos="5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A710F-D980-45DC-987A-F88F9472BA73}"/>
              </a:ext>
            </a:extLst>
          </p:cNvPr>
          <p:cNvSpPr txBox="1"/>
          <p:nvPr/>
        </p:nvSpPr>
        <p:spPr>
          <a:xfrm>
            <a:off x="1811267" y="2254339"/>
            <a:ext cx="3055522" cy="32624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u="sng" dirty="0">
                <a:latin typeface="Arial Black" panose="020B0A04020102020204" pitchFamily="34" charset="0"/>
              </a:rPr>
              <a:t>Example 4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K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3200" b="1" dirty="0">
                <a:latin typeface="Arial Black" panose="020B0A04020102020204" pitchFamily="34" charset="0"/>
              </a:rPr>
              <a:t>   Q J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3200" b="1" dirty="0">
                <a:latin typeface="Arial Black" panose="020B0A04020102020204" pitchFamily="34" charset="0"/>
              </a:rPr>
              <a:t>   A K J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F6332-DC0C-4EB2-8098-F5722C70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C646E-D7C0-4824-953C-001BFD0F4DE4}"/>
              </a:ext>
            </a:extLst>
          </p:cNvPr>
          <p:cNvSpPr txBox="1"/>
          <p:nvPr/>
        </p:nvSpPr>
        <p:spPr>
          <a:xfrm>
            <a:off x="7406805" y="2222315"/>
            <a:ext cx="2956395" cy="32624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u="sng" dirty="0">
                <a:latin typeface="Arial Black" panose="020B0A04020102020204" pitchFamily="34" charset="0"/>
              </a:rPr>
              <a:t>Example 3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A Q J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3200" b="1" dirty="0">
                <a:latin typeface="Arial Black" panose="020B0A04020102020204" pitchFamily="34" charset="0"/>
              </a:rPr>
              <a:t>   J x x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K x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K J 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4D35A-DA1D-409F-B82D-81BE23540E27}"/>
              </a:ext>
            </a:extLst>
          </p:cNvPr>
          <p:cNvSpPr txBox="1"/>
          <p:nvPr/>
        </p:nvSpPr>
        <p:spPr>
          <a:xfrm>
            <a:off x="2424141" y="1533632"/>
            <a:ext cx="2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Heart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C2ED0-CB44-4D1F-B826-632F673A9008}"/>
              </a:ext>
            </a:extLst>
          </p:cNvPr>
          <p:cNvSpPr txBox="1"/>
          <p:nvPr/>
        </p:nvSpPr>
        <p:spPr>
          <a:xfrm>
            <a:off x="7650177" y="1533632"/>
            <a:ext cx="233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Diamond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FB2796-8482-4070-A549-0978B8EDCD6A}"/>
              </a:ext>
            </a:extLst>
          </p:cNvPr>
          <p:cNvSpPr txBox="1"/>
          <p:nvPr/>
        </p:nvSpPr>
        <p:spPr>
          <a:xfrm>
            <a:off x="3014804" y="453623"/>
            <a:ext cx="7713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Takeout X vs. Overcall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C7BEF1-7668-483F-A0CE-F15FEC258A56}"/>
              </a:ext>
            </a:extLst>
          </p:cNvPr>
          <p:cNvSpPr txBox="1"/>
          <p:nvPr/>
        </p:nvSpPr>
        <p:spPr>
          <a:xfrm>
            <a:off x="1930664" y="5765932"/>
            <a:ext cx="30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Overcall 2C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3178D-D703-4ACC-AEF2-3589D9993288}"/>
              </a:ext>
            </a:extLst>
          </p:cNvPr>
          <p:cNvSpPr txBox="1"/>
          <p:nvPr/>
        </p:nvSpPr>
        <p:spPr>
          <a:xfrm>
            <a:off x="7339877" y="5765932"/>
            <a:ext cx="30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Overcall 1S</a:t>
            </a:r>
          </a:p>
        </p:txBody>
      </p:sp>
    </p:spTree>
    <p:extLst>
      <p:ext uri="{BB962C8B-B14F-4D97-AF65-F5344CB8AC3E}">
        <p14:creationId xmlns:p14="http://schemas.microsoft.com/office/powerpoint/2010/main" val="465783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18" y="1394235"/>
            <a:ext cx="9926027" cy="398352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After partner has bid, and </a:t>
            </a:r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opps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overcall</a:t>
            </a:r>
          </a:p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Urging partner to get into auction</a:t>
            </a:r>
          </a:p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Big 18+ point hand exception</a:t>
            </a:r>
          </a:p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Pointing to two suits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879138" y="679572"/>
            <a:ext cx="919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164316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A710F-D980-45DC-987A-F88F9472BA73}"/>
              </a:ext>
            </a:extLst>
          </p:cNvPr>
          <p:cNvSpPr txBox="1"/>
          <p:nvPr/>
        </p:nvSpPr>
        <p:spPr>
          <a:xfrm>
            <a:off x="1811266" y="2254339"/>
            <a:ext cx="3721315" cy="3262432"/>
          </a:xfrm>
          <a:prstGeom prst="rect">
            <a:avLst/>
          </a:prstGeom>
          <a:solidFill>
            <a:schemeClr val="tx1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u="sng" dirty="0">
                <a:latin typeface="Arial Black" panose="020B0A04020102020204" pitchFamily="34" charset="0"/>
              </a:rPr>
              <a:t>Example 5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A Q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A x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x x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A K J T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F6332-DC0C-4EB2-8098-F5722C70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C646E-D7C0-4824-953C-001BFD0F4DE4}"/>
              </a:ext>
            </a:extLst>
          </p:cNvPr>
          <p:cNvSpPr txBox="1"/>
          <p:nvPr/>
        </p:nvSpPr>
        <p:spPr>
          <a:xfrm>
            <a:off x="7164386" y="2254339"/>
            <a:ext cx="3651396" cy="3262432"/>
          </a:xfrm>
          <a:prstGeom prst="rect">
            <a:avLst/>
          </a:prstGeom>
          <a:solidFill>
            <a:schemeClr val="tx1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u="sng" dirty="0">
                <a:latin typeface="Arial Black" panose="020B0A04020102020204" pitchFamily="34" charset="0"/>
              </a:rPr>
              <a:t>Example 6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A Q T x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latin typeface="Arial Black" panose="020B0A04020102020204" pitchFamily="34" charset="0"/>
              </a:rPr>
              <a:t>x</a:t>
            </a:r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3200" b="1" dirty="0">
                <a:latin typeface="Arial Black" panose="020B0A04020102020204" pitchFamily="34" charset="0"/>
              </a:rPr>
              <a:t>   x x 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A K J x</a:t>
            </a:r>
          </a:p>
          <a:p>
            <a:r>
              <a:rPr lang="en-US" sz="3200" b="1" dirty="0">
                <a:latin typeface="Arial Black" panose="020B0A04020102020204" pitchFamily="34" charset="0"/>
              </a:rPr>
              <a:t>   A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4D35A-DA1D-409F-B82D-81BE23540E27}"/>
              </a:ext>
            </a:extLst>
          </p:cNvPr>
          <p:cNvSpPr txBox="1"/>
          <p:nvPr/>
        </p:nvSpPr>
        <p:spPr>
          <a:xfrm>
            <a:off x="2424141" y="1533632"/>
            <a:ext cx="2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Diamond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C2ED0-CB44-4D1F-B826-632F673A9008}"/>
              </a:ext>
            </a:extLst>
          </p:cNvPr>
          <p:cNvSpPr txBox="1"/>
          <p:nvPr/>
        </p:nvSpPr>
        <p:spPr>
          <a:xfrm>
            <a:off x="8175279" y="1533632"/>
            <a:ext cx="181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Heart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FB2796-8482-4070-A549-0978B8EDCD6A}"/>
              </a:ext>
            </a:extLst>
          </p:cNvPr>
          <p:cNvSpPr txBox="1"/>
          <p:nvPr/>
        </p:nvSpPr>
        <p:spPr>
          <a:xfrm>
            <a:off x="3014804" y="453623"/>
            <a:ext cx="7713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Takeout X with BIG hands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49973-83F0-4A4F-8987-4385CCAC4782}"/>
              </a:ext>
            </a:extLst>
          </p:cNvPr>
          <p:cNvSpPr txBox="1"/>
          <p:nvPr/>
        </p:nvSpPr>
        <p:spPr>
          <a:xfrm>
            <a:off x="2769355" y="5771901"/>
            <a:ext cx="804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Hands too good to just overcall !</a:t>
            </a:r>
          </a:p>
        </p:txBody>
      </p:sp>
    </p:spTree>
    <p:extLst>
      <p:ext uri="{BB962C8B-B14F-4D97-AF65-F5344CB8AC3E}">
        <p14:creationId xmlns:p14="http://schemas.microsoft.com/office/powerpoint/2010/main" val="1500899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26" y="1874066"/>
            <a:ext cx="9430154" cy="4495451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   </a:t>
            </a:r>
            <a:r>
              <a:rPr lang="en-US" sz="5700" dirty="0">
                <a:solidFill>
                  <a:schemeClr val="tx1"/>
                </a:solidFill>
                <a:latin typeface="Arial Black" panose="020B0A04020102020204" pitchFamily="34" charset="0"/>
              </a:rPr>
              <a:t>9 or fewer pts, bid best suit*</a:t>
            </a:r>
          </a:p>
          <a:p>
            <a:r>
              <a:rPr lang="en-US" sz="5700" dirty="0">
                <a:solidFill>
                  <a:schemeClr val="tx1"/>
                </a:solidFill>
                <a:latin typeface="Arial Black" panose="020B0A04020102020204" pitchFamily="34" charset="0"/>
              </a:rPr>
              <a:t>  10+ jump one level*</a:t>
            </a:r>
          </a:p>
          <a:p>
            <a:r>
              <a:rPr lang="en-US" sz="5700" dirty="0">
                <a:solidFill>
                  <a:schemeClr val="tx1"/>
                </a:solidFill>
                <a:latin typeface="Arial Black" panose="020B0A04020102020204" pitchFamily="34" charset="0"/>
              </a:rPr>
              <a:t>  Balanced hand and stopper</a:t>
            </a:r>
          </a:p>
          <a:p>
            <a:pPr marL="0" indent="0">
              <a:buNone/>
            </a:pPr>
            <a:r>
              <a:rPr lang="en-US" sz="5700" dirty="0">
                <a:solidFill>
                  <a:schemeClr val="tx1"/>
                </a:solidFill>
                <a:latin typeface="Arial Black" panose="020B0A04020102020204" pitchFamily="34" charset="0"/>
              </a:rPr>
              <a:t>          1NT with 8-10</a:t>
            </a:r>
          </a:p>
          <a:p>
            <a:pPr marL="0" indent="0">
              <a:buNone/>
            </a:pPr>
            <a:r>
              <a:rPr lang="en-US" sz="5700" dirty="0">
                <a:solidFill>
                  <a:schemeClr val="tx1"/>
                </a:solidFill>
                <a:latin typeface="Arial Black" panose="020B0A04020102020204" pitchFamily="34" charset="0"/>
              </a:rPr>
              <a:t>          2NT with 11-12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       * </a:t>
            </a:r>
            <a:r>
              <a:rPr lang="en-US" sz="3600" i="1" dirty="0">
                <a:solidFill>
                  <a:schemeClr val="tx1"/>
                </a:solidFill>
                <a:latin typeface="Arial Black" panose="020B0A04020102020204" pitchFamily="34" charset="0"/>
              </a:rPr>
              <a:t>Assumes opponents don’t bid before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04523" y="788581"/>
            <a:ext cx="9199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Responses to Takeout X</a:t>
            </a:r>
          </a:p>
        </p:txBody>
      </p:sp>
    </p:spTree>
    <p:extLst>
      <p:ext uri="{BB962C8B-B14F-4D97-AF65-F5344CB8AC3E}">
        <p14:creationId xmlns:p14="http://schemas.microsoft.com/office/powerpoint/2010/main" val="235885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2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547" y="1674890"/>
            <a:ext cx="9758897" cy="4495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   Opponents XX (redouble)</a:t>
            </a:r>
            <a:endParaRPr lang="en-US" sz="5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57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You MUST bid longest suit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Don’t make partner guess</a:t>
            </a:r>
          </a:p>
          <a:p>
            <a:pPr marL="0" indent="0">
              <a:buNone/>
            </a:pPr>
            <a:endParaRPr lang="en-US" sz="36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04523" y="788581"/>
            <a:ext cx="9199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Responses to Takeout X</a:t>
            </a:r>
          </a:p>
        </p:txBody>
      </p:sp>
    </p:spTree>
    <p:extLst>
      <p:ext uri="{BB962C8B-B14F-4D97-AF65-F5344CB8AC3E}">
        <p14:creationId xmlns:p14="http://schemas.microsoft.com/office/powerpoint/2010/main" val="115398856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109</TotalTime>
  <Words>394</Words>
  <Application>Microsoft Office PowerPoint</Application>
  <PresentationFormat>Widescreen</PresentationFormat>
  <Paragraphs>124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 DARLING</vt:lpstr>
      <vt:lpstr>AR DELANEY</vt:lpstr>
      <vt:lpstr>Arial</vt:lpstr>
      <vt:lpstr>Arial Black</vt:lpstr>
      <vt:lpstr>Calibri</vt:lpstr>
      <vt:lpstr>Century Gothic</vt:lpstr>
      <vt:lpstr>Wingdings</vt:lpstr>
      <vt:lpstr>Wingdings 3</vt:lpstr>
      <vt:lpstr>Slice</vt:lpstr>
      <vt:lpstr>Takeout Doubles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week – takeout doubles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Takeout Doubles </dc:title>
  <dc:creator>John Grossmann</dc:creator>
  <cp:lastModifiedBy>John Grossmann</cp:lastModifiedBy>
  <cp:revision>15</cp:revision>
  <dcterms:created xsi:type="dcterms:W3CDTF">2020-11-24T16:53:59Z</dcterms:created>
  <dcterms:modified xsi:type="dcterms:W3CDTF">2020-11-24T18:43:46Z</dcterms:modified>
</cp:coreProperties>
</file>