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13"/>
  </p:notesMasterIdLst>
  <p:sldIdLst>
    <p:sldId id="271" r:id="rId2"/>
    <p:sldId id="259" r:id="rId3"/>
    <p:sldId id="276" r:id="rId4"/>
    <p:sldId id="281" r:id="rId5"/>
    <p:sldId id="283" r:id="rId6"/>
    <p:sldId id="284" r:id="rId7"/>
    <p:sldId id="267" r:id="rId8"/>
    <p:sldId id="285" r:id="rId9"/>
    <p:sldId id="286" r:id="rId10"/>
    <p:sldId id="280" r:id="rId11"/>
    <p:sldId id="287" r:id="rId12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1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0DC7C65F-99DC-4AA8-B049-53BD73A971C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505326"/>
            <a:ext cx="5661025" cy="3687763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BAE4923-AED3-40D2-BBA7-262EF2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07F5-DF7C-47B8-82E0-2CD721F3DEC4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7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0CE-DC24-4B5C-A12E-197C9C39B65F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3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20B5-6A4B-497E-B13E-6C85D1CBB8C3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5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2BD5-61EB-4329-92E5-AFD693910758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562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CC88-2EDB-4B72-9C2A-2996567D5E2D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D6D1-2217-4B2C-8B02-B7DEAD8093FB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61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10B-FE37-4859-8D89-B00EC47668CB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2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4D65-0981-4635-AA4F-F691D894F636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0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99C8-3B43-4B36-B42A-E55BBB059620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5BE2-6AC4-4422-A557-12D5599C2BB7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12C1-DF8B-4C8E-97F1-256A58DD68A0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75BE-8354-4325-B370-4AD2071B4672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6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2876-B67F-4A9E-9168-B3BD47D57C4C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2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8730-2C1D-4D6F-9C08-2C5F9E301700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285D-0DBD-4910-A650-445E4D62C94F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C506-C11F-4DCD-94B7-812D79D9B60D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6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F6A6-CA29-46A1-BA6F-F99A739F623C}" type="datetime2">
              <a:rPr lang="en-US" smtClean="0"/>
              <a:t>Tuesday, December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2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93E7C8-C77A-4105-9624-97C24BD4A436}" type="datetime2">
              <a:rPr lang="en-US" smtClean="0"/>
              <a:t>Tuesday, December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36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8000">
              <a:srgbClr val="D24634"/>
            </a:gs>
            <a:gs pos="4000">
              <a:srgbClr val="FFFF00"/>
            </a:gs>
            <a:gs pos="97345">
              <a:schemeClr val="accent1">
                <a:lumMod val="75000"/>
              </a:schemeClr>
            </a:gs>
            <a:gs pos="6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5456-9FF3-4523-ABDF-DD5641C6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983" y="418744"/>
            <a:ext cx="5238207" cy="1606609"/>
          </a:xfrm>
        </p:spPr>
        <p:txBody>
          <a:bodyPr>
            <a:noAutofit/>
          </a:bodyPr>
          <a:lstStyle/>
          <a:p>
            <a:r>
              <a:rPr lang="en-US" sz="12000">
                <a:solidFill>
                  <a:schemeClr val="bg1"/>
                </a:solidFill>
                <a:latin typeface="AR DARLING" panose="02000000000000000000" pitchFamily="2" charset="0"/>
              </a:rPr>
              <a:t>HSGT</a:t>
            </a:r>
            <a:endParaRPr lang="en-US" sz="12000" dirty="0">
              <a:solidFill>
                <a:schemeClr val="bg1"/>
              </a:solidFill>
              <a:latin typeface="AR DARLING" panose="02000000000000000000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D90DCA-8553-4953-8207-D9F897495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743" y="5529128"/>
            <a:ext cx="10480516" cy="639707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Colorado</a:t>
            </a:r>
            <a:r>
              <a:rPr lang="en-US" sz="3200" b="1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Front Range Bridge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640810-11B2-44DF-A947-DB97E9060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3133">
            <a:off x="1339780" y="758563"/>
            <a:ext cx="4300244" cy="387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CE27A1-93DE-4FBF-B845-F56816D71380}"/>
              </a:ext>
            </a:extLst>
          </p:cNvPr>
          <p:cNvSpPr txBox="1"/>
          <p:nvPr/>
        </p:nvSpPr>
        <p:spPr>
          <a:xfrm>
            <a:off x="8017590" y="2274838"/>
            <a:ext cx="26070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Help</a:t>
            </a:r>
          </a:p>
          <a:p>
            <a:r>
              <a:rPr 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Suit</a:t>
            </a:r>
          </a:p>
          <a:p>
            <a:r>
              <a:rPr 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Game</a:t>
            </a:r>
          </a:p>
          <a:p>
            <a:r>
              <a:rPr 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Try</a:t>
            </a:r>
            <a:endParaRPr lang="en-US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6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64" y="1282560"/>
            <a:ext cx="10814504" cy="48584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It’s all about partnership agreements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Ask a better question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3600" dirty="0">
                <a:latin typeface="Arial Black" panose="020B0A04020102020204" pitchFamily="34" charset="0"/>
              </a:rPr>
              <a:t>Engage partner in the decision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Find good games, avoid overbidding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r>
              <a:rPr lang="en-US" sz="39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02A11-3667-4B47-845A-4829673E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051389" cy="669925"/>
          </a:xfrm>
        </p:spPr>
        <p:txBody>
          <a:bodyPr/>
          <a:lstStyle/>
          <a:p>
            <a:fld id="{1621B6DD-29C1-4FEA-923F-71EA1347694C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601277" y="451563"/>
            <a:ext cx="910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Recommendations</a:t>
            </a:r>
            <a:r>
              <a:rPr lang="en-US" sz="4800" dirty="0">
                <a:latin typeface="Arial Black" panose="020B0A040201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3357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5456-9FF3-4523-ABDF-DD5641C69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983" y="418745"/>
            <a:ext cx="889945" cy="1244686"/>
          </a:xfrm>
        </p:spPr>
        <p:txBody>
          <a:bodyPr>
            <a:no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AR DARLING" panose="02000000000000000000" pitchFamily="2" charset="0"/>
              </a:rPr>
              <a:t> 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D90DCA-8553-4953-8207-D9F897495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743" y="5529128"/>
            <a:ext cx="10480516" cy="639707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Colorado</a:t>
            </a:r>
            <a:r>
              <a:rPr lang="en-US" sz="3200" b="1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Front Range Bridge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640810-11B2-44DF-A947-DB97E9060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3133">
            <a:off x="1884878" y="1382670"/>
            <a:ext cx="3292864" cy="296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CE27A1-93DE-4FBF-B845-F56816D71380}"/>
              </a:ext>
            </a:extLst>
          </p:cNvPr>
          <p:cNvSpPr txBox="1"/>
          <p:nvPr/>
        </p:nvSpPr>
        <p:spPr>
          <a:xfrm>
            <a:off x="6332706" y="846306"/>
            <a:ext cx="4880366" cy="381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Help</a:t>
            </a:r>
          </a:p>
          <a:p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Suit</a:t>
            </a:r>
          </a:p>
          <a:p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Game</a:t>
            </a:r>
          </a:p>
          <a:p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Try</a:t>
            </a:r>
          </a:p>
        </p:txBody>
      </p:sp>
    </p:spTree>
    <p:extLst>
      <p:ext uri="{BB962C8B-B14F-4D97-AF65-F5344CB8AC3E}">
        <p14:creationId xmlns:p14="http://schemas.microsoft.com/office/powerpoint/2010/main" val="368627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962" y="1674426"/>
            <a:ext cx="10750912" cy="362714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You open 1 Heart or 1 Spade</a:t>
            </a:r>
            <a:endParaRPr lang="en-US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Partner raised your suit one level</a:t>
            </a:r>
          </a:p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        typically 3 card support, 6-9 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66642" y="648988"/>
            <a:ext cx="841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Scenario</a:t>
            </a:r>
          </a:p>
        </p:txBody>
      </p:sp>
    </p:spTree>
    <p:extLst>
      <p:ext uri="{BB962C8B-B14F-4D97-AF65-F5344CB8AC3E}">
        <p14:creationId xmlns:p14="http://schemas.microsoft.com/office/powerpoint/2010/main" val="396639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28" y="1626576"/>
            <a:ext cx="10427454" cy="39518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           1H </a:t>
            </a: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2H   or  1S  2S</a:t>
            </a:r>
            <a:r>
              <a:rPr lang="en-US" sz="4000" u="sng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Minimum           12-15       Pass         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Strong               19-21       Bid Game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Intermediate     16-18       ??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02A11-3667-4B47-845A-4829673E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051389" cy="669925"/>
          </a:xfrm>
        </p:spPr>
        <p:txBody>
          <a:bodyPr/>
          <a:lstStyle/>
          <a:p>
            <a:fld id="{1621B6DD-29C1-4FEA-923F-71EA1347694C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15497" y="415774"/>
            <a:ext cx="910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Opener 2</a:t>
            </a:r>
            <a:r>
              <a:rPr lang="en-US" sz="48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nd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Bid   </a:t>
            </a:r>
            <a:r>
              <a:rPr lang="en-US" sz="4800" dirty="0">
                <a:latin typeface="Arial Black" panose="020B0A04020102020204" pitchFamily="34" charset="0"/>
              </a:rPr>
              <a:t>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D8D954-09FD-4E5B-B92B-66FE615C53FE}"/>
              </a:ext>
            </a:extLst>
          </p:cNvPr>
          <p:cNvCxnSpPr/>
          <p:nvPr/>
        </p:nvCxnSpPr>
        <p:spPr>
          <a:xfrm>
            <a:off x="884478" y="2964606"/>
            <a:ext cx="9762095" cy="0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07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082" y="1674426"/>
            <a:ext cx="9923318" cy="446649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Not a clear question</a:t>
            </a:r>
          </a:p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Gives partner minimal information</a:t>
            </a:r>
          </a:p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Result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often overbidding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games missed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86318" y="602782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Old System  1M-2M-3M </a:t>
            </a:r>
          </a:p>
        </p:txBody>
      </p:sp>
    </p:spTree>
    <p:extLst>
      <p:ext uri="{BB962C8B-B14F-4D97-AF65-F5344CB8AC3E}">
        <p14:creationId xmlns:p14="http://schemas.microsoft.com/office/powerpoint/2010/main" val="345922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315" y="1674426"/>
            <a:ext cx="10128739" cy="32844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A clearer question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Engages partner in re-evaluation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Better results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59941" y="602782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HSGT to the rescue</a:t>
            </a:r>
          </a:p>
        </p:txBody>
      </p:sp>
    </p:spTree>
    <p:extLst>
      <p:ext uri="{BB962C8B-B14F-4D97-AF65-F5344CB8AC3E}">
        <p14:creationId xmlns:p14="http://schemas.microsoft.com/office/powerpoint/2010/main" val="7912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228" y="1529444"/>
            <a:ext cx="10229727" cy="438399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Bid any suit under 3 of Major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  shows toothy suit like  K J x </a:t>
            </a:r>
            <a:r>
              <a:rPr lang="en-US" sz="4000" dirty="0" err="1">
                <a:solidFill>
                  <a:schemeClr val="tx1"/>
                </a:solidFill>
                <a:latin typeface="Arial Black" panose="020B0A04020102020204" pitchFamily="34" charset="0"/>
              </a:rPr>
              <a:t>x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2NT – with 18 points balanced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  no clear cut help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3 Major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  partner, good trump honors?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37750" y="466049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HSGT – how it works</a:t>
            </a:r>
          </a:p>
        </p:txBody>
      </p:sp>
    </p:spTree>
    <p:extLst>
      <p:ext uri="{BB962C8B-B14F-4D97-AF65-F5344CB8AC3E}">
        <p14:creationId xmlns:p14="http://schemas.microsoft.com/office/powerpoint/2010/main" val="324371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832698" cy="5847755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</a:t>
            </a:r>
            <a:r>
              <a:rPr lang="en-US" sz="2000" b="1" u="sng" dirty="0">
                <a:latin typeface="Arial Black" panose="020B0A04020102020204" pitchFamily="34" charset="0"/>
              </a:rPr>
              <a:t>Opener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Q T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K Q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A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</a:p>
          <a:p>
            <a:endParaRPr lang="en-US" sz="2800" b="1" dirty="0"/>
          </a:p>
          <a:p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J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Q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Black" panose="020B0A04020102020204" pitchFamily="34" charset="0"/>
              </a:rPr>
              <a:t>    Opener          Responder     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1 S                 2 S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?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r>
              <a:rPr lang="en-US" sz="2800" b="1" dirty="0"/>
              <a:t>OK, opener does not have 16+ but with extra trump, bid 3D! (alert) asking for help in Diamonds.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2923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832698" cy="5847755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</a:t>
            </a:r>
            <a:r>
              <a:rPr lang="en-US" sz="2000" b="1" u="sng" dirty="0">
                <a:latin typeface="Arial Black" panose="020B0A04020102020204" pitchFamily="34" charset="0"/>
              </a:rPr>
              <a:t>Opener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A K Q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A K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</a:p>
          <a:p>
            <a:endParaRPr lang="en-US" sz="2800" b="1" dirty="0"/>
          </a:p>
          <a:p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Q x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Q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 x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Black" panose="020B0A04020102020204" pitchFamily="34" charset="0"/>
              </a:rPr>
              <a:t>    Opener          Responder     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1 S                 2 S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?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r>
              <a:rPr lang="en-US" sz="2800" b="1" dirty="0"/>
              <a:t>Opener has 17 HCPs and his side suits are good.  Raise 3S asking partner about trump quality.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16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832698" cy="5847755"/>
          </a:xfrm>
          <a:prstGeom prst="rect">
            <a:avLst/>
          </a:prstGeom>
          <a:solidFill>
            <a:schemeClr val="tx2">
              <a:lumMod val="50000"/>
            </a:schemeClr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</a:t>
            </a:r>
            <a:r>
              <a:rPr lang="en-US" sz="2000" b="1" u="sng" dirty="0">
                <a:latin typeface="Arial Black" panose="020B0A04020102020204" pitchFamily="34" charset="0"/>
              </a:rPr>
              <a:t>Opener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A K Q T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Q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A J T x</a:t>
            </a:r>
          </a:p>
          <a:p>
            <a:endParaRPr lang="en-US" sz="2800" b="1" dirty="0"/>
          </a:p>
          <a:p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A K T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Black" panose="020B0A04020102020204" pitchFamily="34" charset="0"/>
              </a:rPr>
              <a:t>    Opener          Responder     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1 H                 2 H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? 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r>
              <a:rPr lang="en-US" sz="2800" b="1" dirty="0"/>
              <a:t>Opener has 16 HCPs and can ask for help in Clubs.  Responder can’t help there, but can bid 3D showing an excellent side suit.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368718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12714</TotalTime>
  <Words>418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 DARLING</vt:lpstr>
      <vt:lpstr>Arial Black</vt:lpstr>
      <vt:lpstr>Calibri</vt:lpstr>
      <vt:lpstr>Century Gothic</vt:lpstr>
      <vt:lpstr>Wingdings</vt:lpstr>
      <vt:lpstr>Wingdings 3</vt:lpstr>
      <vt:lpstr>Slice</vt:lpstr>
      <vt:lpstr>HSGT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Minor Forcing</dc:title>
  <dc:creator>John Grossmann</dc:creator>
  <cp:lastModifiedBy>John Grossmann</cp:lastModifiedBy>
  <cp:revision>54</cp:revision>
  <cp:lastPrinted>2020-12-01T18:08:34Z</cp:lastPrinted>
  <dcterms:created xsi:type="dcterms:W3CDTF">2020-09-18T22:45:08Z</dcterms:created>
  <dcterms:modified xsi:type="dcterms:W3CDTF">2020-12-01T18:18:59Z</dcterms:modified>
</cp:coreProperties>
</file>