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58" r:id="rId4"/>
    <p:sldId id="344" r:id="rId5"/>
    <p:sldId id="339" r:id="rId6"/>
    <p:sldId id="340" r:id="rId7"/>
    <p:sldId id="341" r:id="rId8"/>
    <p:sldId id="342" r:id="rId9"/>
    <p:sldId id="343" r:id="rId10"/>
    <p:sldId id="260" r:id="rId11"/>
    <p:sldId id="345" r:id="rId12"/>
    <p:sldId id="262" r:id="rId13"/>
    <p:sldId id="346" r:id="rId14"/>
    <p:sldId id="321" r:id="rId15"/>
    <p:sldId id="347" r:id="rId16"/>
    <p:sldId id="348" r:id="rId17"/>
    <p:sldId id="283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85DFFF"/>
    <a:srgbClr val="F4CA18"/>
    <a:srgbClr val="F8F0B4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7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373"/>
    </p:cViewPr>
  </p:sorterViewPr>
  <p:notesViewPr>
    <p:cSldViewPr>
      <p:cViewPr varScale="1">
        <p:scale>
          <a:sx n="67" d="100"/>
          <a:sy n="67" d="100"/>
        </p:scale>
        <p:origin x="3120" y="77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EFE74D5C-A215-4306-AC2C-E936AE48A6AE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AF3B5ED8-DF0B-4145-9C3A-4CA2D102FC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31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1A6D608A-1FF4-4EB9-B4B6-71D298A930FF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5" rIns="96651" bIns="483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25A67B69-6810-481B-AAFE-216CF607D5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23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1428-BFB5-4A8A-85E1-071837100C68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7C01C68-3DE7-40AE-B4AD-01E2AF4557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B9C4-A07B-482E-878E-6D2E58B992CA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AF50-BCF9-49BD-874B-A4E2070948E2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CFBC-BADF-471C-967A-66C043485D45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AA06-8620-48E3-80AC-1730241648A3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C01C68-3DE7-40AE-B4AD-01E2AF4557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190-AF07-45AF-85F1-53C87906267E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E9BA-5639-4ED1-84D7-3F27ABEF594B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4C48-4170-4E2E-AE18-4E7B6770526B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A41F-B168-42BF-B1FD-BB42A4C89A79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E71A-90A9-49DB-888C-FFE31678768F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092A-8ACF-4DC3-A30B-708321C65DFA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C01C68-3DE7-40AE-B4AD-01E2AF4557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6A1714-045D-4206-87AB-5405288D5D57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7C01C68-3DE7-40AE-B4AD-01E2AF4557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ta.stackexchange.com/questions/339891/%EF%B8%8F-winter-bash-2019-hat-list-%EF%B8%8F/33989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ngall.com/magic-png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magic-hat-pn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magic-hat-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magic-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magic-hat-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lwhitebackground.com/magic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magic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magic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magic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magic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8229600" cy="613755"/>
          </a:xfrm>
        </p:spPr>
        <p:txBody>
          <a:bodyPr>
            <a:normAutofit fontScale="90000"/>
          </a:bodyPr>
          <a:lstStyle/>
          <a:p>
            <a:r>
              <a:rPr lang="en-US" sz="8900" b="1" dirty="0"/>
              <a:t>  Finesse</a:t>
            </a:r>
            <a:br>
              <a:rPr lang="en-US" sz="7200" dirty="0"/>
            </a:br>
            <a:endParaRPr lang="en-US" sz="7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6971D9-1A36-43BE-8448-BB9559A849CC}"/>
              </a:ext>
            </a:extLst>
          </p:cNvPr>
          <p:cNvSpPr txBox="1"/>
          <p:nvPr/>
        </p:nvSpPr>
        <p:spPr>
          <a:xfrm>
            <a:off x="3635188" y="5208169"/>
            <a:ext cx="53811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John Grossmann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 Front Range Bridge</a:t>
            </a:r>
          </a:p>
        </p:txBody>
      </p:sp>
      <p:pic>
        <p:nvPicPr>
          <p:cNvPr id="13" name="Picture 12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882C1133-79EF-458F-80FD-F6D01756E7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228600" y="145608"/>
            <a:ext cx="3787588" cy="3787588"/>
          </a:xfrm>
          <a:prstGeom prst="rect">
            <a:avLst/>
          </a:prstGeom>
        </p:spPr>
      </p:pic>
      <p:pic>
        <p:nvPicPr>
          <p:cNvPr id="16" name="Picture 15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7F082C0-6ACD-4DCF-8C2D-196B45CC44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7583689">
            <a:off x="2156444" y="2354403"/>
            <a:ext cx="1934747" cy="27437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90599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Odds of Success</a:t>
            </a:r>
            <a:r>
              <a:rPr lang="en-US" dirty="0"/>
              <a:t>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676400"/>
            <a:ext cx="7391400" cy="45339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700" b="1" dirty="0">
                <a:latin typeface="Arial" panose="020B0604020202020204" pitchFamily="34" charset="0"/>
                <a:cs typeface="Arial" panose="020B0604020202020204" pitchFamily="34" charset="0"/>
              </a:rPr>
              <a:t>  50%    One simple finesse</a:t>
            </a:r>
          </a:p>
          <a:p>
            <a:pPr marL="0" indent="0">
              <a:buNone/>
            </a:pPr>
            <a:endParaRPr lang="en-US" sz="4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700" b="1" dirty="0">
                <a:latin typeface="Arial" panose="020B0604020202020204" pitchFamily="34" charset="0"/>
                <a:cs typeface="Arial" panose="020B0604020202020204" pitchFamily="34" charset="0"/>
              </a:rPr>
              <a:t>  75%    One of two finesses</a:t>
            </a:r>
          </a:p>
          <a:p>
            <a:pPr marL="0" indent="0">
              <a:buNone/>
            </a:pPr>
            <a:endParaRPr lang="en-US" sz="4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700" b="1" dirty="0">
                <a:latin typeface="Arial" panose="020B0604020202020204" pitchFamily="34" charset="0"/>
                <a:cs typeface="Arial" panose="020B0604020202020204" pitchFamily="34" charset="0"/>
              </a:rPr>
              <a:t>  25%    Two of two</a:t>
            </a:r>
          </a:p>
          <a:p>
            <a:pPr marL="0" indent="0">
              <a:buNone/>
            </a:pPr>
            <a:endParaRPr lang="en-US" sz="4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700" b="1" dirty="0">
                <a:latin typeface="Arial" panose="020B0604020202020204" pitchFamily="34" charset="0"/>
                <a:cs typeface="Arial" panose="020B0604020202020204" pitchFamily="34" charset="0"/>
              </a:rPr>
              <a:t>  50%    At least two of three</a:t>
            </a:r>
          </a:p>
          <a:p>
            <a:pPr marL="0" indent="0">
              <a:buNone/>
            </a:pPr>
            <a:r>
              <a:rPr lang="en-US" sz="4700" b="1" dirty="0">
                <a:latin typeface="Arial" panose="020B0604020202020204" pitchFamily="34" charset="0"/>
                <a:cs typeface="Arial" panose="020B0604020202020204" pitchFamily="34" charset="0"/>
              </a:rPr>
              <a:t>             finesses</a:t>
            </a:r>
          </a:p>
          <a:p>
            <a:pPr marL="0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i="1" dirty="0">
              <a:solidFill>
                <a:srgbClr val="0070C0"/>
              </a:solidFill>
            </a:endParaRPr>
          </a:p>
          <a:p>
            <a:pPr>
              <a:buNone/>
            </a:pP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C37C0-FCFE-4FF4-92FD-C807700A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EB6AF3-3496-4510-BDEA-BBA23EF5BF60}"/>
              </a:ext>
            </a:extLst>
          </p:cNvPr>
          <p:cNvCxnSpPr>
            <a:cxnSpLocks/>
          </p:cNvCxnSpPr>
          <p:nvPr/>
        </p:nvCxnSpPr>
        <p:spPr>
          <a:xfrm flipH="1">
            <a:off x="603504" y="1371600"/>
            <a:ext cx="7620000" cy="0"/>
          </a:xfrm>
          <a:prstGeom prst="line">
            <a:avLst/>
          </a:prstGeom>
          <a:ln w="174625">
            <a:gradFill flip="none" rotWithShape="1">
              <a:gsLst>
                <a:gs pos="0">
                  <a:srgbClr val="002060">
                    <a:alpha val="45000"/>
                  </a:srgbClr>
                </a:gs>
                <a:gs pos="73450">
                  <a:srgbClr val="FF0000"/>
                </a:gs>
                <a:gs pos="38000">
                  <a:srgbClr val="0070C0"/>
                </a:gs>
                <a:gs pos="100000">
                  <a:srgbClr val="FF0000"/>
                </a:gs>
              </a:gsLst>
              <a:lin ang="16200000" scaled="1"/>
              <a:tileRect/>
            </a:gra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Good Habits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7DF1EA5-F3B4-42D5-96D1-4AEA408A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38BC4E-6F6E-4059-830D-D8921EAFCF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3289" y="2277662"/>
            <a:ext cx="7772400" cy="3284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finesse because you know how, finesse with a purpose. 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the finesse your last choice.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>
              <a:solidFill>
                <a:srgbClr val="0033CC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6A3AE68A-4199-4EA2-9A24-E42757B6EA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91000" y="-76200"/>
            <a:ext cx="2895600" cy="220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989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304800"/>
            <a:ext cx="8382000" cy="6553200"/>
          </a:xfrm>
        </p:spPr>
        <p:txBody>
          <a:bodyPr numCol="1">
            <a:normAutofit lnSpcReduction="1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sz="32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A</a:t>
            </a:r>
            <a:r>
              <a:rPr lang="en-US" sz="3200" dirty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    xxx              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AQ8	</a:t>
            </a: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    xxx</a:t>
            </a: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  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KQxx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QTxx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	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Jxx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Jxxx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	  T53</a:t>
            </a: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KTxx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					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Axx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T		          </a:t>
            </a:r>
            <a:r>
              <a:rPr lang="en-US" sz="20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Declarer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Jxxx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  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AKx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</a:t>
            </a: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Kxx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  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QJx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  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Contract 3NT</a:t>
            </a: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  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Axxx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  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Duce Spade Lead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C5C13-3793-494D-B665-4D4B2C8E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43893" y="337996"/>
            <a:ext cx="8382000" cy="6553200"/>
          </a:xfrm>
        </p:spPr>
        <p:txBody>
          <a:bodyPr numCol="1">
            <a:normAutofit lnSpcReduction="1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sz="32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B</a:t>
            </a:r>
            <a:r>
              <a:rPr lang="en-US" sz="3200" dirty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    xx              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AJTx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    QJT</a:t>
            </a: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  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AQTx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Kxxx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	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JTxxx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	xx  					  xx</a:t>
            </a: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Kxxx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					  Ax</a:t>
            </a: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Kxx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          </a:t>
            </a:r>
            <a:r>
              <a:rPr lang="en-US" sz="20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Declarer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xxxx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    AQ</a:t>
            </a: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</a:t>
            </a:r>
            <a:r>
              <a:rPr lang="en-US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KQxxx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    </a:t>
            </a:r>
            <a:r>
              <a:rPr lang="en-US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xxxx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  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Contract 4 H South</a:t>
            </a:r>
          </a:p>
          <a:p>
            <a:pPr>
              <a:buNone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				    J9	  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Diamond Lead to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C5C13-3793-494D-B665-4D4B2C8E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23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9692"/>
            <a:ext cx="8534399" cy="1077218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 Know the Math 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BF9FB3-975F-4001-A905-4BF894A5C502}"/>
              </a:ext>
            </a:extLst>
          </p:cNvPr>
          <p:cNvSpPr txBox="1"/>
          <p:nvPr/>
        </p:nvSpPr>
        <p:spPr>
          <a:xfrm>
            <a:off x="1676400" y="2895600"/>
            <a:ext cx="6172200" cy="3200876"/>
          </a:xfrm>
          <a:prstGeom prst="rect">
            <a:avLst/>
          </a:prstGeom>
          <a:gradFill flip="none" rotWithShape="1">
            <a:gsLst>
              <a:gs pos="0">
                <a:srgbClr val="85DFFF"/>
              </a:gs>
              <a:gs pos="100000">
                <a:srgbClr val="0070C0"/>
              </a:gs>
            </a:gsLst>
            <a:lin ang="4800000" scaled="0"/>
            <a:tileRect/>
          </a:gradFill>
          <a:effectLst>
            <a:outerShdw blurRad="254000" dir="5400000" sx="105000" sy="105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Odds of Suit Breaking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3-2        67.8 %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4-1        28.3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5-0          3.9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( More in handout ) 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A7E037-DD8D-46A3-96CD-5D1148155278}"/>
              </a:ext>
            </a:extLst>
          </p:cNvPr>
          <p:cNvSpPr/>
          <p:nvPr/>
        </p:nvSpPr>
        <p:spPr>
          <a:xfrm>
            <a:off x="1143000" y="1524000"/>
            <a:ext cx="708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Your combined holding 8 cards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Opponents have 5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E4BFD-B16A-4C0B-BFD1-FD1A24506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49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9692"/>
            <a:ext cx="8534399" cy="1077218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  Finesse vs 3/3 split?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BF9FB3-975F-4001-A905-4BF894A5C502}"/>
              </a:ext>
            </a:extLst>
          </p:cNvPr>
          <p:cNvSpPr txBox="1"/>
          <p:nvPr/>
        </p:nvSpPr>
        <p:spPr>
          <a:xfrm>
            <a:off x="1676400" y="3429000"/>
            <a:ext cx="6172200" cy="2339102"/>
          </a:xfrm>
          <a:prstGeom prst="rect">
            <a:avLst/>
          </a:prstGeom>
          <a:gradFill flip="none" rotWithShape="1">
            <a:gsLst>
              <a:gs pos="0">
                <a:srgbClr val="85DFFF"/>
              </a:gs>
              <a:gs pos="100000">
                <a:srgbClr val="0070C0"/>
              </a:gs>
            </a:gsLst>
            <a:lin ang="4800000" scaled="0"/>
            <a:tileRect/>
          </a:gradFill>
          <a:effectLst>
            <a:outerShdw blurRad="254000" dir="5400000" sx="105000" sy="105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 K J x</a:t>
            </a:r>
          </a:p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          x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A7E037-DD8D-46A3-96CD-5D1148155278}"/>
              </a:ext>
            </a:extLst>
          </p:cNvPr>
          <p:cNvSpPr/>
          <p:nvPr/>
        </p:nvSpPr>
        <p:spPr>
          <a:xfrm>
            <a:off x="1143000" y="1524000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Your combined holding is 7 cards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Opponents have 6, should you finesse ?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E4BFD-B16A-4C0B-BFD1-FD1A24506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95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9692"/>
            <a:ext cx="8534399" cy="1077218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  Finesse vs 3/3 split?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BF9FB3-975F-4001-A905-4BF894A5C502}"/>
              </a:ext>
            </a:extLst>
          </p:cNvPr>
          <p:cNvSpPr txBox="1"/>
          <p:nvPr/>
        </p:nvSpPr>
        <p:spPr>
          <a:xfrm>
            <a:off x="1447800" y="1866186"/>
            <a:ext cx="6248400" cy="3570208"/>
          </a:xfrm>
          <a:prstGeom prst="rect">
            <a:avLst/>
          </a:prstGeom>
          <a:gradFill flip="none" rotWithShape="1">
            <a:gsLst>
              <a:gs pos="0">
                <a:srgbClr val="85DFFF"/>
              </a:gs>
              <a:gs pos="100000">
                <a:srgbClr val="0070C0"/>
              </a:gs>
            </a:gsLst>
            <a:lin ang="4800000" scaled="0"/>
            <a:tileRect/>
          </a:gradFill>
          <a:effectLst>
            <a:outerShdw blurRad="254000" dir="5400000" sx="105000" sy="105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Finesse is 50/50</a:t>
            </a:r>
          </a:p>
          <a:p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      3/3 split is 36%</a:t>
            </a:r>
          </a:p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E4BFD-B16A-4C0B-BFD1-FD1A24506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27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   Practice Hands</a:t>
            </a:r>
          </a:p>
        </p:txBody>
      </p:sp>
      <p:pic>
        <p:nvPicPr>
          <p:cNvPr id="1030" name="Picture 6" descr="C:\Users\John\AppData\Local\Microsoft\Windows\Temporary Internet Files\Content.IE5\NNZKKG43\Playing_Card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2700" y="1708808"/>
            <a:ext cx="4038600" cy="3440383"/>
          </a:xfrm>
          <a:prstGeom prst="rect">
            <a:avLst/>
          </a:prstGeom>
          <a:noFill/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F6F39-7E55-48A8-B594-0E2EA392D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Sources of Extra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33800" y="1905000"/>
            <a:ext cx="4190999" cy="4114800"/>
          </a:xfrm>
        </p:spPr>
        <p:txBody>
          <a:bodyPr>
            <a:normAutofit/>
          </a:bodyPr>
          <a:lstStyle/>
          <a:p>
            <a:r>
              <a:rPr lang="en-US" sz="4000" dirty="0"/>
              <a:t>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Ruff losers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Promotion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Length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Finesse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End play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F0D4866-A259-471E-9C36-5DD9FEC0C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6CB39D9-39BB-4AA3-888A-E535FA6B6F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2209800"/>
            <a:ext cx="4030441" cy="30642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Definition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7DF1EA5-F3B4-42D5-96D1-4AEA408A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38BC4E-6F6E-4059-830D-D8921EAFCF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3289" y="1752600"/>
            <a:ext cx="7772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A method of playing your cards to win a trick with a card lower than your opponent’s highest card! </a:t>
            </a:r>
          </a:p>
          <a:p>
            <a:pPr marL="0" indent="0">
              <a:buNone/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You seek to take advantage of favorably placed honors.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8B11B16D-BC78-4D95-A970-6F8E090921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3378571" flipH="1">
            <a:off x="5177532" y="4199634"/>
            <a:ext cx="1658123" cy="27915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Key Question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7DF1EA5-F3B4-42D5-96D1-4AEA408A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38BC4E-6F6E-4059-830D-D8921EAFCF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3289" y="2277662"/>
            <a:ext cx="7772400" cy="3284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Trick one planning! </a:t>
            </a:r>
          </a:p>
          <a:p>
            <a:pPr marL="0" indent="0">
              <a:buNone/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How many tricks do your need?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>
                <a:solidFill>
                  <a:srgbClr val="0033CC"/>
                </a:solidFill>
                <a:latin typeface="Brush Script MT" panose="03060802040406070304" pitchFamily="66" charset="0"/>
              </a:rPr>
              <a:t>“Take All Your Chances”  Eddie Kantor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6A3AE68A-4199-4EA2-9A24-E42757B6EA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343400" y="158078"/>
            <a:ext cx="2292257" cy="174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6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Basic Finesse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7DF1EA5-F3B4-42D5-96D1-4AEA408A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38BC4E-6F6E-4059-830D-D8921EAFCF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0" y="2895600"/>
            <a:ext cx="8001000" cy="2667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Q            x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Lead to Queen 50/50</a:t>
            </a:r>
          </a:p>
          <a:p>
            <a:pPr marL="514350" indent="-514350"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 Q x   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Lead to K, repeat to Q</a:t>
            </a:r>
          </a:p>
          <a:p>
            <a:pPr marL="514350" indent="-514350"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 x       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Lead to King, 50/50</a:t>
            </a:r>
          </a:p>
          <a:p>
            <a:pPr marL="514350" indent="-514350"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Q x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A x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Cash ace, lead to Queen</a:t>
            </a:r>
          </a:p>
          <a:p>
            <a:pPr marL="514350" indent="-514350"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 J x          A x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Cash ace, lead to Jack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621D28-46B1-4BF1-96B1-10A21FB018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638800" y="228600"/>
            <a:ext cx="1530481" cy="189297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6D911F0-3118-474A-98FB-16AB8BC01490}"/>
              </a:ext>
            </a:extLst>
          </p:cNvPr>
          <p:cNvCxnSpPr>
            <a:cxnSpLocks/>
          </p:cNvCxnSpPr>
          <p:nvPr/>
        </p:nvCxnSpPr>
        <p:spPr>
          <a:xfrm flipH="1">
            <a:off x="762000" y="2590800"/>
            <a:ext cx="7620000" cy="0"/>
          </a:xfrm>
          <a:prstGeom prst="line">
            <a:avLst/>
          </a:prstGeom>
          <a:ln w="174625">
            <a:gradFill flip="none" rotWithShape="1">
              <a:gsLst>
                <a:gs pos="0">
                  <a:srgbClr val="002060">
                    <a:alpha val="45000"/>
                  </a:srgbClr>
                </a:gs>
                <a:gs pos="73450">
                  <a:srgbClr val="FF0000"/>
                </a:gs>
                <a:gs pos="38000">
                  <a:srgbClr val="0070C0"/>
                </a:gs>
                <a:gs pos="100000">
                  <a:srgbClr val="FF0000"/>
                </a:gs>
              </a:gsLst>
              <a:lin ang="16200000" scaled="1"/>
              <a:tileRect/>
            </a:gra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06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Double Finesse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7DF1EA5-F3B4-42D5-96D1-4AEA408A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38BC4E-6F6E-4059-830D-D8921EAFCF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8570" y="3015559"/>
            <a:ext cx="8001000" cy="3166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J T x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Lead to Jack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Cross back and lead to T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Q T              x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Lead to Ten, return and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Lead to Queen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621D28-46B1-4BF1-96B1-10A21FB018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10200" y="88228"/>
            <a:ext cx="1530481" cy="189297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6D911F0-3118-474A-98FB-16AB8BC01490}"/>
              </a:ext>
            </a:extLst>
          </p:cNvPr>
          <p:cNvCxnSpPr>
            <a:cxnSpLocks/>
          </p:cNvCxnSpPr>
          <p:nvPr/>
        </p:nvCxnSpPr>
        <p:spPr>
          <a:xfrm flipH="1">
            <a:off x="762000" y="2590800"/>
            <a:ext cx="7620000" cy="0"/>
          </a:xfrm>
          <a:prstGeom prst="line">
            <a:avLst/>
          </a:prstGeom>
          <a:ln w="174625">
            <a:gradFill flip="none" rotWithShape="1">
              <a:gsLst>
                <a:gs pos="0">
                  <a:srgbClr val="002060">
                    <a:alpha val="45000"/>
                  </a:srgbClr>
                </a:gs>
                <a:gs pos="73450">
                  <a:srgbClr val="FF0000"/>
                </a:gs>
                <a:gs pos="38000">
                  <a:srgbClr val="0070C0"/>
                </a:gs>
                <a:gs pos="100000">
                  <a:srgbClr val="FF0000"/>
                </a:gs>
              </a:gsLst>
              <a:lin ang="16200000" scaled="1"/>
              <a:tileRect/>
            </a:gra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3FCFB1D7-DDD8-4BD7-B8B0-EEE80C1739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53200" y="675769"/>
            <a:ext cx="1371600" cy="169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6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0999"/>
            <a:ext cx="7772400" cy="169644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High Card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Finesse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7DF1EA5-F3B4-42D5-96D1-4AEA408A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38BC4E-6F6E-4059-830D-D8921EAFCF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8570" y="2819411"/>
            <a:ext cx="8001000" cy="33628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 x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Q J T            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Lead Q then J then Ten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Duck unless King shows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 J x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Q T 9 x       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Lead Queen, then T, then 9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Duck unless King shows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621D28-46B1-4BF1-96B1-10A21FB018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10200" y="88228"/>
            <a:ext cx="1530481" cy="189297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6D911F0-3118-474A-98FB-16AB8BC01490}"/>
              </a:ext>
            </a:extLst>
          </p:cNvPr>
          <p:cNvCxnSpPr>
            <a:cxnSpLocks/>
          </p:cNvCxnSpPr>
          <p:nvPr/>
        </p:nvCxnSpPr>
        <p:spPr>
          <a:xfrm flipH="1">
            <a:off x="762000" y="2590800"/>
            <a:ext cx="7620000" cy="0"/>
          </a:xfrm>
          <a:prstGeom prst="line">
            <a:avLst/>
          </a:prstGeom>
          <a:ln w="174625">
            <a:gradFill flip="none" rotWithShape="1">
              <a:gsLst>
                <a:gs pos="0">
                  <a:srgbClr val="002060">
                    <a:alpha val="45000"/>
                  </a:srgbClr>
                </a:gs>
                <a:gs pos="73450">
                  <a:srgbClr val="FF0000"/>
                </a:gs>
                <a:gs pos="38000">
                  <a:srgbClr val="0070C0"/>
                </a:gs>
                <a:gs pos="100000">
                  <a:srgbClr val="FF0000"/>
                </a:gs>
              </a:gsLst>
              <a:lin ang="16200000" scaled="1"/>
              <a:tileRect/>
            </a:gra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58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Right 2">
            <a:extLst>
              <a:ext uri="{FF2B5EF4-FFF2-40B4-BE49-F238E27FC236}">
                <a16:creationId xmlns:a16="http://schemas.microsoft.com/office/drawing/2014/main" id="{12A1E5BA-2ECA-442B-A434-BF62FEF5097F}"/>
              </a:ext>
            </a:extLst>
          </p:cNvPr>
          <p:cNvSpPr/>
          <p:nvPr/>
        </p:nvSpPr>
        <p:spPr>
          <a:xfrm>
            <a:off x="6400800" y="1142999"/>
            <a:ext cx="11430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9EF616E-70B0-4278-B7F4-2B174F03F5A0}"/>
              </a:ext>
            </a:extLst>
          </p:cNvPr>
          <p:cNvSpPr/>
          <p:nvPr/>
        </p:nvSpPr>
        <p:spPr>
          <a:xfrm rot="10800000">
            <a:off x="4643364" y="1143000"/>
            <a:ext cx="1143000" cy="457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0999"/>
            <a:ext cx="7772400" cy="169644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Two Way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Finesse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7DF1EA5-F3B4-42D5-96D1-4AEA408A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38BC4E-6F6E-4059-830D-D8921EAFCF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8570" y="2819411"/>
            <a:ext cx="8001000" cy="3362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 T x        K J x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K T 9 x     A J x x       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Does the bidding or 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cards give a clue?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Try to get opponents to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break this suit.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621D28-46B1-4BF1-96B1-10A21FB018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04542" y="145955"/>
            <a:ext cx="1530481" cy="189297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6D911F0-3118-474A-98FB-16AB8BC01490}"/>
              </a:ext>
            </a:extLst>
          </p:cNvPr>
          <p:cNvCxnSpPr>
            <a:cxnSpLocks/>
          </p:cNvCxnSpPr>
          <p:nvPr/>
        </p:nvCxnSpPr>
        <p:spPr>
          <a:xfrm flipH="1">
            <a:off x="762000" y="2590800"/>
            <a:ext cx="7620000" cy="0"/>
          </a:xfrm>
          <a:prstGeom prst="line">
            <a:avLst/>
          </a:prstGeom>
          <a:ln w="174625">
            <a:gradFill flip="none" rotWithShape="1">
              <a:gsLst>
                <a:gs pos="0">
                  <a:srgbClr val="002060">
                    <a:alpha val="45000"/>
                  </a:srgbClr>
                </a:gs>
                <a:gs pos="73450">
                  <a:srgbClr val="FF0000"/>
                </a:gs>
                <a:gs pos="38000">
                  <a:srgbClr val="0070C0"/>
                </a:gs>
                <a:gs pos="100000">
                  <a:srgbClr val="FF0000"/>
                </a:gs>
              </a:gsLst>
              <a:lin ang="16200000" scaled="1"/>
              <a:tileRect/>
            </a:gra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647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0999"/>
            <a:ext cx="7772400" cy="169644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Deep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Finesse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7DF1EA5-F3B4-42D5-96D1-4AEA408A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1C68-3DE7-40AE-B4AD-01E2AF4557E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38BC4E-6F6E-4059-830D-D8921EAFCF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8570" y="2819411"/>
            <a:ext cx="8001000" cy="3362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 Q 9        x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If you need two tricks, desperate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measures are needed.  Lead low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to nine, then lead to Queen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6D911F0-3118-474A-98FB-16AB8BC01490}"/>
              </a:ext>
            </a:extLst>
          </p:cNvPr>
          <p:cNvCxnSpPr>
            <a:cxnSpLocks/>
          </p:cNvCxnSpPr>
          <p:nvPr/>
        </p:nvCxnSpPr>
        <p:spPr>
          <a:xfrm flipH="1">
            <a:off x="762000" y="2590800"/>
            <a:ext cx="7620000" cy="0"/>
          </a:xfrm>
          <a:prstGeom prst="line">
            <a:avLst/>
          </a:prstGeom>
          <a:ln w="174625">
            <a:gradFill flip="none" rotWithShape="1">
              <a:gsLst>
                <a:gs pos="0">
                  <a:srgbClr val="002060">
                    <a:alpha val="45000"/>
                  </a:srgbClr>
                </a:gs>
                <a:gs pos="73450">
                  <a:srgbClr val="FF0000"/>
                </a:gs>
                <a:gs pos="38000">
                  <a:srgbClr val="0070C0"/>
                </a:gs>
                <a:gs pos="100000">
                  <a:srgbClr val="FF0000"/>
                </a:gs>
              </a:gsLst>
              <a:lin ang="16200000" scaled="1"/>
              <a:tileRect/>
            </a:gra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F2621D28-46B1-4BF1-96B1-10A21FB018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1325363">
            <a:off x="5311453" y="284382"/>
            <a:ext cx="1530481" cy="331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02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11733</TotalTime>
  <Words>633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Brush Script MT</vt:lpstr>
      <vt:lpstr>Calibri</vt:lpstr>
      <vt:lpstr>Franklin Gothic Book</vt:lpstr>
      <vt:lpstr>Perpetua</vt:lpstr>
      <vt:lpstr>Verdana</vt:lpstr>
      <vt:lpstr>Wingdings 2</vt:lpstr>
      <vt:lpstr>Equity</vt:lpstr>
      <vt:lpstr>  Finesse </vt:lpstr>
      <vt:lpstr>Sources of Extra Tricks</vt:lpstr>
      <vt:lpstr>Definition</vt:lpstr>
      <vt:lpstr>Key Question</vt:lpstr>
      <vt:lpstr>Basic Finesse</vt:lpstr>
      <vt:lpstr>Double Finesse</vt:lpstr>
      <vt:lpstr>High Card Finesse</vt:lpstr>
      <vt:lpstr>Two Way Finesse</vt:lpstr>
      <vt:lpstr>Deep Finesse</vt:lpstr>
      <vt:lpstr>Odds of Success  </vt:lpstr>
      <vt:lpstr>Good Habits</vt:lpstr>
      <vt:lpstr>PowerPoint Presentation</vt:lpstr>
      <vt:lpstr>PowerPoint Presentation</vt:lpstr>
      <vt:lpstr> Know the Math !</vt:lpstr>
      <vt:lpstr>  Finesse vs 3/3 split?</vt:lpstr>
      <vt:lpstr>  Finesse vs 3/3 split?</vt:lpstr>
      <vt:lpstr>   Practice Hands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Play, in 5 steps</dc:title>
  <dc:creator>John</dc:creator>
  <cp:lastModifiedBy>John Grossmann</cp:lastModifiedBy>
  <cp:revision>148</cp:revision>
  <cp:lastPrinted>2018-08-11T03:27:01Z</cp:lastPrinted>
  <dcterms:created xsi:type="dcterms:W3CDTF">2015-11-10T06:17:45Z</dcterms:created>
  <dcterms:modified xsi:type="dcterms:W3CDTF">2020-12-15T07:30:02Z</dcterms:modified>
</cp:coreProperties>
</file>