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0"/>
  </p:notesMasterIdLst>
  <p:sldIdLst>
    <p:sldId id="271" r:id="rId2"/>
    <p:sldId id="262" r:id="rId3"/>
    <p:sldId id="259" r:id="rId4"/>
    <p:sldId id="261" r:id="rId5"/>
    <p:sldId id="272" r:id="rId6"/>
    <p:sldId id="273" r:id="rId7"/>
    <p:sldId id="274" r:id="rId8"/>
    <p:sldId id="275" r:id="rId9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1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0DC7C65F-99DC-4AA8-B049-53BD73A971C5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6" y="4505326"/>
            <a:ext cx="5661025" cy="3687763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2BAE4923-AED3-40D2-BBA7-262EF2B5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07F5-DF7C-47B8-82E0-2CD721F3DEC4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F0CE-DC24-4B5C-A12E-197C9C39B65F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20B5-6A4B-497E-B13E-6C85D1CBB8C3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8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2BD5-61EB-4329-92E5-AFD693910758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06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ECC88-2EDB-4B72-9C2A-2996567D5E2D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6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D6D1-2217-4B2C-8B02-B7DEAD8093FB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33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10B-FE37-4859-8D89-B00EC47668CB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1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D65-0981-4635-AA4F-F691D894F636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99C8-3B43-4B36-B42A-E55BBB059620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7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5BE2-6AC4-4422-A557-12D5599C2BB7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4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12C1-DF8B-4C8E-97F1-256A58DD68A0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75BE-8354-4325-B370-4AD2071B4672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76-B67F-4A9E-9168-B3BD47D57C4C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8730-2C1D-4D6F-9C08-2C5F9E301700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7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285D-0DBD-4910-A650-445E4D62C94F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506-C11F-4DCD-94B7-812D79D9B60D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F6A6-CA29-46A1-BA6F-F99A739F623C}" type="datetime2">
              <a:rPr lang="en-US" smtClean="0"/>
              <a:t>Tuesday, December 22,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40000"/>
                <a:lumOff val="60000"/>
              </a:schemeClr>
            </a:gs>
            <a:gs pos="8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93E7C8-C77A-4105-9624-97C24BD4A436}" type="datetime2">
              <a:rPr lang="en-US" smtClean="0"/>
              <a:t>Tuesday, December 22,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5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lwr/684025113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nifying-glass-increase-search-137438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nifying-glass-increase-search-137438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gnifying-glass-increase-search-137438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readersblock.blogspot.com/2017/01/2017-follow-clues-headquarter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le of hay&#10;&#10;Description automatically generated">
            <a:extLst>
              <a:ext uri="{FF2B5EF4-FFF2-40B4-BE49-F238E27FC236}">
                <a16:creationId xmlns:a16="http://schemas.microsoft.com/office/drawing/2014/main" id="{2189B59B-6DAB-4E47-866B-90165F31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9901" b="8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5456-9FF3-4523-ABDF-DD5641C6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791" y="685799"/>
            <a:ext cx="7486115" cy="2971801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R DARLING" panose="02000000000000000000" pitchFamily="2" charset="0"/>
              </a:rPr>
              <a:t>Bridge</a:t>
            </a:r>
            <a:br>
              <a:rPr lang="en-US" sz="9600" dirty="0">
                <a:solidFill>
                  <a:schemeClr val="bg1"/>
                </a:solidFill>
                <a:latin typeface="AR DARLING" panose="02000000000000000000" pitchFamily="2" charset="0"/>
              </a:rPr>
            </a:br>
            <a:r>
              <a:rPr lang="en-US" sz="9600" dirty="0">
                <a:solidFill>
                  <a:schemeClr val="bg1"/>
                </a:solidFill>
                <a:latin typeface="AR DARLING" panose="02000000000000000000" pitchFamily="2" charset="0"/>
              </a:rPr>
              <a:t>Detective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D90DCA-8553-4953-8207-D9F897495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5178750"/>
            <a:ext cx="7786020" cy="8203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Colorado Front Range Bridge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83D66-75B5-4DDE-AE7B-A911F603C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4212" y="1030461"/>
            <a:ext cx="2627139" cy="26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6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671" y="1779558"/>
            <a:ext cx="9599135" cy="45443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Remember the bidding (or lack of)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Analyze the opening lead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Count your winners, and losers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Identify entries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Try to place the missing cards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001027" y="736332"/>
            <a:ext cx="983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Good practice…..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3E07E1-F004-4559-BD39-60269177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34" y="1568918"/>
            <a:ext cx="10594494" cy="3999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Discovery plays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Watching exposed cards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Inferences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Diagnose defender choices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Probabilities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970923" y="728039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The Clues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4936ECB6-9402-4BD6-B564-742C116E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12541">
            <a:off x="7134692" y="2674064"/>
            <a:ext cx="4497421" cy="26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9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1341690" y="799677"/>
            <a:ext cx="3059394" cy="4893647"/>
          </a:xfrm>
          <a:prstGeom prst="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North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A Q x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K J x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Q T x</a:t>
            </a: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South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K J T 7 3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T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T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K J 9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3305D-C472-4679-8D45-8CC4CC0D066F}"/>
              </a:ext>
            </a:extLst>
          </p:cNvPr>
          <p:cNvSpPr txBox="1"/>
          <p:nvPr/>
        </p:nvSpPr>
        <p:spPr>
          <a:xfrm>
            <a:off x="5236142" y="779648"/>
            <a:ext cx="63471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    N        E        S         W          </a:t>
            </a:r>
            <a:endParaRPr lang="en-US" sz="3200" u="sng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  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  1 D       P       1 S        P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  2 S       P       4 S    </a:t>
            </a:r>
            <a:r>
              <a:rPr lang="en-US" sz="2400" dirty="0">
                <a:latin typeface="Arial Black" panose="020B0A04020102020204" pitchFamily="34" charset="0"/>
              </a:rPr>
              <a:t>all pass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5010183" y="3136307"/>
            <a:ext cx="657313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Lead:   Heart duce, East plays Ace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Commentary:</a:t>
            </a:r>
          </a:p>
          <a:p>
            <a:r>
              <a:rPr lang="en-US" sz="2800" b="1" dirty="0"/>
              <a:t>How many Hearts does East have?</a:t>
            </a:r>
          </a:p>
          <a:p>
            <a:r>
              <a:rPr lang="en-US" sz="2800" b="1" dirty="0"/>
              <a:t>What Heart honors are in East</a:t>
            </a:r>
          </a:p>
          <a:p>
            <a:r>
              <a:rPr lang="en-US" sz="2800" b="1" dirty="0"/>
              <a:t>Where is the Ace of Diamonds?</a:t>
            </a:r>
          </a:p>
          <a:p>
            <a:r>
              <a:rPr lang="en-US" sz="2800" b="1" dirty="0"/>
              <a:t>Where is the Ace of Clubs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036AE-86C1-4295-85D5-616C78519F51}"/>
              </a:ext>
            </a:extLst>
          </p:cNvPr>
          <p:cNvSpPr/>
          <p:nvPr/>
        </p:nvSpPr>
        <p:spPr>
          <a:xfrm>
            <a:off x="458805" y="666632"/>
            <a:ext cx="631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5999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1262531" y="551848"/>
            <a:ext cx="5856116" cy="6001643"/>
          </a:xfrm>
          <a:prstGeom prst="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A Q x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K J x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Q T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K J x </a:t>
            </a:r>
            <a:r>
              <a:rPr lang="en-US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A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K J T 7 3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T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T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K J 9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7494662" y="291845"/>
            <a:ext cx="423853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>
                <a:solidFill>
                  <a:schemeClr val="bg1"/>
                </a:solidFill>
              </a:rPr>
              <a:t>Commentary:</a:t>
            </a:r>
          </a:p>
          <a:p>
            <a:r>
              <a:rPr lang="en-US" sz="2800" b="1" dirty="0"/>
              <a:t>4</a:t>
            </a:r>
            <a:r>
              <a:rPr lang="en-US" sz="2800" b="1" baseline="30000" dirty="0"/>
              <a:t>th</a:t>
            </a:r>
            <a:r>
              <a:rPr lang="en-US" sz="2800" b="1" dirty="0"/>
              <a:t> Best lead suggests East has 6 Hearts</a:t>
            </a:r>
          </a:p>
          <a:p>
            <a:endParaRPr lang="en-US" sz="2800" b="1" dirty="0"/>
          </a:p>
          <a:p>
            <a:r>
              <a:rPr lang="en-US" sz="2800" b="1" dirty="0"/>
              <a:t>West is not likely to underlead Ace</a:t>
            </a:r>
          </a:p>
          <a:p>
            <a:endParaRPr lang="en-US" sz="2800" b="1" dirty="0"/>
          </a:p>
          <a:p>
            <a:r>
              <a:rPr lang="en-US" sz="2800" b="1" dirty="0"/>
              <a:t>What West did not do?  Lead  from KQ or QJ</a:t>
            </a:r>
          </a:p>
          <a:p>
            <a:endParaRPr lang="en-US" sz="2800" b="1" dirty="0"/>
          </a:p>
          <a:p>
            <a:r>
              <a:rPr lang="en-US" sz="2800" b="1" dirty="0"/>
              <a:t>East is likely to have AQ in Hearts</a:t>
            </a:r>
          </a:p>
          <a:p>
            <a:endParaRPr lang="en-US" sz="2800" b="1" dirty="0"/>
          </a:p>
          <a:p>
            <a:r>
              <a:rPr lang="en-US" sz="2800" b="1" dirty="0"/>
              <a:t>Other Aces in West</a:t>
            </a:r>
          </a:p>
          <a:p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036AE-86C1-4295-85D5-616C78519F51}"/>
              </a:ext>
            </a:extLst>
          </p:cNvPr>
          <p:cNvSpPr/>
          <p:nvPr/>
        </p:nvSpPr>
        <p:spPr>
          <a:xfrm>
            <a:off x="339164" y="435895"/>
            <a:ext cx="631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5408C9DB-7F18-40AB-ACDC-A04F5A08F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990503">
            <a:off x="711352" y="4964980"/>
            <a:ext cx="2101437" cy="12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2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1341690" y="799677"/>
            <a:ext cx="3059394" cy="4893647"/>
          </a:xfrm>
          <a:prstGeom prst="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North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K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x x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Q x x</a:t>
            </a: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South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A J T 9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A K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3305D-C472-4679-8D45-8CC4CC0D066F}"/>
              </a:ext>
            </a:extLst>
          </p:cNvPr>
          <p:cNvSpPr txBox="1"/>
          <p:nvPr/>
        </p:nvSpPr>
        <p:spPr>
          <a:xfrm>
            <a:off x="5158267" y="666632"/>
            <a:ext cx="63471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   W         N          E          S             </a:t>
            </a:r>
            <a:endParaRPr lang="en-US" sz="3200" u="sng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  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  1 D       P        1 </a:t>
            </a:r>
            <a:r>
              <a:rPr lang="en-US" sz="3200" dirty="0" err="1">
                <a:latin typeface="Arial Black" panose="020B0A04020102020204" pitchFamily="34" charset="0"/>
              </a:rPr>
              <a:t>Nt</a:t>
            </a:r>
            <a:r>
              <a:rPr lang="en-US" sz="3200" dirty="0">
                <a:latin typeface="Arial Black" panose="020B0A04020102020204" pitchFamily="34" charset="0"/>
              </a:rPr>
              <a:t>      2 H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all pass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5158267" y="2890122"/>
            <a:ext cx="634717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Lead:   Diamond Jack</a:t>
            </a:r>
          </a:p>
          <a:p>
            <a:endParaRPr lang="en-US" sz="2000" b="1" dirty="0"/>
          </a:p>
          <a:p>
            <a:r>
              <a:rPr lang="en-US" sz="1600" b="1" dirty="0"/>
              <a:t>Commentary:</a:t>
            </a:r>
          </a:p>
          <a:p>
            <a:r>
              <a:rPr lang="en-US" sz="2800" b="1" dirty="0"/>
              <a:t>Where are:    Diamond Q?</a:t>
            </a:r>
          </a:p>
          <a:p>
            <a:r>
              <a:rPr lang="en-US" sz="2800" b="1" dirty="0"/>
              <a:t>                       Spade Ace</a:t>
            </a:r>
          </a:p>
          <a:p>
            <a:r>
              <a:rPr lang="en-US" sz="2800" b="1" dirty="0"/>
              <a:t>                       Spade King</a:t>
            </a:r>
          </a:p>
          <a:p>
            <a:r>
              <a:rPr lang="en-US" sz="2800" b="1" dirty="0"/>
              <a:t>                       Club Ace</a:t>
            </a:r>
          </a:p>
          <a:p>
            <a:r>
              <a:rPr lang="en-US" sz="2800" b="1" dirty="0"/>
              <a:t>                       Club King</a:t>
            </a:r>
          </a:p>
          <a:p>
            <a:r>
              <a:rPr lang="en-US" sz="2800" b="1" dirty="0"/>
              <a:t>                       Heart Queen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036AE-86C1-4295-85D5-616C78519F51}"/>
              </a:ext>
            </a:extLst>
          </p:cNvPr>
          <p:cNvSpPr/>
          <p:nvPr/>
        </p:nvSpPr>
        <p:spPr>
          <a:xfrm>
            <a:off x="458805" y="666632"/>
            <a:ext cx="631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55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1262531" y="551848"/>
            <a:ext cx="5856116" cy="5724644"/>
          </a:xfrm>
          <a:prstGeom prst="rect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K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J T x                    K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J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T x                       Q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J x                       K T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A J T 9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A K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x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7494662" y="291845"/>
            <a:ext cx="42385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/>
          </a:p>
          <a:p>
            <a:r>
              <a:rPr lang="en-US" sz="1600" b="1" dirty="0">
                <a:solidFill>
                  <a:schemeClr val="bg1"/>
                </a:solidFill>
              </a:rPr>
              <a:t>Commentary:</a:t>
            </a:r>
          </a:p>
          <a:p>
            <a:r>
              <a:rPr lang="en-US" sz="2800" b="1" dirty="0"/>
              <a:t>Why </a:t>
            </a:r>
            <a:r>
              <a:rPr lang="en-US" sz="2800" b="1"/>
              <a:t>lead Jack </a:t>
            </a:r>
            <a:r>
              <a:rPr lang="en-US" sz="2800" b="1" dirty="0"/>
              <a:t>if you have the Queen?  East has it.</a:t>
            </a:r>
          </a:p>
          <a:p>
            <a:endParaRPr lang="en-US" sz="2800" b="1" dirty="0"/>
          </a:p>
          <a:p>
            <a:r>
              <a:rPr lang="en-US" sz="2800" b="1" dirty="0"/>
              <a:t>What West did NOT do?</a:t>
            </a:r>
          </a:p>
          <a:p>
            <a:endParaRPr lang="en-US" sz="2800" b="1" dirty="0"/>
          </a:p>
          <a:p>
            <a:r>
              <a:rPr lang="en-US" sz="2800" b="1" dirty="0"/>
              <a:t>Missing AK in both black suits but neither </a:t>
            </a:r>
          </a:p>
          <a:p>
            <a:r>
              <a:rPr lang="en-US" sz="2800" b="1" dirty="0"/>
              <a:t>lead?</a:t>
            </a:r>
          </a:p>
          <a:p>
            <a:endParaRPr lang="en-US" sz="2800" b="1" dirty="0"/>
          </a:p>
          <a:p>
            <a:r>
              <a:rPr lang="en-US" sz="2800" b="1" dirty="0"/>
              <a:t>If East has K </a:t>
            </a:r>
            <a:r>
              <a:rPr lang="en-US" sz="2800" b="1" dirty="0" err="1"/>
              <a:t>K</a:t>
            </a:r>
            <a:r>
              <a:rPr lang="en-US" sz="2800" b="1" dirty="0"/>
              <a:t> Q, then Queen of Hearts is likely in the West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036AE-86C1-4295-85D5-616C78519F51}"/>
              </a:ext>
            </a:extLst>
          </p:cNvPr>
          <p:cNvSpPr/>
          <p:nvPr/>
        </p:nvSpPr>
        <p:spPr>
          <a:xfrm>
            <a:off x="339164" y="435895"/>
            <a:ext cx="6319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FF14A485-B918-43E0-B83E-59AAD142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990503">
            <a:off x="547042" y="4964979"/>
            <a:ext cx="2101437" cy="12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34" y="1568918"/>
            <a:ext cx="10594494" cy="39996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743796" y="210450"/>
            <a:ext cx="112685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Arial Black" panose="020B0A04020102020204" pitchFamily="34" charset="0"/>
              </a:rPr>
              <a:t>“The world is full of obvious things which nobody by and chance ever observes. “</a:t>
            </a:r>
          </a:p>
          <a:p>
            <a:r>
              <a:rPr lang="en-US" sz="4000" i="1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en-US" sz="3200" i="1" dirty="0">
                <a:solidFill>
                  <a:schemeClr val="bg1"/>
                </a:solidFill>
                <a:latin typeface="Arial Black" panose="020B0A04020102020204" pitchFamily="34" charset="0"/>
              </a:rPr>
              <a:t>Hound of the Baskervilles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C4D818-9968-4CBD-9D4E-52981BF5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0939" y="2897654"/>
            <a:ext cx="6434246" cy="36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7000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2403</TotalTime>
  <Words>490</Words>
  <Application>Microsoft Office PowerPoint</Application>
  <PresentationFormat>Widescreen</PresentationFormat>
  <Paragraphs>129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 DARLING</vt:lpstr>
      <vt:lpstr>Arial Black</vt:lpstr>
      <vt:lpstr>Calibri</vt:lpstr>
      <vt:lpstr>Century Gothic</vt:lpstr>
      <vt:lpstr>Wingdings</vt:lpstr>
      <vt:lpstr>Wingdings 3</vt:lpstr>
      <vt:lpstr>Slice</vt:lpstr>
      <vt:lpstr>Bridge Detective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Minor Forcing</dc:title>
  <dc:creator>John Grossmann</dc:creator>
  <cp:lastModifiedBy>John Grossmann</cp:lastModifiedBy>
  <cp:revision>31</cp:revision>
  <cp:lastPrinted>2020-12-22T08:15:23Z</cp:lastPrinted>
  <dcterms:created xsi:type="dcterms:W3CDTF">2020-09-18T22:45:08Z</dcterms:created>
  <dcterms:modified xsi:type="dcterms:W3CDTF">2020-12-22T18:12:23Z</dcterms:modified>
</cp:coreProperties>
</file>